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8" r:id="rId4"/>
    <p:sldId id="258" r:id="rId5"/>
    <p:sldId id="264" r:id="rId6"/>
    <p:sldId id="261" r:id="rId7"/>
    <p:sldId id="267" r:id="rId8"/>
    <p:sldId id="263"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376" autoAdjust="0"/>
  </p:normalViewPr>
  <p:slideViewPr>
    <p:cSldViewPr snapToGrid="0">
      <p:cViewPr varScale="1">
        <p:scale>
          <a:sx n="73" d="100"/>
          <a:sy n="73" d="100"/>
        </p:scale>
        <p:origin x="12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egusers3\users$\VStewart\5%20cities\incineratio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r>
              <a:rPr lang="en-US" sz="2800" b="0" dirty="0" err="1"/>
              <a:t>MMMM</a:t>
            </a:r>
            <a:r>
              <a:rPr lang="en-US" sz="2800" b="0" dirty="0"/>
              <a:t> v</a:t>
            </a:r>
            <a:r>
              <a:rPr lang="en-US" sz="2800" b="0" baseline="0" dirty="0"/>
              <a:t>s. </a:t>
            </a:r>
            <a:r>
              <a:rPr lang="en-US" sz="2800" b="0" baseline="0" dirty="0" err="1"/>
              <a:t>LLLL</a:t>
            </a:r>
            <a:endParaRPr lang="en-US" sz="2800" b="0" dirty="0"/>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(Sheet1!$A$1:$A$4,Sheet1!$A$16:$A$21)</c:f>
              <c:strCache>
                <c:ptCount val="10"/>
                <c:pt idx="0">
                  <c:v>PM</c:v>
                </c:pt>
                <c:pt idx="1">
                  <c:v>CO</c:v>
                </c:pt>
                <c:pt idx="2">
                  <c:v>NOx</c:v>
                </c:pt>
                <c:pt idx="3">
                  <c:v>SO2</c:v>
                </c:pt>
                <c:pt idx="4">
                  <c:v>Hg</c:v>
                </c:pt>
                <c:pt idx="5">
                  <c:v>Pb</c:v>
                </c:pt>
                <c:pt idx="6">
                  <c:v>Cd</c:v>
                </c:pt>
                <c:pt idx="7">
                  <c:v>HCl</c:v>
                </c:pt>
                <c:pt idx="8">
                  <c:v>D/F (TEQ)</c:v>
                </c:pt>
                <c:pt idx="9">
                  <c:v>D/F (TMB)</c:v>
                </c:pt>
              </c:strCache>
            </c:strRef>
          </c:cat>
          <c:val>
            <c:numRef>
              <c:f>(Sheet1!$E$1:$E$4,Sheet1!$E$16:$E$21)</c:f>
              <c:numCache>
                <c:formatCode>0.0%</c:formatCode>
                <c:ptCount val="10"/>
                <c:pt idx="0">
                  <c:v>0.25</c:v>
                </c:pt>
                <c:pt idx="1">
                  <c:v>0.98631578947368426</c:v>
                </c:pt>
                <c:pt idx="2">
                  <c:v>4.5454545454545456E-2</c:v>
                </c:pt>
                <c:pt idx="3">
                  <c:v>0</c:v>
                </c:pt>
                <c:pt idx="4">
                  <c:v>0.46428571428571436</c:v>
                </c:pt>
                <c:pt idx="5">
                  <c:v>0.98833333333333329</c:v>
                </c:pt>
                <c:pt idx="6">
                  <c:v>0.97473684210526312</c:v>
                </c:pt>
                <c:pt idx="7">
                  <c:v>0</c:v>
                </c:pt>
                <c:pt idx="8">
                  <c:v>0.99312500000000004</c:v>
                </c:pt>
                <c:pt idx="9">
                  <c:v>0.99099999999999999</c:v>
                </c:pt>
              </c:numCache>
            </c:numRef>
          </c:val>
          <c:extLst>
            <c:ext xmlns:c16="http://schemas.microsoft.com/office/drawing/2014/chart" uri="{C3380CC4-5D6E-409C-BE32-E72D297353CC}">
              <c16:uniqueId val="{00000000-758C-4879-A8C5-30E0E8D3149D}"/>
            </c:ext>
          </c:extLst>
        </c:ser>
        <c:dLbls>
          <c:showLegendKey val="0"/>
          <c:showVal val="1"/>
          <c:showCatName val="0"/>
          <c:showSerName val="0"/>
          <c:showPercent val="0"/>
          <c:showBubbleSize val="0"/>
        </c:dLbls>
        <c:gapWidth val="150"/>
        <c:shape val="box"/>
        <c:axId val="410688768"/>
        <c:axId val="410689752"/>
        <c:axId val="0"/>
      </c:bar3DChart>
      <c:catAx>
        <c:axId val="410688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410689752"/>
        <c:crosses val="autoZero"/>
        <c:auto val="1"/>
        <c:lblAlgn val="ctr"/>
        <c:lblOffset val="100"/>
        <c:noMultiLvlLbl val="0"/>
      </c:catAx>
      <c:valAx>
        <c:axId val="410689752"/>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41068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[incineration.xlsx]Sheet2!PivotTable2</c:name>
    <c:fmtId val="3"/>
  </c:pivotSource>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Total Annual Incineration Maintenance Costs per Year 2012 to 2018</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ivotFmts>
      <c:pivotFmt>
        <c:idx val="0"/>
        <c:marker>
          <c:symbol val="none"/>
        </c:marker>
      </c:pivotFmt>
      <c:pivotFmt>
        <c:idx val="1"/>
        <c:marker>
          <c:symbol val="none"/>
        </c:marker>
      </c:pivotFmt>
      <c:pivotFmt>
        <c:idx val="2"/>
        <c:marker>
          <c:symbol val="none"/>
        </c:marker>
      </c:pivotFmt>
    </c:pivotFmts>
    <c:plotArea>
      <c:layout/>
      <c:barChart>
        <c:barDir val="col"/>
        <c:grouping val="clustered"/>
        <c:varyColors val="0"/>
        <c:ser>
          <c:idx val="0"/>
          <c:order val="0"/>
          <c:tx>
            <c:strRef>
              <c:f>Sheet2!$B$3</c:f>
              <c:strCache>
                <c:ptCount val="1"/>
                <c:pt idx="0">
                  <c:v>Total</c:v>
                </c:pt>
              </c:strCache>
            </c:strRef>
          </c:tx>
          <c:spPr>
            <a:solidFill>
              <a:schemeClr val="accent1">
                <a:alpha val="70000"/>
              </a:schemeClr>
            </a:solidFill>
            <a:ln>
              <a:noFill/>
            </a:ln>
            <a:effectLst/>
          </c:spPr>
          <c:invertIfNegative val="0"/>
          <c:cat>
            <c:strRef>
              <c:f>Sheet2!$A$4:$A$11</c:f>
              <c:strCache>
                <c:ptCount val="7"/>
                <c:pt idx="0">
                  <c:v>2012</c:v>
                </c:pt>
                <c:pt idx="1">
                  <c:v>2013</c:v>
                </c:pt>
                <c:pt idx="2">
                  <c:v>2014</c:v>
                </c:pt>
                <c:pt idx="3">
                  <c:v>2015</c:v>
                </c:pt>
                <c:pt idx="4">
                  <c:v>2016</c:v>
                </c:pt>
                <c:pt idx="5">
                  <c:v>2017</c:v>
                </c:pt>
                <c:pt idx="6">
                  <c:v>2018</c:v>
                </c:pt>
              </c:strCache>
            </c:strRef>
          </c:cat>
          <c:val>
            <c:numRef>
              <c:f>Sheet2!$B$4:$B$11</c:f>
              <c:numCache>
                <c:formatCode>"$"#,##0</c:formatCode>
                <c:ptCount val="7"/>
                <c:pt idx="0">
                  <c:v>677445.45000000275</c:v>
                </c:pt>
                <c:pt idx="1">
                  <c:v>604546.16000001552</c:v>
                </c:pt>
                <c:pt idx="2">
                  <c:v>619039.37999999034</c:v>
                </c:pt>
                <c:pt idx="3">
                  <c:v>556971.2400000093</c:v>
                </c:pt>
                <c:pt idx="4">
                  <c:v>744847.23000000243</c:v>
                </c:pt>
                <c:pt idx="5">
                  <c:v>1047961.9499999895</c:v>
                </c:pt>
                <c:pt idx="6">
                  <c:v>928386.18999998784</c:v>
                </c:pt>
              </c:numCache>
            </c:numRef>
          </c:val>
          <c:extLst>
            <c:ext xmlns:c16="http://schemas.microsoft.com/office/drawing/2014/chart" uri="{C3380CC4-5D6E-409C-BE32-E72D297353CC}">
              <c16:uniqueId val="{00000000-CD87-4961-9038-42730370DBF8}"/>
            </c:ext>
          </c:extLst>
        </c:ser>
        <c:dLbls>
          <c:showLegendKey val="0"/>
          <c:showVal val="0"/>
          <c:showCatName val="0"/>
          <c:showSerName val="0"/>
          <c:showPercent val="0"/>
          <c:showBubbleSize val="0"/>
        </c:dLbls>
        <c:gapWidth val="80"/>
        <c:overlap val="25"/>
        <c:axId val="204003968"/>
        <c:axId val="224933376"/>
      </c:barChart>
      <c:catAx>
        <c:axId val="204003968"/>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24933376"/>
        <c:crosses val="autoZero"/>
        <c:auto val="1"/>
        <c:lblAlgn val="ctr"/>
        <c:lblOffset val="100"/>
        <c:noMultiLvlLbl val="0"/>
      </c:catAx>
      <c:valAx>
        <c:axId val="224933376"/>
        <c:scaling>
          <c:orientation val="minMax"/>
        </c:scaling>
        <c:delete val="0"/>
        <c:axPos val="l"/>
        <c:majorGridlines>
          <c:spPr>
            <a:ln w="12700" cap="flat" cmpd="sng" algn="ctr">
              <a:solidFill>
                <a:schemeClr val="bg1">
                  <a:lumMod val="65000"/>
                </a:schemeClr>
              </a:solidFill>
              <a:prstDash val="solid"/>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0400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FDC35-6BE9-4512-9AC3-A49FE3207B99}"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3A01A75E-7782-4E8C-B265-6EE609B0A8E2}">
      <dgm:prSet/>
      <dgm:spPr/>
      <dgm:t>
        <a:bodyPr/>
        <a:lstStyle/>
        <a:p>
          <a:r>
            <a:rPr lang="en-US"/>
            <a:t>Carbon Adsorber maintenance</a:t>
          </a:r>
        </a:p>
      </dgm:t>
    </dgm:pt>
    <dgm:pt modelId="{C1274C6E-E673-40D6-B201-041505D67713}" type="parTrans" cxnId="{90C6CFBC-55E7-4FD0-9781-262132563ABA}">
      <dgm:prSet/>
      <dgm:spPr/>
      <dgm:t>
        <a:bodyPr/>
        <a:lstStyle/>
        <a:p>
          <a:endParaRPr lang="en-US"/>
        </a:p>
      </dgm:t>
    </dgm:pt>
    <dgm:pt modelId="{2F0909F0-25D3-42BF-A550-1B4918F1CBFC}" type="sibTrans" cxnId="{90C6CFBC-55E7-4FD0-9781-262132563ABA}">
      <dgm:prSet/>
      <dgm:spPr/>
      <dgm:t>
        <a:bodyPr/>
        <a:lstStyle/>
        <a:p>
          <a:endParaRPr lang="en-US"/>
        </a:p>
      </dgm:t>
    </dgm:pt>
    <dgm:pt modelId="{67BEA195-CB4B-4768-9324-0EEBFB2FE195}">
      <dgm:prSet/>
      <dgm:spPr/>
      <dgm:t>
        <a:bodyPr/>
        <a:lstStyle/>
        <a:p>
          <a:r>
            <a:rPr lang="en-US"/>
            <a:t>Carbon replacement frequency</a:t>
          </a:r>
        </a:p>
      </dgm:t>
    </dgm:pt>
    <dgm:pt modelId="{5D39DD11-2104-4880-8C66-6C3B6C58CEDF}" type="parTrans" cxnId="{A309E5ED-0F5F-49AE-BCAA-4A50EFECC409}">
      <dgm:prSet/>
      <dgm:spPr/>
      <dgm:t>
        <a:bodyPr/>
        <a:lstStyle/>
        <a:p>
          <a:endParaRPr lang="en-US"/>
        </a:p>
      </dgm:t>
    </dgm:pt>
    <dgm:pt modelId="{57C90DF4-9AF1-4D3E-A36A-F407151E0D6F}" type="sibTrans" cxnId="{A309E5ED-0F5F-49AE-BCAA-4A50EFECC409}">
      <dgm:prSet/>
      <dgm:spPr/>
      <dgm:t>
        <a:bodyPr/>
        <a:lstStyle/>
        <a:p>
          <a:endParaRPr lang="en-US"/>
        </a:p>
      </dgm:t>
    </dgm:pt>
    <dgm:pt modelId="{A6B9301C-6753-4490-9C72-5C9AF275F2D8}">
      <dgm:prSet/>
      <dgm:spPr/>
      <dgm:t>
        <a:bodyPr/>
        <a:lstStyle/>
        <a:p>
          <a:r>
            <a:rPr lang="en-US"/>
            <a:t>Driven by parametric monitoring parameter </a:t>
          </a:r>
        </a:p>
      </dgm:t>
    </dgm:pt>
    <dgm:pt modelId="{47471E06-850B-4035-B184-A276C5C2714F}" type="parTrans" cxnId="{7288A313-BB54-4665-80B8-AA15648ED2E8}">
      <dgm:prSet/>
      <dgm:spPr/>
      <dgm:t>
        <a:bodyPr/>
        <a:lstStyle/>
        <a:p>
          <a:endParaRPr lang="en-US"/>
        </a:p>
      </dgm:t>
    </dgm:pt>
    <dgm:pt modelId="{6656A448-49FC-4E77-95CA-A30DC563B6D7}" type="sibTrans" cxnId="{7288A313-BB54-4665-80B8-AA15648ED2E8}">
      <dgm:prSet/>
      <dgm:spPr/>
      <dgm:t>
        <a:bodyPr/>
        <a:lstStyle/>
        <a:p>
          <a:endParaRPr lang="en-US"/>
        </a:p>
      </dgm:t>
    </dgm:pt>
    <dgm:pt modelId="{CF77963B-0DC3-40AA-941D-BB18C19F1526}">
      <dgm:prSet/>
      <dgm:spPr/>
      <dgm:t>
        <a:bodyPr/>
        <a:lstStyle/>
        <a:p>
          <a:r>
            <a:rPr lang="en-US"/>
            <a:t>Driven by failed stack test</a:t>
          </a:r>
        </a:p>
      </dgm:t>
    </dgm:pt>
    <dgm:pt modelId="{4EA2255B-4511-4A90-AC55-C4B7841F846D}" type="parTrans" cxnId="{6EFEEAE8-5DD7-4273-B168-D58A5D0407AD}">
      <dgm:prSet/>
      <dgm:spPr/>
      <dgm:t>
        <a:bodyPr/>
        <a:lstStyle/>
        <a:p>
          <a:endParaRPr lang="en-US"/>
        </a:p>
      </dgm:t>
    </dgm:pt>
    <dgm:pt modelId="{C76516DB-D012-4DC3-A5E0-F96FAEBEDBD7}" type="sibTrans" cxnId="{6EFEEAE8-5DD7-4273-B168-D58A5D0407AD}">
      <dgm:prSet/>
      <dgm:spPr/>
      <dgm:t>
        <a:bodyPr/>
        <a:lstStyle/>
        <a:p>
          <a:endParaRPr lang="en-US"/>
        </a:p>
      </dgm:t>
    </dgm:pt>
    <dgm:pt modelId="{EED34A3F-42FC-4E21-B0E7-4CB68E3E8131}">
      <dgm:prSet/>
      <dgm:spPr/>
      <dgm:t>
        <a:bodyPr/>
        <a:lstStyle/>
        <a:p>
          <a:r>
            <a:rPr lang="en-US"/>
            <a:t>Driven by carbon material analysis</a:t>
          </a:r>
        </a:p>
      </dgm:t>
    </dgm:pt>
    <dgm:pt modelId="{7CD385AE-E400-4567-B1A4-913EF2F08EF0}" type="parTrans" cxnId="{AAD337DB-12C4-499B-807A-825586CB71DF}">
      <dgm:prSet/>
      <dgm:spPr/>
      <dgm:t>
        <a:bodyPr/>
        <a:lstStyle/>
        <a:p>
          <a:endParaRPr lang="en-US"/>
        </a:p>
      </dgm:t>
    </dgm:pt>
    <dgm:pt modelId="{2BBF0BA8-BA0D-4201-A987-8A7A41AD0148}" type="sibTrans" cxnId="{AAD337DB-12C4-499B-807A-825586CB71DF}">
      <dgm:prSet/>
      <dgm:spPr/>
      <dgm:t>
        <a:bodyPr/>
        <a:lstStyle/>
        <a:p>
          <a:endParaRPr lang="en-US"/>
        </a:p>
      </dgm:t>
    </dgm:pt>
    <dgm:pt modelId="{9F3EBFDB-F63E-4B1E-B371-6A04D7869B81}">
      <dgm:prSet/>
      <dgm:spPr/>
      <dgm:t>
        <a:bodyPr/>
        <a:lstStyle/>
        <a:p>
          <a:r>
            <a:rPr lang="en-US"/>
            <a:t>RTO maintenance</a:t>
          </a:r>
        </a:p>
      </dgm:t>
    </dgm:pt>
    <dgm:pt modelId="{350CF179-2995-4014-81BB-80D69260D6CB}" type="parTrans" cxnId="{EDBAAD6F-6369-4034-93A6-4981B48834A5}">
      <dgm:prSet/>
      <dgm:spPr/>
      <dgm:t>
        <a:bodyPr/>
        <a:lstStyle/>
        <a:p>
          <a:endParaRPr lang="en-US"/>
        </a:p>
      </dgm:t>
    </dgm:pt>
    <dgm:pt modelId="{B7DB27F4-7439-4479-BE43-190900B28666}" type="sibTrans" cxnId="{EDBAAD6F-6369-4034-93A6-4981B48834A5}">
      <dgm:prSet/>
      <dgm:spPr/>
      <dgm:t>
        <a:bodyPr/>
        <a:lstStyle/>
        <a:p>
          <a:endParaRPr lang="en-US"/>
        </a:p>
      </dgm:t>
    </dgm:pt>
    <dgm:pt modelId="{27BEB588-0B4D-4C5C-B463-116B162AEA86}">
      <dgm:prSet/>
      <dgm:spPr/>
      <dgm:t>
        <a:bodyPr/>
        <a:lstStyle/>
        <a:p>
          <a:r>
            <a:rPr lang="en-US"/>
            <a:t>RTO cleaning (driven by parametric monitoring parameter)</a:t>
          </a:r>
        </a:p>
      </dgm:t>
    </dgm:pt>
    <dgm:pt modelId="{C66AB88D-ED9C-4FB8-844C-487A27ED472D}" type="parTrans" cxnId="{BF814A16-A4E2-4557-9129-4C0F9DAE5ECC}">
      <dgm:prSet/>
      <dgm:spPr/>
      <dgm:t>
        <a:bodyPr/>
        <a:lstStyle/>
        <a:p>
          <a:endParaRPr lang="en-US"/>
        </a:p>
      </dgm:t>
    </dgm:pt>
    <dgm:pt modelId="{67B7CD32-70BE-44FD-B5EE-4F8DA88458B4}" type="sibTrans" cxnId="{BF814A16-A4E2-4557-9129-4C0F9DAE5ECC}">
      <dgm:prSet/>
      <dgm:spPr/>
      <dgm:t>
        <a:bodyPr/>
        <a:lstStyle/>
        <a:p>
          <a:endParaRPr lang="en-US"/>
        </a:p>
      </dgm:t>
    </dgm:pt>
    <dgm:pt modelId="{7FBF92ED-5228-4DAD-B5D0-1DE37B5E25B9}">
      <dgm:prSet/>
      <dgm:spPr/>
      <dgm:t>
        <a:bodyPr/>
        <a:lstStyle/>
        <a:p>
          <a:r>
            <a:rPr lang="en-US"/>
            <a:t>Silicon dioxide</a:t>
          </a:r>
        </a:p>
      </dgm:t>
    </dgm:pt>
    <dgm:pt modelId="{2EFED3EF-7941-49B7-A45A-B034BAC5822A}" type="parTrans" cxnId="{51BEB448-F198-490D-B420-DBF8308445B7}">
      <dgm:prSet/>
      <dgm:spPr/>
      <dgm:t>
        <a:bodyPr/>
        <a:lstStyle/>
        <a:p>
          <a:endParaRPr lang="en-US"/>
        </a:p>
      </dgm:t>
    </dgm:pt>
    <dgm:pt modelId="{AAD0FE96-EA9E-4650-91F1-F3F5B2A9337C}" type="sibTrans" cxnId="{51BEB448-F198-490D-B420-DBF8308445B7}">
      <dgm:prSet/>
      <dgm:spPr/>
      <dgm:t>
        <a:bodyPr/>
        <a:lstStyle/>
        <a:p>
          <a:endParaRPr lang="en-US"/>
        </a:p>
      </dgm:t>
    </dgm:pt>
    <dgm:pt modelId="{A974BCCE-1D5D-4D28-B020-95FB18B03A07}">
      <dgm:prSet/>
      <dgm:spPr/>
      <dgm:t>
        <a:bodyPr/>
        <a:lstStyle/>
        <a:p>
          <a:r>
            <a:rPr lang="en-US"/>
            <a:t>Refractory challenges and replacement frequency</a:t>
          </a:r>
        </a:p>
      </dgm:t>
    </dgm:pt>
    <dgm:pt modelId="{FB0C3087-4D49-4C50-ADCB-70042BE8EC78}" type="parTrans" cxnId="{0654BE14-E0E5-4125-861B-B6379BBEC85E}">
      <dgm:prSet/>
      <dgm:spPr/>
      <dgm:t>
        <a:bodyPr/>
        <a:lstStyle/>
        <a:p>
          <a:endParaRPr lang="en-US"/>
        </a:p>
      </dgm:t>
    </dgm:pt>
    <dgm:pt modelId="{A368E770-ABF3-4207-BE5D-B622219D6A23}" type="sibTrans" cxnId="{0654BE14-E0E5-4125-861B-B6379BBEC85E}">
      <dgm:prSet/>
      <dgm:spPr/>
      <dgm:t>
        <a:bodyPr/>
        <a:lstStyle/>
        <a:p>
          <a:endParaRPr lang="en-US"/>
        </a:p>
      </dgm:t>
    </dgm:pt>
    <dgm:pt modelId="{3A29A6C6-9FAF-4AAE-84FB-AD5F0819094C}">
      <dgm:prSet/>
      <dgm:spPr/>
      <dgm:t>
        <a:bodyPr/>
        <a:lstStyle/>
        <a:p>
          <a:r>
            <a:rPr lang="en-US"/>
            <a:t>Outdoor equipment and the elements</a:t>
          </a:r>
        </a:p>
      </dgm:t>
    </dgm:pt>
    <dgm:pt modelId="{71814926-2908-4413-A13D-2B11D96AA3D6}" type="parTrans" cxnId="{9FAB3EB3-588F-48B6-9F5C-C60F5109AA99}">
      <dgm:prSet/>
      <dgm:spPr/>
      <dgm:t>
        <a:bodyPr/>
        <a:lstStyle/>
        <a:p>
          <a:endParaRPr lang="en-US"/>
        </a:p>
      </dgm:t>
    </dgm:pt>
    <dgm:pt modelId="{AD9533EC-EC9F-4BF2-B98D-E51EE4E5582D}" type="sibTrans" cxnId="{9FAB3EB3-588F-48B6-9F5C-C60F5109AA99}">
      <dgm:prSet/>
      <dgm:spPr/>
      <dgm:t>
        <a:bodyPr/>
        <a:lstStyle/>
        <a:p>
          <a:endParaRPr lang="en-US"/>
        </a:p>
      </dgm:t>
    </dgm:pt>
    <dgm:pt modelId="{6F9AD9FA-A8C4-4546-8239-F1D28E993698}">
      <dgm:prSet/>
      <dgm:spPr/>
      <dgm:t>
        <a:bodyPr/>
        <a:lstStyle/>
        <a:p>
          <a:r>
            <a:rPr lang="en-US"/>
            <a:t>Freezing</a:t>
          </a:r>
        </a:p>
      </dgm:t>
    </dgm:pt>
    <dgm:pt modelId="{A633F81E-F4C4-4158-BBFE-AF94C6708F7B}" type="parTrans" cxnId="{1F9109D5-B4D3-4248-8AC4-B6941AAF07FF}">
      <dgm:prSet/>
      <dgm:spPr/>
      <dgm:t>
        <a:bodyPr/>
        <a:lstStyle/>
        <a:p>
          <a:endParaRPr lang="en-US"/>
        </a:p>
      </dgm:t>
    </dgm:pt>
    <dgm:pt modelId="{E3DD818C-175F-4510-8B1C-A91B41608E63}" type="sibTrans" cxnId="{1F9109D5-B4D3-4248-8AC4-B6941AAF07FF}">
      <dgm:prSet/>
      <dgm:spPr/>
      <dgm:t>
        <a:bodyPr/>
        <a:lstStyle/>
        <a:p>
          <a:endParaRPr lang="en-US"/>
        </a:p>
      </dgm:t>
    </dgm:pt>
    <dgm:pt modelId="{13534FB2-74C2-4215-9B16-1C671F537B83}">
      <dgm:prSet/>
      <dgm:spPr/>
      <dgm:t>
        <a:bodyPr/>
        <a:lstStyle/>
        <a:p>
          <a:r>
            <a:rPr lang="en-US"/>
            <a:t>Condensation </a:t>
          </a:r>
        </a:p>
      </dgm:t>
    </dgm:pt>
    <dgm:pt modelId="{C5FD4F0A-E811-4884-9E55-219FE3A2FEA5}" type="parTrans" cxnId="{217749F2-DA2B-4648-AB1F-BF91DCFC27C9}">
      <dgm:prSet/>
      <dgm:spPr/>
      <dgm:t>
        <a:bodyPr/>
        <a:lstStyle/>
        <a:p>
          <a:endParaRPr lang="en-US"/>
        </a:p>
      </dgm:t>
    </dgm:pt>
    <dgm:pt modelId="{CD3ABA9F-ED38-46EC-99B5-775E270B7EED}" type="sibTrans" cxnId="{217749F2-DA2B-4648-AB1F-BF91DCFC27C9}">
      <dgm:prSet/>
      <dgm:spPr/>
      <dgm:t>
        <a:bodyPr/>
        <a:lstStyle/>
        <a:p>
          <a:endParaRPr lang="en-US"/>
        </a:p>
      </dgm:t>
    </dgm:pt>
    <dgm:pt modelId="{797950EA-81E8-45FC-9899-087C21B06864}" type="pres">
      <dgm:prSet presAssocID="{A31FDC35-6BE9-4512-9AC3-A49FE3207B99}" presName="Name0" presStyleCnt="0">
        <dgm:presLayoutVars>
          <dgm:dir/>
          <dgm:animLvl val="lvl"/>
          <dgm:resizeHandles val="exact"/>
        </dgm:presLayoutVars>
      </dgm:prSet>
      <dgm:spPr/>
    </dgm:pt>
    <dgm:pt modelId="{E7A6899B-2D7D-4FCB-AB26-AAFBD8FBDF33}" type="pres">
      <dgm:prSet presAssocID="{3A01A75E-7782-4E8C-B265-6EE609B0A8E2}" presName="composite" presStyleCnt="0"/>
      <dgm:spPr/>
    </dgm:pt>
    <dgm:pt modelId="{6310577B-72ED-4CBD-BF95-370EE687855C}" type="pres">
      <dgm:prSet presAssocID="{3A01A75E-7782-4E8C-B265-6EE609B0A8E2}" presName="parTx" presStyleLbl="alignNode1" presStyleIdx="0" presStyleCnt="3">
        <dgm:presLayoutVars>
          <dgm:chMax val="0"/>
          <dgm:chPref val="0"/>
          <dgm:bulletEnabled val="1"/>
        </dgm:presLayoutVars>
      </dgm:prSet>
      <dgm:spPr/>
    </dgm:pt>
    <dgm:pt modelId="{CDA95D6C-CD33-4D31-AC6E-56A8CDB3AA37}" type="pres">
      <dgm:prSet presAssocID="{3A01A75E-7782-4E8C-B265-6EE609B0A8E2}" presName="desTx" presStyleLbl="alignAccFollowNode1" presStyleIdx="0" presStyleCnt="3">
        <dgm:presLayoutVars>
          <dgm:bulletEnabled val="1"/>
        </dgm:presLayoutVars>
      </dgm:prSet>
      <dgm:spPr/>
    </dgm:pt>
    <dgm:pt modelId="{6941B3A0-E430-44F8-B7D5-E957DAB050FA}" type="pres">
      <dgm:prSet presAssocID="{2F0909F0-25D3-42BF-A550-1B4918F1CBFC}" presName="space" presStyleCnt="0"/>
      <dgm:spPr/>
    </dgm:pt>
    <dgm:pt modelId="{DAAF4DA1-7227-4B55-98BC-89AEA4469BEC}" type="pres">
      <dgm:prSet presAssocID="{9F3EBFDB-F63E-4B1E-B371-6A04D7869B81}" presName="composite" presStyleCnt="0"/>
      <dgm:spPr/>
    </dgm:pt>
    <dgm:pt modelId="{BEC5BE73-4D16-432A-BB93-EFF769341018}" type="pres">
      <dgm:prSet presAssocID="{9F3EBFDB-F63E-4B1E-B371-6A04D7869B81}" presName="parTx" presStyleLbl="alignNode1" presStyleIdx="1" presStyleCnt="3">
        <dgm:presLayoutVars>
          <dgm:chMax val="0"/>
          <dgm:chPref val="0"/>
          <dgm:bulletEnabled val="1"/>
        </dgm:presLayoutVars>
      </dgm:prSet>
      <dgm:spPr/>
    </dgm:pt>
    <dgm:pt modelId="{289C846A-6100-42DB-A65E-AD4942E01200}" type="pres">
      <dgm:prSet presAssocID="{9F3EBFDB-F63E-4B1E-B371-6A04D7869B81}" presName="desTx" presStyleLbl="alignAccFollowNode1" presStyleIdx="1" presStyleCnt="3">
        <dgm:presLayoutVars>
          <dgm:bulletEnabled val="1"/>
        </dgm:presLayoutVars>
      </dgm:prSet>
      <dgm:spPr/>
    </dgm:pt>
    <dgm:pt modelId="{0DDAED67-FC1C-4294-A027-836BB865FD47}" type="pres">
      <dgm:prSet presAssocID="{B7DB27F4-7439-4479-BE43-190900B28666}" presName="space" presStyleCnt="0"/>
      <dgm:spPr/>
    </dgm:pt>
    <dgm:pt modelId="{C588E803-F342-428B-8A85-F4E6487CDB89}" type="pres">
      <dgm:prSet presAssocID="{3A29A6C6-9FAF-4AAE-84FB-AD5F0819094C}" presName="composite" presStyleCnt="0"/>
      <dgm:spPr/>
    </dgm:pt>
    <dgm:pt modelId="{280B2E36-455C-4308-91DA-820ACDABE544}" type="pres">
      <dgm:prSet presAssocID="{3A29A6C6-9FAF-4AAE-84FB-AD5F0819094C}" presName="parTx" presStyleLbl="alignNode1" presStyleIdx="2" presStyleCnt="3">
        <dgm:presLayoutVars>
          <dgm:chMax val="0"/>
          <dgm:chPref val="0"/>
          <dgm:bulletEnabled val="1"/>
        </dgm:presLayoutVars>
      </dgm:prSet>
      <dgm:spPr/>
    </dgm:pt>
    <dgm:pt modelId="{3CFAF08A-4F32-4920-9F14-2E7FF7F2D75C}" type="pres">
      <dgm:prSet presAssocID="{3A29A6C6-9FAF-4AAE-84FB-AD5F0819094C}" presName="desTx" presStyleLbl="alignAccFollowNode1" presStyleIdx="2" presStyleCnt="3">
        <dgm:presLayoutVars>
          <dgm:bulletEnabled val="1"/>
        </dgm:presLayoutVars>
      </dgm:prSet>
      <dgm:spPr/>
    </dgm:pt>
  </dgm:ptLst>
  <dgm:cxnLst>
    <dgm:cxn modelId="{C45DDC05-E9B7-4946-B285-6D24EF8BA585}" type="presOf" srcId="{9F3EBFDB-F63E-4B1E-B371-6A04D7869B81}" destId="{BEC5BE73-4D16-432A-BB93-EFF769341018}" srcOrd="0" destOrd="0" presId="urn:microsoft.com/office/officeart/2005/8/layout/hList1"/>
    <dgm:cxn modelId="{7288A313-BB54-4665-80B8-AA15648ED2E8}" srcId="{67BEA195-CB4B-4768-9324-0EEBFB2FE195}" destId="{A6B9301C-6753-4490-9C72-5C9AF275F2D8}" srcOrd="0" destOrd="0" parTransId="{47471E06-850B-4035-B184-A276C5C2714F}" sibTransId="{6656A448-49FC-4E77-95CA-A30DC563B6D7}"/>
    <dgm:cxn modelId="{0654BE14-E0E5-4125-861B-B6379BBEC85E}" srcId="{9F3EBFDB-F63E-4B1E-B371-6A04D7869B81}" destId="{A974BCCE-1D5D-4D28-B020-95FB18B03A07}" srcOrd="1" destOrd="0" parTransId="{FB0C3087-4D49-4C50-ADCB-70042BE8EC78}" sibTransId="{A368E770-ABF3-4207-BE5D-B622219D6A23}"/>
    <dgm:cxn modelId="{BF814A16-A4E2-4557-9129-4C0F9DAE5ECC}" srcId="{9F3EBFDB-F63E-4B1E-B371-6A04D7869B81}" destId="{27BEB588-0B4D-4C5C-B463-116B162AEA86}" srcOrd="0" destOrd="0" parTransId="{C66AB88D-ED9C-4FB8-844C-487A27ED472D}" sibTransId="{67B7CD32-70BE-44FD-B5EE-4F8DA88458B4}"/>
    <dgm:cxn modelId="{53081219-187A-42B5-9E05-235703EB0769}" type="presOf" srcId="{A6B9301C-6753-4490-9C72-5C9AF275F2D8}" destId="{CDA95D6C-CD33-4D31-AC6E-56A8CDB3AA37}" srcOrd="0" destOrd="1" presId="urn:microsoft.com/office/officeart/2005/8/layout/hList1"/>
    <dgm:cxn modelId="{5D08EC3E-F010-4194-8BB5-A20900C2D593}" type="presOf" srcId="{3A29A6C6-9FAF-4AAE-84FB-AD5F0819094C}" destId="{280B2E36-455C-4308-91DA-820ACDABE544}" srcOrd="0" destOrd="0" presId="urn:microsoft.com/office/officeart/2005/8/layout/hList1"/>
    <dgm:cxn modelId="{51BEB448-F198-490D-B420-DBF8308445B7}" srcId="{27BEB588-0B4D-4C5C-B463-116B162AEA86}" destId="{7FBF92ED-5228-4DAD-B5D0-1DE37B5E25B9}" srcOrd="0" destOrd="0" parTransId="{2EFED3EF-7941-49B7-A45A-B034BAC5822A}" sibTransId="{AAD0FE96-EA9E-4650-91F1-F3F5B2A9337C}"/>
    <dgm:cxn modelId="{CE98CA4B-12DF-4946-BC4C-C8CFDD31F673}" type="presOf" srcId="{6F9AD9FA-A8C4-4546-8239-F1D28E993698}" destId="{3CFAF08A-4F32-4920-9F14-2E7FF7F2D75C}" srcOrd="0" destOrd="0" presId="urn:microsoft.com/office/officeart/2005/8/layout/hList1"/>
    <dgm:cxn modelId="{7A86694C-CB9F-4822-8B4D-CBF147762ED9}" type="presOf" srcId="{7FBF92ED-5228-4DAD-B5D0-1DE37B5E25B9}" destId="{289C846A-6100-42DB-A65E-AD4942E01200}" srcOrd="0" destOrd="1" presId="urn:microsoft.com/office/officeart/2005/8/layout/hList1"/>
    <dgm:cxn modelId="{EDBAAD6F-6369-4034-93A6-4981B48834A5}" srcId="{A31FDC35-6BE9-4512-9AC3-A49FE3207B99}" destId="{9F3EBFDB-F63E-4B1E-B371-6A04D7869B81}" srcOrd="1" destOrd="0" parTransId="{350CF179-2995-4014-81BB-80D69260D6CB}" sibTransId="{B7DB27F4-7439-4479-BE43-190900B28666}"/>
    <dgm:cxn modelId="{99B4B595-D793-4CF1-8269-F22DA16C492A}" type="presOf" srcId="{3A01A75E-7782-4E8C-B265-6EE609B0A8E2}" destId="{6310577B-72ED-4CBD-BF95-370EE687855C}" srcOrd="0" destOrd="0" presId="urn:microsoft.com/office/officeart/2005/8/layout/hList1"/>
    <dgm:cxn modelId="{7166AD9C-1479-43F4-AE92-18D6652AA3F1}" type="presOf" srcId="{CF77963B-0DC3-40AA-941D-BB18C19F1526}" destId="{CDA95D6C-CD33-4D31-AC6E-56A8CDB3AA37}" srcOrd="0" destOrd="2" presId="urn:microsoft.com/office/officeart/2005/8/layout/hList1"/>
    <dgm:cxn modelId="{9FAB3EB3-588F-48B6-9F5C-C60F5109AA99}" srcId="{A31FDC35-6BE9-4512-9AC3-A49FE3207B99}" destId="{3A29A6C6-9FAF-4AAE-84FB-AD5F0819094C}" srcOrd="2" destOrd="0" parTransId="{71814926-2908-4413-A13D-2B11D96AA3D6}" sibTransId="{AD9533EC-EC9F-4BF2-B98D-E51EE4E5582D}"/>
    <dgm:cxn modelId="{90C6CFBC-55E7-4FD0-9781-262132563ABA}" srcId="{A31FDC35-6BE9-4512-9AC3-A49FE3207B99}" destId="{3A01A75E-7782-4E8C-B265-6EE609B0A8E2}" srcOrd="0" destOrd="0" parTransId="{C1274C6E-E673-40D6-B201-041505D67713}" sibTransId="{2F0909F0-25D3-42BF-A550-1B4918F1CBFC}"/>
    <dgm:cxn modelId="{1F9109D5-B4D3-4248-8AC4-B6941AAF07FF}" srcId="{3A29A6C6-9FAF-4AAE-84FB-AD5F0819094C}" destId="{6F9AD9FA-A8C4-4546-8239-F1D28E993698}" srcOrd="0" destOrd="0" parTransId="{A633F81E-F4C4-4158-BBFE-AF94C6708F7B}" sibTransId="{E3DD818C-175F-4510-8B1C-A91B41608E63}"/>
    <dgm:cxn modelId="{AAD337DB-12C4-499B-807A-825586CB71DF}" srcId="{67BEA195-CB4B-4768-9324-0EEBFB2FE195}" destId="{EED34A3F-42FC-4E21-B0E7-4CB68E3E8131}" srcOrd="2" destOrd="0" parTransId="{7CD385AE-E400-4567-B1A4-913EF2F08EF0}" sibTransId="{2BBF0BA8-BA0D-4201-A987-8A7A41AD0148}"/>
    <dgm:cxn modelId="{EF0BBBDC-B376-4D52-B2FE-34FC36C3F82C}" type="presOf" srcId="{13534FB2-74C2-4215-9B16-1C671F537B83}" destId="{3CFAF08A-4F32-4920-9F14-2E7FF7F2D75C}" srcOrd="0" destOrd="1" presId="urn:microsoft.com/office/officeart/2005/8/layout/hList1"/>
    <dgm:cxn modelId="{6EFEEAE8-5DD7-4273-B168-D58A5D0407AD}" srcId="{67BEA195-CB4B-4768-9324-0EEBFB2FE195}" destId="{CF77963B-0DC3-40AA-941D-BB18C19F1526}" srcOrd="1" destOrd="0" parTransId="{4EA2255B-4511-4A90-AC55-C4B7841F846D}" sibTransId="{C76516DB-D012-4DC3-A5E0-F96FAEBEDBD7}"/>
    <dgm:cxn modelId="{A309E5ED-0F5F-49AE-BCAA-4A50EFECC409}" srcId="{3A01A75E-7782-4E8C-B265-6EE609B0A8E2}" destId="{67BEA195-CB4B-4768-9324-0EEBFB2FE195}" srcOrd="0" destOrd="0" parTransId="{5D39DD11-2104-4880-8C66-6C3B6C58CEDF}" sibTransId="{57C90DF4-9AF1-4D3E-A36A-F407151E0D6F}"/>
    <dgm:cxn modelId="{CBA122EE-D20B-4E10-A5D1-BD77BF680605}" type="presOf" srcId="{A974BCCE-1D5D-4D28-B020-95FB18B03A07}" destId="{289C846A-6100-42DB-A65E-AD4942E01200}" srcOrd="0" destOrd="2" presId="urn:microsoft.com/office/officeart/2005/8/layout/hList1"/>
    <dgm:cxn modelId="{217749F2-DA2B-4648-AB1F-BF91DCFC27C9}" srcId="{3A29A6C6-9FAF-4AAE-84FB-AD5F0819094C}" destId="{13534FB2-74C2-4215-9B16-1C671F537B83}" srcOrd="1" destOrd="0" parTransId="{C5FD4F0A-E811-4884-9E55-219FE3A2FEA5}" sibTransId="{CD3ABA9F-ED38-46EC-99B5-775E270B7EED}"/>
    <dgm:cxn modelId="{CD4FF2F3-F8B3-46BB-952C-613B83EA2030}" type="presOf" srcId="{27BEB588-0B4D-4C5C-B463-116B162AEA86}" destId="{289C846A-6100-42DB-A65E-AD4942E01200}" srcOrd="0" destOrd="0" presId="urn:microsoft.com/office/officeart/2005/8/layout/hList1"/>
    <dgm:cxn modelId="{BB2911F8-AF9F-4F6D-8C02-84607CDF3EB7}" type="presOf" srcId="{67BEA195-CB4B-4768-9324-0EEBFB2FE195}" destId="{CDA95D6C-CD33-4D31-AC6E-56A8CDB3AA37}" srcOrd="0" destOrd="0" presId="urn:microsoft.com/office/officeart/2005/8/layout/hList1"/>
    <dgm:cxn modelId="{3C2A0DFC-E697-415E-BB8F-873A645137B4}" type="presOf" srcId="{EED34A3F-42FC-4E21-B0E7-4CB68E3E8131}" destId="{CDA95D6C-CD33-4D31-AC6E-56A8CDB3AA37}" srcOrd="0" destOrd="3" presId="urn:microsoft.com/office/officeart/2005/8/layout/hList1"/>
    <dgm:cxn modelId="{53A646FF-514C-4186-9215-4400BA0722E4}" type="presOf" srcId="{A31FDC35-6BE9-4512-9AC3-A49FE3207B99}" destId="{797950EA-81E8-45FC-9899-087C21B06864}" srcOrd="0" destOrd="0" presId="urn:microsoft.com/office/officeart/2005/8/layout/hList1"/>
    <dgm:cxn modelId="{448035EF-8C8B-4C40-8A21-2D7091C2EF4C}" type="presParOf" srcId="{797950EA-81E8-45FC-9899-087C21B06864}" destId="{E7A6899B-2D7D-4FCB-AB26-AAFBD8FBDF33}" srcOrd="0" destOrd="0" presId="urn:microsoft.com/office/officeart/2005/8/layout/hList1"/>
    <dgm:cxn modelId="{241926BA-38A5-4865-90E4-946BC2DDE247}" type="presParOf" srcId="{E7A6899B-2D7D-4FCB-AB26-AAFBD8FBDF33}" destId="{6310577B-72ED-4CBD-BF95-370EE687855C}" srcOrd="0" destOrd="0" presId="urn:microsoft.com/office/officeart/2005/8/layout/hList1"/>
    <dgm:cxn modelId="{9BAFDD24-E154-427A-9694-85C88E69DCB4}" type="presParOf" srcId="{E7A6899B-2D7D-4FCB-AB26-AAFBD8FBDF33}" destId="{CDA95D6C-CD33-4D31-AC6E-56A8CDB3AA37}" srcOrd="1" destOrd="0" presId="urn:microsoft.com/office/officeart/2005/8/layout/hList1"/>
    <dgm:cxn modelId="{ED4B78C0-7E47-4781-B289-6C3A0E99657D}" type="presParOf" srcId="{797950EA-81E8-45FC-9899-087C21B06864}" destId="{6941B3A0-E430-44F8-B7D5-E957DAB050FA}" srcOrd="1" destOrd="0" presId="urn:microsoft.com/office/officeart/2005/8/layout/hList1"/>
    <dgm:cxn modelId="{B6C0A431-47AA-417B-B415-93035DA3C26D}" type="presParOf" srcId="{797950EA-81E8-45FC-9899-087C21B06864}" destId="{DAAF4DA1-7227-4B55-98BC-89AEA4469BEC}" srcOrd="2" destOrd="0" presId="urn:microsoft.com/office/officeart/2005/8/layout/hList1"/>
    <dgm:cxn modelId="{D9EFE994-F366-4081-8402-D77925FAF7DF}" type="presParOf" srcId="{DAAF4DA1-7227-4B55-98BC-89AEA4469BEC}" destId="{BEC5BE73-4D16-432A-BB93-EFF769341018}" srcOrd="0" destOrd="0" presId="urn:microsoft.com/office/officeart/2005/8/layout/hList1"/>
    <dgm:cxn modelId="{3180C119-DC16-40BA-9995-23A7103DF622}" type="presParOf" srcId="{DAAF4DA1-7227-4B55-98BC-89AEA4469BEC}" destId="{289C846A-6100-42DB-A65E-AD4942E01200}" srcOrd="1" destOrd="0" presId="urn:microsoft.com/office/officeart/2005/8/layout/hList1"/>
    <dgm:cxn modelId="{BB624ABB-DDEE-4AE7-8537-D2BF8D85705A}" type="presParOf" srcId="{797950EA-81E8-45FC-9899-087C21B06864}" destId="{0DDAED67-FC1C-4294-A027-836BB865FD47}" srcOrd="3" destOrd="0" presId="urn:microsoft.com/office/officeart/2005/8/layout/hList1"/>
    <dgm:cxn modelId="{12FDF3EA-10C4-4C14-83CE-56AE5C73D5DB}" type="presParOf" srcId="{797950EA-81E8-45FC-9899-087C21B06864}" destId="{C588E803-F342-428B-8A85-F4E6487CDB89}" srcOrd="4" destOrd="0" presId="urn:microsoft.com/office/officeart/2005/8/layout/hList1"/>
    <dgm:cxn modelId="{9AF4B6B4-2EA7-47B1-BBCE-AE155E579DCE}" type="presParOf" srcId="{C588E803-F342-428B-8A85-F4E6487CDB89}" destId="{280B2E36-455C-4308-91DA-820ACDABE544}" srcOrd="0" destOrd="0" presId="urn:microsoft.com/office/officeart/2005/8/layout/hList1"/>
    <dgm:cxn modelId="{FC8193E0-5321-4AD7-8651-CE906C7DF22D}" type="presParOf" srcId="{C588E803-F342-428B-8A85-F4E6487CDB89}" destId="{3CFAF08A-4F32-4920-9F14-2E7FF7F2D7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0577B-72ED-4CBD-BF95-370EE687855C}">
      <dsp:nvSpPr>
        <dsp:cNvPr id="0" name=""/>
        <dsp:cNvSpPr/>
      </dsp:nvSpPr>
      <dsp:spPr>
        <a:xfrm>
          <a:off x="3143" y="178756"/>
          <a:ext cx="3064668" cy="738466"/>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Carbon Adsorber maintenance</a:t>
          </a:r>
        </a:p>
      </dsp:txBody>
      <dsp:txXfrm>
        <a:off x="3143" y="178756"/>
        <a:ext cx="3064668" cy="738466"/>
      </dsp:txXfrm>
    </dsp:sp>
    <dsp:sp modelId="{CDA95D6C-CD33-4D31-AC6E-56A8CDB3AA37}">
      <dsp:nvSpPr>
        <dsp:cNvPr id="0" name=""/>
        <dsp:cNvSpPr/>
      </dsp:nvSpPr>
      <dsp:spPr>
        <a:xfrm>
          <a:off x="3143" y="917223"/>
          <a:ext cx="3064668" cy="269009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Carbon replacement frequency</a:t>
          </a:r>
        </a:p>
        <a:p>
          <a:pPr marL="457200" lvl="2" indent="-228600" algn="l" defTabSz="889000">
            <a:lnSpc>
              <a:spcPct val="90000"/>
            </a:lnSpc>
            <a:spcBef>
              <a:spcPct val="0"/>
            </a:spcBef>
            <a:spcAft>
              <a:spcPct val="15000"/>
            </a:spcAft>
            <a:buChar char="•"/>
          </a:pPr>
          <a:r>
            <a:rPr lang="en-US" sz="2000" kern="1200"/>
            <a:t>Driven by parametric monitoring parameter </a:t>
          </a:r>
        </a:p>
        <a:p>
          <a:pPr marL="457200" lvl="2" indent="-228600" algn="l" defTabSz="889000">
            <a:lnSpc>
              <a:spcPct val="90000"/>
            </a:lnSpc>
            <a:spcBef>
              <a:spcPct val="0"/>
            </a:spcBef>
            <a:spcAft>
              <a:spcPct val="15000"/>
            </a:spcAft>
            <a:buChar char="•"/>
          </a:pPr>
          <a:r>
            <a:rPr lang="en-US" sz="2000" kern="1200"/>
            <a:t>Driven by failed stack test</a:t>
          </a:r>
        </a:p>
        <a:p>
          <a:pPr marL="457200" lvl="2" indent="-228600" algn="l" defTabSz="889000">
            <a:lnSpc>
              <a:spcPct val="90000"/>
            </a:lnSpc>
            <a:spcBef>
              <a:spcPct val="0"/>
            </a:spcBef>
            <a:spcAft>
              <a:spcPct val="15000"/>
            </a:spcAft>
            <a:buChar char="•"/>
          </a:pPr>
          <a:r>
            <a:rPr lang="en-US" sz="2000" kern="1200"/>
            <a:t>Driven by carbon material analysis</a:t>
          </a:r>
        </a:p>
      </dsp:txBody>
      <dsp:txXfrm>
        <a:off x="3143" y="917223"/>
        <a:ext cx="3064668" cy="2690099"/>
      </dsp:txXfrm>
    </dsp:sp>
    <dsp:sp modelId="{BEC5BE73-4D16-432A-BB93-EFF769341018}">
      <dsp:nvSpPr>
        <dsp:cNvPr id="0" name=""/>
        <dsp:cNvSpPr/>
      </dsp:nvSpPr>
      <dsp:spPr>
        <a:xfrm>
          <a:off x="3496865" y="178756"/>
          <a:ext cx="3064668" cy="738466"/>
        </a:xfrm>
        <a:prstGeom prst="rect">
          <a:avLst/>
        </a:prstGeom>
        <a:solidFill>
          <a:schemeClr val="accent5">
            <a:hueOff val="-918568"/>
            <a:satOff val="135"/>
            <a:lumOff val="-3236"/>
            <a:alphaOff val="0"/>
          </a:schemeClr>
        </a:solidFill>
        <a:ln w="15875" cap="flat" cmpd="sng" algn="ctr">
          <a:solidFill>
            <a:schemeClr val="accent5">
              <a:hueOff val="-918568"/>
              <a:satOff val="135"/>
              <a:lumOff val="-3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RTO maintenance</a:t>
          </a:r>
        </a:p>
      </dsp:txBody>
      <dsp:txXfrm>
        <a:off x="3496865" y="178756"/>
        <a:ext cx="3064668" cy="738466"/>
      </dsp:txXfrm>
    </dsp:sp>
    <dsp:sp modelId="{289C846A-6100-42DB-A65E-AD4942E01200}">
      <dsp:nvSpPr>
        <dsp:cNvPr id="0" name=""/>
        <dsp:cNvSpPr/>
      </dsp:nvSpPr>
      <dsp:spPr>
        <a:xfrm>
          <a:off x="3496865" y="917223"/>
          <a:ext cx="3064668" cy="2690099"/>
        </a:xfrm>
        <a:prstGeom prst="rect">
          <a:avLst/>
        </a:prstGeom>
        <a:solidFill>
          <a:schemeClr val="accent5">
            <a:tint val="40000"/>
            <a:alpha val="90000"/>
            <a:hueOff val="-884566"/>
            <a:satOff val="-1158"/>
            <a:lumOff val="-569"/>
            <a:alphaOff val="0"/>
          </a:schemeClr>
        </a:solidFill>
        <a:ln w="15875" cap="flat" cmpd="sng" algn="ctr">
          <a:solidFill>
            <a:schemeClr val="accent5">
              <a:tint val="40000"/>
              <a:alpha val="90000"/>
              <a:hueOff val="-884566"/>
              <a:satOff val="-1158"/>
              <a:lumOff val="-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RTO cleaning (driven by parametric monitoring parameter)</a:t>
          </a:r>
        </a:p>
        <a:p>
          <a:pPr marL="457200" lvl="2" indent="-228600" algn="l" defTabSz="889000">
            <a:lnSpc>
              <a:spcPct val="90000"/>
            </a:lnSpc>
            <a:spcBef>
              <a:spcPct val="0"/>
            </a:spcBef>
            <a:spcAft>
              <a:spcPct val="15000"/>
            </a:spcAft>
            <a:buChar char="•"/>
          </a:pPr>
          <a:r>
            <a:rPr lang="en-US" sz="2000" kern="1200"/>
            <a:t>Silicon dioxide</a:t>
          </a:r>
        </a:p>
        <a:p>
          <a:pPr marL="228600" lvl="1" indent="-228600" algn="l" defTabSz="889000">
            <a:lnSpc>
              <a:spcPct val="90000"/>
            </a:lnSpc>
            <a:spcBef>
              <a:spcPct val="0"/>
            </a:spcBef>
            <a:spcAft>
              <a:spcPct val="15000"/>
            </a:spcAft>
            <a:buChar char="•"/>
          </a:pPr>
          <a:r>
            <a:rPr lang="en-US" sz="2000" kern="1200"/>
            <a:t>Refractory challenges and replacement frequency</a:t>
          </a:r>
        </a:p>
      </dsp:txBody>
      <dsp:txXfrm>
        <a:off x="3496865" y="917223"/>
        <a:ext cx="3064668" cy="2690099"/>
      </dsp:txXfrm>
    </dsp:sp>
    <dsp:sp modelId="{280B2E36-455C-4308-91DA-820ACDABE544}">
      <dsp:nvSpPr>
        <dsp:cNvPr id="0" name=""/>
        <dsp:cNvSpPr/>
      </dsp:nvSpPr>
      <dsp:spPr>
        <a:xfrm>
          <a:off x="6990588" y="178756"/>
          <a:ext cx="3064668" cy="738466"/>
        </a:xfrm>
        <a:prstGeom prst="rect">
          <a:avLst/>
        </a:prstGeom>
        <a:solidFill>
          <a:schemeClr val="accent5">
            <a:hueOff val="-1837137"/>
            <a:satOff val="270"/>
            <a:lumOff val="-6471"/>
            <a:alphaOff val="0"/>
          </a:schemeClr>
        </a:solidFill>
        <a:ln w="15875" cap="flat"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Outdoor equipment and the elements</a:t>
          </a:r>
        </a:p>
      </dsp:txBody>
      <dsp:txXfrm>
        <a:off x="6990588" y="178756"/>
        <a:ext cx="3064668" cy="738466"/>
      </dsp:txXfrm>
    </dsp:sp>
    <dsp:sp modelId="{3CFAF08A-4F32-4920-9F14-2E7FF7F2D75C}">
      <dsp:nvSpPr>
        <dsp:cNvPr id="0" name=""/>
        <dsp:cNvSpPr/>
      </dsp:nvSpPr>
      <dsp:spPr>
        <a:xfrm>
          <a:off x="6990588" y="917223"/>
          <a:ext cx="3064668" cy="2690099"/>
        </a:xfrm>
        <a:prstGeom prst="rect">
          <a:avLst/>
        </a:prstGeom>
        <a:solidFill>
          <a:schemeClr val="accent5">
            <a:tint val="40000"/>
            <a:alpha val="90000"/>
            <a:hueOff val="-1769133"/>
            <a:satOff val="-2316"/>
            <a:lumOff val="-1137"/>
            <a:alphaOff val="0"/>
          </a:schemeClr>
        </a:solidFill>
        <a:ln w="15875" cap="flat" cmpd="sng" algn="ctr">
          <a:solidFill>
            <a:schemeClr val="accent5">
              <a:tint val="40000"/>
              <a:alpha val="90000"/>
              <a:hueOff val="-1769133"/>
              <a:satOff val="-2316"/>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Freezing</a:t>
          </a:r>
        </a:p>
        <a:p>
          <a:pPr marL="228600" lvl="1" indent="-228600" algn="l" defTabSz="889000">
            <a:lnSpc>
              <a:spcPct val="90000"/>
            </a:lnSpc>
            <a:spcBef>
              <a:spcPct val="0"/>
            </a:spcBef>
            <a:spcAft>
              <a:spcPct val="15000"/>
            </a:spcAft>
            <a:buChar char="•"/>
          </a:pPr>
          <a:r>
            <a:rPr lang="en-US" sz="2000" kern="1200"/>
            <a:t>Condensation </a:t>
          </a:r>
        </a:p>
      </dsp:txBody>
      <dsp:txXfrm>
        <a:off x="6990588" y="917223"/>
        <a:ext cx="3064668" cy="26900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0.09969</cdr:x>
      <cdr:y>0.50513</cdr:y>
    </cdr:from>
    <cdr:to>
      <cdr:x>0.44818</cdr:x>
      <cdr:y>0.50513</cdr:y>
    </cdr:to>
    <cdr:cxnSp macro="">
      <cdr:nvCxnSpPr>
        <cdr:cNvPr id="2" name="Straight Connector 1">
          <a:extLst xmlns:a="http://schemas.openxmlformats.org/drawingml/2006/main">
            <a:ext uri="{FF2B5EF4-FFF2-40B4-BE49-F238E27FC236}">
              <a16:creationId xmlns:a16="http://schemas.microsoft.com/office/drawing/2014/main" id="{C5DA1D54-1117-40F0-A7DF-521974793449}"/>
            </a:ext>
          </a:extLst>
        </cdr:cNvPr>
        <cdr:cNvCxnSpPr/>
      </cdr:nvCxnSpPr>
      <cdr:spPr>
        <a:xfrm xmlns:a="http://schemas.openxmlformats.org/drawingml/2006/main">
          <a:off x="1002722" y="2163777"/>
          <a:ext cx="3505252"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0.6199</cdr:x>
      <cdr:y>0.31492</cdr:y>
    </cdr:from>
    <cdr:to>
      <cdr:x>0.96328</cdr:x>
      <cdr:y>0.31804</cdr:y>
    </cdr:to>
    <cdr:cxnSp macro="">
      <cdr:nvCxnSpPr>
        <cdr:cNvPr id="3" name="Straight Connector 2">
          <a:extLst xmlns:a="http://schemas.openxmlformats.org/drawingml/2006/main">
            <a:ext uri="{FF2B5EF4-FFF2-40B4-BE49-F238E27FC236}">
              <a16:creationId xmlns:a16="http://schemas.microsoft.com/office/drawing/2014/main" id="{AF697E0B-B393-4B4E-B5FF-DD432F00022D}"/>
            </a:ext>
          </a:extLst>
        </cdr:cNvPr>
        <cdr:cNvCxnSpPr/>
      </cdr:nvCxnSpPr>
      <cdr:spPr>
        <a:xfrm xmlns:a="http://schemas.openxmlformats.org/drawingml/2006/main" flipH="1">
          <a:off x="6235202" y="1348993"/>
          <a:ext cx="3453854" cy="13364"/>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0.31987</cdr:x>
      <cdr:y>0.15601</cdr:y>
    </cdr:from>
    <cdr:to>
      <cdr:x>0.43066</cdr:x>
      <cdr:y>0.2744</cdr:y>
    </cdr:to>
    <cdr:sp macro="" textlink="">
      <cdr:nvSpPr>
        <cdr:cNvPr id="4" name="Line Callout 1 (Accent Bar) 3"/>
        <cdr:cNvSpPr/>
      </cdr:nvSpPr>
      <cdr:spPr>
        <a:xfrm xmlns:a="http://schemas.openxmlformats.org/drawingml/2006/main">
          <a:off x="3217333" y="627591"/>
          <a:ext cx="1114426" cy="476249"/>
        </a:xfrm>
        <a:prstGeom xmlns:a="http://schemas.openxmlformats.org/drawingml/2006/main" prst="accentCallout1">
          <a:avLst>
            <a:gd name="adj1" fmla="val 40972"/>
            <a:gd name="adj2" fmla="val -9187"/>
            <a:gd name="adj3" fmla="val 289610"/>
            <a:gd name="adj4" fmla="val -65827"/>
          </a:avLst>
        </a:prstGeom>
        <a:solidFill xmlns:a="http://schemas.openxmlformats.org/drawingml/2006/main">
          <a:schemeClr val="accent1">
            <a:alpha val="31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baseline="0" dirty="0">
              <a:solidFill>
                <a:sysClr val="windowText" lastClr="000000"/>
              </a:solidFill>
            </a:rPr>
            <a:t>$633,000/</a:t>
          </a:r>
          <a:r>
            <a:rPr lang="en-US" sz="1100" baseline="0" dirty="0" err="1">
              <a:solidFill>
                <a:sysClr val="windowText" lastClr="000000"/>
              </a:solidFill>
            </a:rPr>
            <a:t>yr</a:t>
          </a:r>
          <a:r>
            <a:rPr lang="en-US" sz="1100" baseline="0" dirty="0">
              <a:solidFill>
                <a:sysClr val="windowText" lastClr="000000"/>
              </a:solidFill>
            </a:rPr>
            <a:t> 2012-2014</a:t>
          </a:r>
          <a:endParaRPr lang="en-US" sz="1100" dirty="0">
            <a:solidFill>
              <a:sysClr val="windowText" lastClr="000000"/>
            </a:solidFill>
          </a:endParaRPr>
        </a:p>
      </cdr:txBody>
    </cdr:sp>
  </cdr:relSizeAnchor>
  <cdr:relSizeAnchor xmlns:cdr="http://schemas.openxmlformats.org/drawingml/2006/chartDrawing">
    <cdr:from>
      <cdr:x>0.48075</cdr:x>
      <cdr:y>0.15996</cdr:y>
    </cdr:from>
    <cdr:to>
      <cdr:x>0.59154</cdr:x>
      <cdr:y>0.27598</cdr:y>
    </cdr:to>
    <cdr:sp macro="" textlink="">
      <cdr:nvSpPr>
        <cdr:cNvPr id="5" name="Line Callout 1 (Accent Bar) 4"/>
        <cdr:cNvSpPr/>
      </cdr:nvSpPr>
      <cdr:spPr>
        <a:xfrm xmlns:a="http://schemas.openxmlformats.org/drawingml/2006/main">
          <a:off x="4835526" y="643465"/>
          <a:ext cx="1114425" cy="466725"/>
        </a:xfrm>
        <a:prstGeom xmlns:a="http://schemas.openxmlformats.org/drawingml/2006/main" prst="accentCallout1">
          <a:avLst>
            <a:gd name="adj1" fmla="val 56528"/>
            <a:gd name="adj2" fmla="val 108334"/>
            <a:gd name="adj3" fmla="val 134133"/>
            <a:gd name="adj4" fmla="val 158676"/>
          </a:avLst>
        </a:prstGeom>
        <a:solidFill xmlns:a="http://schemas.openxmlformats.org/drawingml/2006/main">
          <a:schemeClr val="accent1">
            <a:alpha val="31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baseline="0" dirty="0">
              <a:solidFill>
                <a:sysClr val="windowText" lastClr="000000"/>
              </a:solidFill>
            </a:rPr>
            <a:t>$907,000/</a:t>
          </a:r>
          <a:r>
            <a:rPr lang="en-US" sz="1100" baseline="0" dirty="0" err="1">
              <a:solidFill>
                <a:sysClr val="windowText" lastClr="000000"/>
              </a:solidFill>
            </a:rPr>
            <a:t>yr</a:t>
          </a:r>
          <a:endParaRPr lang="en-US" sz="1100" baseline="0" dirty="0">
            <a:solidFill>
              <a:sysClr val="windowText" lastClr="000000"/>
            </a:solidFill>
          </a:endParaRPr>
        </a:p>
        <a:p xmlns:a="http://schemas.openxmlformats.org/drawingml/2006/main">
          <a:pPr algn="l"/>
          <a:r>
            <a:rPr lang="en-US" sz="1100" baseline="0" dirty="0">
              <a:solidFill>
                <a:sysClr val="windowText" lastClr="000000"/>
              </a:solidFill>
            </a:rPr>
            <a:t>2016-2018</a:t>
          </a:r>
          <a:endParaRPr lang="en-US" sz="1100" dirty="0">
            <a:solidFill>
              <a:sysClr val="windowText" lastClr="000000"/>
            </a:solidFill>
          </a:endParaRPr>
        </a:p>
      </cdr:txBody>
    </cdr:sp>
  </cdr:relSizeAnchor>
  <cdr:relSizeAnchor xmlns:cdr="http://schemas.openxmlformats.org/drawingml/2006/chartDrawing">
    <cdr:from>
      <cdr:x>0.32604</cdr:x>
      <cdr:y>0.31207</cdr:y>
    </cdr:from>
    <cdr:to>
      <cdr:x>0.52469</cdr:x>
      <cdr:y>0.42362</cdr:y>
    </cdr:to>
    <cdr:sp macro="" textlink="">
      <cdr:nvSpPr>
        <cdr:cNvPr id="10" name="TextBox 9"/>
        <cdr:cNvSpPr txBox="1"/>
      </cdr:nvSpPr>
      <cdr:spPr>
        <a:xfrm xmlns:a="http://schemas.openxmlformats.org/drawingml/2006/main">
          <a:off x="3279458" y="1336764"/>
          <a:ext cx="1998102" cy="477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dirty="0"/>
            <a:t>Estimated increase $150,000</a:t>
          </a:r>
        </a:p>
        <a:p xmlns:a="http://schemas.openxmlformats.org/drawingml/2006/main">
          <a:pPr algn="r"/>
          <a:r>
            <a:rPr lang="en-US" dirty="0"/>
            <a:t>Actual Avg. Increase  $274,000</a:t>
          </a:r>
          <a:endParaRPr lang="en-US" sz="1100" dirty="0"/>
        </a:p>
      </cdr:txBody>
    </cdr:sp>
  </cdr:relSizeAnchor>
  <cdr:relSizeAnchor xmlns:cdr="http://schemas.openxmlformats.org/drawingml/2006/chartDrawing">
    <cdr:from>
      <cdr:x>0.4727</cdr:x>
      <cdr:y>0.48176</cdr:y>
    </cdr:from>
    <cdr:to>
      <cdr:x>0.56361</cdr:x>
      <cdr:y>0.69523</cdr:y>
    </cdr:to>
    <cdr:sp macro="" textlink="">
      <cdr:nvSpPr>
        <cdr:cNvPr id="6" name="TextBox 5">
          <a:extLst xmlns:a="http://schemas.openxmlformats.org/drawingml/2006/main">
            <a:ext uri="{FF2B5EF4-FFF2-40B4-BE49-F238E27FC236}">
              <a16:creationId xmlns:a16="http://schemas.microsoft.com/office/drawing/2014/main" id="{95855B9C-858A-4226-839D-6997B57CD559}"/>
            </a:ext>
          </a:extLst>
        </cdr:cNvPr>
        <cdr:cNvSpPr txBox="1"/>
      </cdr:nvSpPr>
      <cdr:spPr>
        <a:xfrm xmlns:a="http://schemas.openxmlformats.org/drawingml/2006/main">
          <a:off x="4754564" y="2063678"/>
          <a:ext cx="914409" cy="9144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solidFill>
                <a:schemeClr val="tx1">
                  <a:lumMod val="65000"/>
                  <a:lumOff val="35000"/>
                </a:schemeClr>
              </a:solidFill>
            </a:rPr>
            <a:t>*Construction year*</a:t>
          </a:r>
        </a:p>
        <a:p xmlns:a="http://schemas.openxmlformats.org/drawingml/2006/main">
          <a:endParaRPr lang="en-US" sz="1100" dirty="0">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09CD5-3AB3-4EC4-8305-F70EA55E7EF9}"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BB85A-081D-4CD3-A4F6-23076EC6B4B3}" type="slidenum">
              <a:rPr lang="en-US" smtClean="0"/>
              <a:t>‹#›</a:t>
            </a:fld>
            <a:endParaRPr lang="en-US"/>
          </a:p>
        </p:txBody>
      </p:sp>
    </p:spTree>
    <p:extLst>
      <p:ext uri="{BB962C8B-B14F-4D97-AF65-F5344CB8AC3E}">
        <p14:creationId xmlns:p14="http://schemas.microsoft.com/office/powerpoint/2010/main" val="322422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CEG</a:t>
            </a:r>
            <a:r>
              <a:rPr lang="en-US" baseline="0" dirty="0"/>
              <a:t> acquired wastewater in 2012, </a:t>
            </a:r>
            <a:r>
              <a:rPr lang="en-US" baseline="0" dirty="0" err="1"/>
              <a:t>NSPS</a:t>
            </a:r>
            <a:r>
              <a:rPr lang="en-US" baseline="0" dirty="0"/>
              <a:t> and </a:t>
            </a:r>
            <a:r>
              <a:rPr lang="en-US" baseline="0" dirty="0" err="1"/>
              <a:t>EG</a:t>
            </a:r>
            <a:r>
              <a:rPr lang="en-US" baseline="0" dirty="0"/>
              <a:t> were finalized in 2011. Rulemaking required by court order to address Urban Air Toxics from §112 area sources. </a:t>
            </a:r>
          </a:p>
          <a:p>
            <a:r>
              <a:rPr lang="en-US" baseline="0" dirty="0"/>
              <a:t>2. The </a:t>
            </a:r>
            <a:r>
              <a:rPr lang="en-US" baseline="0" dirty="0" err="1"/>
              <a:t>MHI</a:t>
            </a:r>
            <a:r>
              <a:rPr lang="en-US" baseline="0" dirty="0"/>
              <a:t> were due for a rebuild. Considered doing everything but continuing to incinerate. Sought design to meet limits: CO controlled with </a:t>
            </a:r>
            <a:r>
              <a:rPr lang="en-US" baseline="0" dirty="0" err="1"/>
              <a:t>RTO</a:t>
            </a:r>
            <a:r>
              <a:rPr lang="en-US" baseline="0" dirty="0"/>
              <a:t>. Cadmium/Lead controlled with </a:t>
            </a:r>
            <a:r>
              <a:rPr lang="en-US" baseline="0" dirty="0" err="1"/>
              <a:t>WESP</a:t>
            </a:r>
            <a:r>
              <a:rPr lang="en-US" baseline="0" dirty="0"/>
              <a:t>. D/F controlled with </a:t>
            </a:r>
            <a:r>
              <a:rPr lang="en-US" baseline="0" dirty="0" err="1"/>
              <a:t>RTO</a:t>
            </a:r>
            <a:r>
              <a:rPr lang="en-US" baseline="0" dirty="0"/>
              <a:t> and Carbon </a:t>
            </a:r>
            <a:r>
              <a:rPr lang="en-US" baseline="0" dirty="0" err="1"/>
              <a:t>Adsorber</a:t>
            </a:r>
            <a:r>
              <a:rPr lang="en-US" baseline="0" dirty="0"/>
              <a:t>. None of these controls were considered in the </a:t>
            </a:r>
            <a:r>
              <a:rPr lang="en-US" baseline="0" dirty="0" err="1"/>
              <a:t>NSPS</a:t>
            </a:r>
            <a:r>
              <a:rPr lang="en-US" baseline="0" dirty="0"/>
              <a:t>.</a:t>
            </a:r>
            <a:endParaRPr lang="en-US" dirty="0"/>
          </a:p>
        </p:txBody>
      </p:sp>
      <p:sp>
        <p:nvSpPr>
          <p:cNvPr id="4" name="Slide Number Placeholder 3"/>
          <p:cNvSpPr>
            <a:spLocks noGrp="1"/>
          </p:cNvSpPr>
          <p:nvPr>
            <p:ph type="sldNum" sz="quarter" idx="10"/>
          </p:nvPr>
        </p:nvSpPr>
        <p:spPr/>
        <p:txBody>
          <a:bodyPr/>
          <a:lstStyle/>
          <a:p>
            <a:fld id="{F44BB85A-081D-4CD3-A4F6-23076EC6B4B3}" type="slidenum">
              <a:rPr lang="en-US" smtClean="0"/>
              <a:t>2</a:t>
            </a:fld>
            <a:endParaRPr lang="en-US"/>
          </a:p>
        </p:txBody>
      </p:sp>
    </p:spTree>
    <p:extLst>
      <p:ext uri="{BB962C8B-B14F-4D97-AF65-F5344CB8AC3E}">
        <p14:creationId xmlns:p14="http://schemas.microsoft.com/office/powerpoint/2010/main" val="137135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Difficulties:</a:t>
            </a:r>
            <a:r>
              <a:rPr lang="en-US" baseline="0" dirty="0"/>
              <a:t> Establishing wide enough ranges to make it possible for continuous compliance while demonstrating compliance with the emissions limits. Protection of the control equipment and life safety necessitates use of the bypass damper. Continuous compliance during startup and shutdown is difficult: air flow, excess oxygen, low temperatures. All these deviations require a significant amount of reporting followed by extensive settlement discussions with the state. 5-year renewal has taken &gt;200 hours of review prior to public notice and comment to limit unnecessary state conditions for continuous compliance, monitoring and compliance demonstrations.</a:t>
            </a:r>
            <a:endParaRPr lang="en-US" dirty="0"/>
          </a:p>
        </p:txBody>
      </p:sp>
      <p:sp>
        <p:nvSpPr>
          <p:cNvPr id="4" name="Slide Number Placeholder 3"/>
          <p:cNvSpPr>
            <a:spLocks noGrp="1"/>
          </p:cNvSpPr>
          <p:nvPr>
            <p:ph type="sldNum" sz="quarter" idx="10"/>
          </p:nvPr>
        </p:nvSpPr>
        <p:spPr/>
        <p:txBody>
          <a:bodyPr/>
          <a:lstStyle/>
          <a:p>
            <a:fld id="{F44BB85A-081D-4CD3-A4F6-23076EC6B4B3}" type="slidenum">
              <a:rPr lang="en-US" smtClean="0"/>
              <a:t>4</a:t>
            </a:fld>
            <a:endParaRPr lang="en-US"/>
          </a:p>
        </p:txBody>
      </p:sp>
    </p:spTree>
    <p:extLst>
      <p:ext uri="{BB962C8B-B14F-4D97-AF65-F5344CB8AC3E}">
        <p14:creationId xmlns:p14="http://schemas.microsoft.com/office/powerpoint/2010/main" val="2355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Scrubber water pH control was a known challenge going into this project. Two systems were installed for pH control but both systems were largely unsuccessful. pH control is handled by reducing the feed to reduce the acid gas capture.</a:t>
            </a:r>
          </a:p>
          <a:p>
            <a:r>
              <a:rPr lang="en-US" dirty="0"/>
              <a:t>Airflow through the system must stay in the range set forth during stack testing. However, differential pressures throughout the system also need to be maintained within the parametric monitoring limits and the equipment safety limits. This can make things very difficult on the operators.</a:t>
            </a:r>
          </a:p>
        </p:txBody>
      </p:sp>
      <p:sp>
        <p:nvSpPr>
          <p:cNvPr id="4" name="Slide Number Placeholder 3"/>
          <p:cNvSpPr>
            <a:spLocks noGrp="1"/>
          </p:cNvSpPr>
          <p:nvPr>
            <p:ph type="sldNum" sz="quarter" idx="10"/>
          </p:nvPr>
        </p:nvSpPr>
        <p:spPr/>
        <p:txBody>
          <a:bodyPr/>
          <a:lstStyle/>
          <a:p>
            <a:fld id="{F44BB85A-081D-4CD3-A4F6-23076EC6B4B3}" type="slidenum">
              <a:rPr lang="en-US" smtClean="0"/>
              <a:t>8</a:t>
            </a:fld>
            <a:endParaRPr lang="en-US"/>
          </a:p>
        </p:txBody>
      </p:sp>
    </p:spTree>
    <p:extLst>
      <p:ext uri="{BB962C8B-B14F-4D97-AF65-F5344CB8AC3E}">
        <p14:creationId xmlns:p14="http://schemas.microsoft.com/office/powerpoint/2010/main" val="203282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CFCF58-70AB-4963-A87B-F5D4CC5964F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C7AC-0B3B-468D-8A59-EADA007007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1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FCF58-70AB-4963-A87B-F5D4CC5964F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352916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FCF58-70AB-4963-A87B-F5D4CC5964F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112694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FCF58-70AB-4963-A87B-F5D4CC5964F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160510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CFCF58-70AB-4963-A87B-F5D4CC5964F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C7AC-0B3B-468D-8A59-EADA007007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4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CFCF58-70AB-4963-A87B-F5D4CC5964FF}"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212662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FCF58-70AB-4963-A87B-F5D4CC5964FF}"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2623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FCF58-70AB-4963-A87B-F5D4CC5964FF}"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207323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CFCF58-70AB-4963-A87B-F5D4CC5964FF}" type="datetimeFigureOut">
              <a:rPr lang="en-US" smtClean="0"/>
              <a:t>8/23/2019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382926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CFCF58-70AB-4963-A87B-F5D4CC5964FF}" type="datetimeFigureOut">
              <a:rPr lang="en-US" smtClean="0"/>
              <a:t>8/23/2019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5CC7AC-0B3B-468D-8A59-EADA007007EC}" type="slidenum">
              <a:rPr lang="en-US" smtClean="0"/>
              <a:t>‹#›</a:t>
            </a:fld>
            <a:endParaRPr lang="en-US"/>
          </a:p>
        </p:txBody>
      </p:sp>
    </p:spTree>
    <p:extLst>
      <p:ext uri="{BB962C8B-B14F-4D97-AF65-F5344CB8AC3E}">
        <p14:creationId xmlns:p14="http://schemas.microsoft.com/office/powerpoint/2010/main" val="104469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CFCF58-70AB-4963-A87B-F5D4CC5964FF}"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C7AC-0B3B-468D-8A59-EADA007007EC}" type="slidenum">
              <a:rPr lang="en-US" smtClean="0"/>
              <a:t>‹#›</a:t>
            </a:fld>
            <a:endParaRPr lang="en-US"/>
          </a:p>
        </p:txBody>
      </p:sp>
    </p:spTree>
    <p:extLst>
      <p:ext uri="{BB962C8B-B14F-4D97-AF65-F5344CB8AC3E}">
        <p14:creationId xmlns:p14="http://schemas.microsoft.com/office/powerpoint/2010/main" val="178753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3000" t="3000" r="81000" b="90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CFCF58-70AB-4963-A87B-F5D4CC5964FF}" type="datetimeFigureOut">
              <a:rPr lang="en-US" smtClean="0"/>
              <a:t>8/23/2019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5CC7AC-0B3B-468D-8A59-EADA007007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334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7D3C5-56AC-4069-BF58-CBD7408EE0C7}"/>
              </a:ext>
            </a:extLst>
          </p:cNvPr>
          <p:cNvSpPr>
            <a:spLocks noGrp="1"/>
          </p:cNvSpPr>
          <p:nvPr>
            <p:ph type="ctrTitle"/>
          </p:nvPr>
        </p:nvSpPr>
        <p:spPr>
          <a:xfrm>
            <a:off x="965201" y="643467"/>
            <a:ext cx="6255026" cy="5054008"/>
          </a:xfrm>
        </p:spPr>
        <p:txBody>
          <a:bodyPr anchor="ctr">
            <a:normAutofit/>
          </a:bodyPr>
          <a:lstStyle/>
          <a:p>
            <a:pPr algn="r"/>
            <a:r>
              <a:rPr lang="en-US" sz="7400" dirty="0"/>
              <a:t>Operating “New” Multiple Hearth Incinerators</a:t>
            </a:r>
          </a:p>
        </p:txBody>
      </p:sp>
      <p:sp>
        <p:nvSpPr>
          <p:cNvPr id="3" name="Subtitle 2">
            <a:extLst>
              <a:ext uri="{FF2B5EF4-FFF2-40B4-BE49-F238E27FC236}">
                <a16:creationId xmlns:a16="http://schemas.microsoft.com/office/drawing/2014/main" id="{092B805C-2AF0-4EF5-AFC2-8145752AB505}"/>
              </a:ext>
            </a:extLst>
          </p:cNvPr>
          <p:cNvSpPr>
            <a:spLocks noGrp="1"/>
          </p:cNvSpPr>
          <p:nvPr>
            <p:ph type="subTitle" idx="1"/>
          </p:nvPr>
        </p:nvSpPr>
        <p:spPr>
          <a:xfrm>
            <a:off x="7870995" y="643467"/>
            <a:ext cx="3341488" cy="5054008"/>
          </a:xfrm>
        </p:spPr>
        <p:txBody>
          <a:bodyPr anchor="ctr">
            <a:normAutofit/>
          </a:bodyPr>
          <a:lstStyle/>
          <a:p>
            <a:r>
              <a:rPr lang="en-US" dirty="0"/>
              <a:t>40 CFR Subpart LLLL</a:t>
            </a:r>
          </a:p>
        </p:txBody>
      </p:sp>
      <p:cxnSp>
        <p:nvCxnSpPr>
          <p:cNvPr id="19"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22D9B36-9BE7-472B-8808-7E0D681073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A549DE7-671D-4575-AF43-858FD999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picture containing clipart&#10;&#10;Description generated with very high confidence">
            <a:extLst>
              <a:ext uri="{FF2B5EF4-FFF2-40B4-BE49-F238E27FC236}">
                <a16:creationId xmlns:a16="http://schemas.microsoft.com/office/drawing/2014/main" id="{8F3BCC4E-D61E-4029-BA89-7F138DBEB51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Tree>
    <p:extLst>
      <p:ext uri="{BB962C8B-B14F-4D97-AF65-F5344CB8AC3E}">
        <p14:creationId xmlns:p14="http://schemas.microsoft.com/office/powerpoint/2010/main" val="91962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2A20-9AAC-4E0D-9576-58EA5D6BFAD6}"/>
              </a:ext>
            </a:extLst>
          </p:cNvPr>
          <p:cNvSpPr>
            <a:spLocks noGrp="1"/>
          </p:cNvSpPr>
          <p:nvPr>
            <p:ph type="title"/>
          </p:nvPr>
        </p:nvSpPr>
        <p:spPr>
          <a:xfrm>
            <a:off x="1097280" y="286603"/>
            <a:ext cx="10058400" cy="1450757"/>
          </a:xfrm>
        </p:spPr>
        <p:txBody>
          <a:bodyPr>
            <a:normAutofit/>
          </a:bodyPr>
          <a:lstStyle/>
          <a:p>
            <a:r>
              <a:rPr lang="en-US" dirty="0"/>
              <a:t>Operational &amp; System Improvements</a:t>
            </a:r>
          </a:p>
        </p:txBody>
      </p:sp>
      <p:pic>
        <p:nvPicPr>
          <p:cNvPr id="5" name="Content Placeholder 4" descr="A screenshot of a cell phone&#10;&#10;Description generated with very high confidence">
            <a:extLst>
              <a:ext uri="{FF2B5EF4-FFF2-40B4-BE49-F238E27FC236}">
                <a16:creationId xmlns:a16="http://schemas.microsoft.com/office/drawing/2014/main" id="{0E5E70BA-BA39-4410-8A9B-2BF99260503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097280" y="1894862"/>
            <a:ext cx="10058400" cy="2721759"/>
          </a:xfrm>
        </p:spPr>
      </p:pic>
      <p:pic>
        <p:nvPicPr>
          <p:cNvPr id="4" name="Picture 3" descr="A picture containing clipart&#10;&#10;Description generated with very high confidence">
            <a:extLst>
              <a:ext uri="{FF2B5EF4-FFF2-40B4-BE49-F238E27FC236}">
                <a16:creationId xmlns:a16="http://schemas.microsoft.com/office/drawing/2014/main" id="{EE643FC3-E82D-472C-8378-4B3A99954D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
        <p:nvSpPr>
          <p:cNvPr id="8" name="Content Placeholder 2">
            <a:extLst>
              <a:ext uri="{FF2B5EF4-FFF2-40B4-BE49-F238E27FC236}">
                <a16:creationId xmlns:a16="http://schemas.microsoft.com/office/drawing/2014/main" id="{6AF1F711-B54D-4CD9-8EBE-03BA15EB9BF7}"/>
              </a:ext>
            </a:extLst>
          </p:cNvPr>
          <p:cNvSpPr txBox="1">
            <a:spLocks/>
          </p:cNvSpPr>
          <p:nvPr/>
        </p:nvSpPr>
        <p:spPr>
          <a:xfrm>
            <a:off x="1097280" y="4774123"/>
            <a:ext cx="10058400" cy="141402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
            </a:pPr>
            <a:r>
              <a:rPr lang="en-US" dirty="0"/>
              <a:t>New tools had to be created to help Operators track block averages throughout overlapping shifts</a:t>
            </a:r>
          </a:p>
          <a:p>
            <a:pPr lvl="1">
              <a:buFont typeface="Wingdings" panose="05000000000000000000" pitchFamily="2" charset="2"/>
              <a:buChar char="§"/>
            </a:pPr>
            <a:endParaRPr lang="en-US" dirty="0"/>
          </a:p>
          <a:p>
            <a:pPr lvl="1">
              <a:buFont typeface="Wingdings" panose="05000000000000000000" pitchFamily="2" charset="2"/>
              <a:buChar char="§"/>
            </a:pPr>
            <a:r>
              <a:rPr lang="en-US" dirty="0"/>
              <a:t>PLC programming had to be modified so that bypassing the emissions control equipment was the last resort </a:t>
            </a:r>
          </a:p>
          <a:p>
            <a:pPr marL="0" indent="0">
              <a:buFont typeface="Calibri" panose="020F0502020204030204" pitchFamily="34" charset="0"/>
              <a:buNone/>
            </a:pPr>
            <a:r>
              <a:rPr lang="en-US" dirty="0"/>
              <a:t>  </a:t>
            </a:r>
          </a:p>
          <a:p>
            <a:pPr marL="0" indent="0">
              <a:buFont typeface="Calibri" panose="020F0502020204030204" pitchFamily="34" charse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65994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A8FFEA1-1B69-4F42-B552-0CCF72596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3C9226-5EC8-460B-82D7-72AA994DF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62A90A9D-33DF-408E-BF4C-F82588935C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7D8A9447-DEFF-40A5-8673-B7A365C3F8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90C21F9-FD6D-4457-B130-1A531F242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ABCBA9-D5A3-4FDD-BBF5-A9340B27463A}"/>
              </a:ext>
            </a:extLst>
          </p:cNvPr>
          <p:cNvSpPr>
            <a:spLocks noGrp="1"/>
          </p:cNvSpPr>
          <p:nvPr>
            <p:ph type="title"/>
          </p:nvPr>
        </p:nvSpPr>
        <p:spPr>
          <a:xfrm>
            <a:off x="8075254" y="458389"/>
            <a:ext cx="3659246" cy="2010492"/>
          </a:xfrm>
          <a:ln>
            <a:noFill/>
          </a:ln>
        </p:spPr>
        <p:txBody>
          <a:bodyPr vert="horz" lIns="91440" tIns="45720" rIns="91440" bIns="45720" rtlCol="0" anchor="b">
            <a:normAutofit/>
          </a:bodyPr>
          <a:lstStyle/>
          <a:p>
            <a:r>
              <a:rPr lang="en-US" sz="4400" dirty="0">
                <a:solidFill>
                  <a:srgbClr val="FFFFFF"/>
                </a:solidFill>
              </a:rPr>
              <a:t> “New” </a:t>
            </a:r>
            <a:r>
              <a:rPr lang="en-US" sz="4400" dirty="0" err="1">
                <a:solidFill>
                  <a:srgbClr val="FFFFFF"/>
                </a:solidFill>
              </a:rPr>
              <a:t>MHI</a:t>
            </a:r>
            <a:r>
              <a:rPr lang="en-US" sz="4400" dirty="0">
                <a:solidFill>
                  <a:srgbClr val="FFFFFF"/>
                </a:solidFill>
              </a:rPr>
              <a:t> emissions limits</a:t>
            </a:r>
          </a:p>
        </p:txBody>
      </p:sp>
      <p:sp>
        <p:nvSpPr>
          <p:cNvPr id="35" name="Rectangle 34">
            <a:extLst>
              <a:ext uri="{FF2B5EF4-FFF2-40B4-BE49-F238E27FC236}">
                <a16:creationId xmlns:a16="http://schemas.microsoft.com/office/drawing/2014/main" id="{28F6EF4B-2F40-485B-9F36-084731486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hart 4">
            <a:extLst>
              <a:ext uri="{FF2B5EF4-FFF2-40B4-BE49-F238E27FC236}">
                <a16:creationId xmlns:a16="http://schemas.microsoft.com/office/drawing/2014/main" id="{4473891A-AF00-482B-AF07-E3903DD5D0AC}"/>
              </a:ext>
            </a:extLst>
          </p:cNvPr>
          <p:cNvGraphicFramePr>
            <a:graphicFrameLocks/>
          </p:cNvGraphicFramePr>
          <p:nvPr>
            <p:extLst>
              <p:ext uri="{D42A27DB-BD31-4B8C-83A1-F6EECF244321}">
                <p14:modId xmlns:p14="http://schemas.microsoft.com/office/powerpoint/2010/main" val="2526505259"/>
              </p:ext>
            </p:extLst>
          </p:nvPr>
        </p:nvGraphicFramePr>
        <p:xfrm>
          <a:off x="633999" y="640080"/>
          <a:ext cx="6275667" cy="557784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descr="A picture containing clipart&#10;&#10;Description generated with very high confidence">
            <a:extLst>
              <a:ext uri="{FF2B5EF4-FFF2-40B4-BE49-F238E27FC236}">
                <a16:creationId xmlns:a16="http://schemas.microsoft.com/office/drawing/2014/main" id="{384CB0A1-7C2D-4889-8E21-96E07AFF70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
        <p:nvSpPr>
          <p:cNvPr id="3" name="TextBox 2"/>
          <p:cNvSpPr txBox="1"/>
          <p:nvPr/>
        </p:nvSpPr>
        <p:spPr>
          <a:xfrm>
            <a:off x="8288370" y="2546158"/>
            <a:ext cx="3247236" cy="2308324"/>
          </a:xfrm>
          <a:prstGeom prst="rect">
            <a:avLst/>
          </a:prstGeom>
          <a:noFill/>
        </p:spPr>
        <p:txBody>
          <a:bodyPr wrap="none" rtlCol="0">
            <a:spAutoFit/>
          </a:bodyPr>
          <a:lstStyle/>
          <a:p>
            <a:pPr marL="285750" indent="-285750">
              <a:buFont typeface="Arial" panose="020B0604020202020204" pitchFamily="34" charset="0"/>
              <a:buChar char="•"/>
            </a:pPr>
            <a:r>
              <a:rPr lang="en-US" sz="2400" spc="-50" dirty="0">
                <a:solidFill>
                  <a:srgbClr val="FFFFFF"/>
                </a:solidFill>
                <a:latin typeface="+mj-lt"/>
                <a:ea typeface="+mj-ea"/>
                <a:cs typeface="+mj-cs"/>
              </a:rPr>
              <a:t>52</a:t>
            </a:r>
            <a:r>
              <a:rPr lang="en-US" sz="2400" dirty="0"/>
              <a:t> </a:t>
            </a:r>
            <a:r>
              <a:rPr lang="en-US" sz="2400" spc="-50" dirty="0">
                <a:solidFill>
                  <a:srgbClr val="FFFFFF"/>
                </a:solidFill>
                <a:latin typeface="+mj-lt"/>
                <a:ea typeface="+mj-ea"/>
                <a:cs typeface="+mj-cs"/>
              </a:rPr>
              <a:t>PPM CO</a:t>
            </a:r>
          </a:p>
          <a:p>
            <a:pPr marL="285750" indent="-285750">
              <a:buFont typeface="Arial" panose="020B0604020202020204" pitchFamily="34" charset="0"/>
              <a:buChar char="•"/>
            </a:pPr>
            <a:r>
              <a:rPr lang="en-US" sz="2400" spc="-50" dirty="0">
                <a:solidFill>
                  <a:srgbClr val="FFFFFF"/>
                </a:solidFill>
                <a:latin typeface="+mj-lt"/>
                <a:ea typeface="+mj-ea"/>
                <a:cs typeface="+mj-cs"/>
              </a:rPr>
              <a:t>210 PPM NO</a:t>
            </a:r>
            <a:r>
              <a:rPr lang="en-US" sz="2400" spc="-50" baseline="-25000" dirty="0">
                <a:solidFill>
                  <a:srgbClr val="FFFFFF"/>
                </a:solidFill>
                <a:latin typeface="+mj-lt"/>
                <a:ea typeface="+mj-ea"/>
                <a:cs typeface="+mj-cs"/>
              </a:rPr>
              <a:t>X</a:t>
            </a:r>
          </a:p>
          <a:p>
            <a:pPr marL="285750" indent="-285750">
              <a:buFont typeface="Arial" panose="020B0604020202020204" pitchFamily="34" charset="0"/>
              <a:buChar char="•"/>
            </a:pPr>
            <a:r>
              <a:rPr lang="en-US" sz="2400" spc="-50" dirty="0">
                <a:solidFill>
                  <a:srgbClr val="FFFFFF"/>
                </a:solidFill>
                <a:latin typeface="+mj-lt"/>
                <a:ea typeface="+mj-ea"/>
                <a:cs typeface="+mj-cs"/>
              </a:rPr>
              <a:t>2.4 </a:t>
            </a:r>
            <a:r>
              <a:rPr lang="lt-LT" sz="2400" spc="-50" dirty="0">
                <a:solidFill>
                  <a:srgbClr val="FFFFFF"/>
                </a:solidFill>
                <a:latin typeface="+mj-lt"/>
                <a:ea typeface="+mj-ea"/>
                <a:cs typeface="+mj-cs"/>
              </a:rPr>
              <a:t>µ</a:t>
            </a:r>
            <a:r>
              <a:rPr lang="en-US" sz="2400" spc="-50" dirty="0">
                <a:solidFill>
                  <a:srgbClr val="FFFFFF"/>
                </a:solidFill>
                <a:latin typeface="+mj-lt"/>
                <a:ea typeface="+mj-ea"/>
                <a:cs typeface="+mj-cs"/>
              </a:rPr>
              <a:t>g/</a:t>
            </a:r>
            <a:r>
              <a:rPr lang="en-US" sz="2400" spc="-50" dirty="0" err="1">
                <a:solidFill>
                  <a:srgbClr val="FFFFFF"/>
                </a:solidFill>
                <a:latin typeface="+mj-lt"/>
                <a:ea typeface="+mj-ea"/>
                <a:cs typeface="+mj-cs"/>
              </a:rPr>
              <a:t>DSCM</a:t>
            </a:r>
            <a:r>
              <a:rPr lang="en-US" sz="2400" spc="-50" dirty="0">
                <a:solidFill>
                  <a:srgbClr val="FFFFFF"/>
                </a:solidFill>
                <a:latin typeface="+mj-lt"/>
                <a:ea typeface="+mj-ea"/>
                <a:cs typeface="+mj-cs"/>
              </a:rPr>
              <a:t> Cadmium</a:t>
            </a:r>
          </a:p>
          <a:p>
            <a:pPr marL="285750" indent="-285750">
              <a:buFont typeface="Arial" panose="020B0604020202020204" pitchFamily="34" charset="0"/>
              <a:buChar char="•"/>
            </a:pPr>
            <a:r>
              <a:rPr lang="en-US" sz="2400" spc="-50" dirty="0">
                <a:solidFill>
                  <a:srgbClr val="FFFFFF"/>
                </a:solidFill>
                <a:latin typeface="+mj-lt"/>
                <a:ea typeface="+mj-ea"/>
                <a:cs typeface="+mj-cs"/>
              </a:rPr>
              <a:t>3.5 µg/</a:t>
            </a:r>
            <a:r>
              <a:rPr lang="en-US" sz="2400" spc="-50" dirty="0" err="1">
                <a:solidFill>
                  <a:srgbClr val="FFFFFF"/>
                </a:solidFill>
                <a:latin typeface="+mj-lt"/>
                <a:ea typeface="+mj-ea"/>
                <a:cs typeface="+mj-cs"/>
              </a:rPr>
              <a:t>DSCM</a:t>
            </a:r>
            <a:r>
              <a:rPr lang="en-US" sz="2400" spc="-50" dirty="0">
                <a:solidFill>
                  <a:srgbClr val="FFFFFF"/>
                </a:solidFill>
                <a:latin typeface="+mj-lt"/>
                <a:ea typeface="+mj-ea"/>
                <a:cs typeface="+mj-cs"/>
              </a:rPr>
              <a:t> Lead</a:t>
            </a:r>
          </a:p>
          <a:p>
            <a:pPr marL="285750" indent="-285750">
              <a:buFont typeface="Arial" panose="020B0604020202020204" pitchFamily="34" charset="0"/>
              <a:buChar char="•"/>
            </a:pPr>
            <a:r>
              <a:rPr lang="en-US" sz="2400" spc="-50" dirty="0">
                <a:solidFill>
                  <a:srgbClr val="FFFFFF"/>
                </a:solidFill>
                <a:latin typeface="+mj-lt"/>
                <a:ea typeface="+mj-ea"/>
                <a:cs typeface="+mj-cs"/>
              </a:rPr>
              <a:t>45 </a:t>
            </a:r>
            <a:r>
              <a:rPr lang="en-US" sz="2400" spc="-50" dirty="0" err="1">
                <a:solidFill>
                  <a:srgbClr val="FFFFFF"/>
                </a:solidFill>
                <a:latin typeface="+mj-lt"/>
                <a:ea typeface="+mj-ea"/>
                <a:cs typeface="+mj-cs"/>
              </a:rPr>
              <a:t>pg</a:t>
            </a:r>
            <a:r>
              <a:rPr lang="en-US" sz="2400" spc="-50" dirty="0">
                <a:solidFill>
                  <a:srgbClr val="FFFFFF"/>
                </a:solidFill>
                <a:latin typeface="+mj-lt"/>
                <a:ea typeface="+mj-ea"/>
                <a:cs typeface="+mj-cs"/>
              </a:rPr>
              <a:t>/</a:t>
            </a:r>
            <a:r>
              <a:rPr lang="en-US" sz="2400" spc="-50" dirty="0" err="1">
                <a:solidFill>
                  <a:srgbClr val="FFFFFF"/>
                </a:solidFill>
                <a:latin typeface="+mj-lt"/>
                <a:ea typeface="+mj-ea"/>
                <a:cs typeface="+mj-cs"/>
              </a:rPr>
              <a:t>DSCM</a:t>
            </a:r>
            <a:r>
              <a:rPr lang="en-US" sz="2400" spc="-50" dirty="0">
                <a:solidFill>
                  <a:srgbClr val="FFFFFF"/>
                </a:solidFill>
                <a:latin typeface="+mj-lt"/>
                <a:ea typeface="+mj-ea"/>
                <a:cs typeface="+mj-cs"/>
              </a:rPr>
              <a:t> D/F (</a:t>
            </a:r>
            <a:r>
              <a:rPr lang="en-US" sz="2400" spc="-50" dirty="0" err="1">
                <a:solidFill>
                  <a:srgbClr val="FFFFFF"/>
                </a:solidFill>
                <a:latin typeface="+mj-lt"/>
                <a:ea typeface="+mj-ea"/>
                <a:cs typeface="+mj-cs"/>
              </a:rPr>
              <a:t>TMB</a:t>
            </a:r>
            <a:r>
              <a:rPr lang="en-US" sz="2400" spc="-50" dirty="0">
                <a:solidFill>
                  <a:srgbClr val="FFFFFF"/>
                </a:solidFill>
                <a:latin typeface="+mj-lt"/>
                <a:ea typeface="+mj-ea"/>
                <a:cs typeface="+mj-cs"/>
              </a:rPr>
              <a:t>)</a:t>
            </a:r>
          </a:p>
          <a:p>
            <a:pPr marL="285750" indent="-285750">
              <a:buFont typeface="Arial" panose="020B0604020202020204" pitchFamily="34" charset="0"/>
              <a:buChar char="•"/>
            </a:pPr>
            <a:r>
              <a:rPr lang="en-US" sz="2400" spc="-50" dirty="0">
                <a:solidFill>
                  <a:srgbClr val="FFFFFF"/>
                </a:solidFill>
                <a:latin typeface="+mj-lt"/>
                <a:ea typeface="+mj-ea"/>
                <a:cs typeface="+mj-cs"/>
              </a:rPr>
              <a:t>2.2 </a:t>
            </a:r>
            <a:r>
              <a:rPr lang="en-US" sz="2400" spc="-50" dirty="0" err="1">
                <a:solidFill>
                  <a:srgbClr val="FFFFFF"/>
                </a:solidFill>
                <a:latin typeface="+mj-lt"/>
                <a:ea typeface="+mj-ea"/>
                <a:cs typeface="+mj-cs"/>
              </a:rPr>
              <a:t>pg</a:t>
            </a:r>
            <a:r>
              <a:rPr lang="en-US" sz="2400" spc="-50" dirty="0">
                <a:solidFill>
                  <a:srgbClr val="FFFFFF"/>
                </a:solidFill>
                <a:latin typeface="+mj-lt"/>
                <a:ea typeface="+mj-ea"/>
                <a:cs typeface="+mj-cs"/>
              </a:rPr>
              <a:t>/</a:t>
            </a:r>
            <a:r>
              <a:rPr lang="en-US" sz="2400" spc="-50" dirty="0" err="1">
                <a:solidFill>
                  <a:srgbClr val="FFFFFF"/>
                </a:solidFill>
                <a:latin typeface="+mj-lt"/>
                <a:ea typeface="+mj-ea"/>
                <a:cs typeface="+mj-cs"/>
              </a:rPr>
              <a:t>DSCM</a:t>
            </a:r>
            <a:r>
              <a:rPr lang="en-US" sz="2400" spc="-50" dirty="0">
                <a:solidFill>
                  <a:srgbClr val="FFFFFF"/>
                </a:solidFill>
                <a:latin typeface="+mj-lt"/>
                <a:ea typeface="+mj-ea"/>
                <a:cs typeface="+mj-cs"/>
              </a:rPr>
              <a:t> D/F (</a:t>
            </a:r>
            <a:r>
              <a:rPr lang="en-US" sz="2400" spc="-50" dirty="0" err="1">
                <a:solidFill>
                  <a:srgbClr val="FFFFFF"/>
                </a:solidFill>
                <a:latin typeface="+mj-lt"/>
                <a:ea typeface="+mj-ea"/>
                <a:cs typeface="+mj-cs"/>
              </a:rPr>
              <a:t>TEQ</a:t>
            </a:r>
            <a:r>
              <a:rPr lang="en-US" sz="2400" spc="-50" dirty="0">
                <a:solidFill>
                  <a:srgbClr val="FFFFFF"/>
                </a:solidFill>
                <a:latin typeface="+mj-lt"/>
                <a:ea typeface="+mj-ea"/>
                <a:cs typeface="+mj-cs"/>
              </a:rPr>
              <a:t>)</a:t>
            </a:r>
          </a:p>
        </p:txBody>
      </p:sp>
      <p:sp>
        <p:nvSpPr>
          <p:cNvPr id="4" name="TextBox 3"/>
          <p:cNvSpPr txBox="1"/>
          <p:nvPr/>
        </p:nvSpPr>
        <p:spPr>
          <a:xfrm>
            <a:off x="308232" y="1573414"/>
            <a:ext cx="461665" cy="4020985"/>
          </a:xfrm>
          <a:prstGeom prst="rect">
            <a:avLst/>
          </a:prstGeom>
          <a:noFill/>
        </p:spPr>
        <p:txBody>
          <a:bodyPr vert="vert270" wrap="square" rtlCol="0">
            <a:spAutoFit/>
          </a:bodyPr>
          <a:lstStyle/>
          <a:p>
            <a:r>
              <a:rPr lang="en-US" dirty="0">
                <a:solidFill>
                  <a:srgbClr val="002060"/>
                </a:solidFill>
              </a:rPr>
              <a:t>% Emissions Reduction (existing to “new”)</a:t>
            </a:r>
          </a:p>
        </p:txBody>
      </p:sp>
      <p:cxnSp>
        <p:nvCxnSpPr>
          <p:cNvPr id="7" name="Straight Connector 6"/>
          <p:cNvCxnSpPr/>
          <p:nvPr/>
        </p:nvCxnSpPr>
        <p:spPr>
          <a:xfrm>
            <a:off x="7909560" y="2468881"/>
            <a:ext cx="3977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8158-983D-4C11-945A-5C5682A82E15}"/>
              </a:ext>
            </a:extLst>
          </p:cNvPr>
          <p:cNvSpPr>
            <a:spLocks noGrp="1"/>
          </p:cNvSpPr>
          <p:nvPr>
            <p:ph type="title"/>
          </p:nvPr>
        </p:nvSpPr>
        <p:spPr>
          <a:xfrm>
            <a:off x="1097280" y="286603"/>
            <a:ext cx="10058400" cy="1450757"/>
          </a:xfrm>
        </p:spPr>
        <p:txBody>
          <a:bodyPr/>
          <a:lstStyle/>
          <a:p>
            <a:r>
              <a:rPr lang="en-US" dirty="0"/>
              <a:t>System Overview</a:t>
            </a:r>
          </a:p>
        </p:txBody>
      </p:sp>
      <p:pic>
        <p:nvPicPr>
          <p:cNvPr id="4" name="Content Placeholder 3">
            <a:extLst>
              <a:ext uri="{FF2B5EF4-FFF2-40B4-BE49-F238E27FC236}">
                <a16:creationId xmlns:a16="http://schemas.microsoft.com/office/drawing/2014/main" id="{73C7B04D-7273-410B-B254-9438EAB9CD5D}"/>
              </a:ext>
            </a:extLst>
          </p:cNvPr>
          <p:cNvPicPr>
            <a:picLocks noGrp="1" noChangeAspect="1"/>
          </p:cNvPicPr>
          <p:nvPr>
            <p:ph idx="1"/>
          </p:nvPr>
        </p:nvPicPr>
        <p:blipFill>
          <a:blip r:embed="rId2"/>
          <a:stretch>
            <a:fillRect/>
          </a:stretch>
        </p:blipFill>
        <p:spPr>
          <a:xfrm>
            <a:off x="2381693" y="1846263"/>
            <a:ext cx="7804367" cy="447998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035A5DAD-1ACF-4DDE-9E47-79CABB020F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
        <p:nvSpPr>
          <p:cNvPr id="6" name="Rectangle 5">
            <a:extLst>
              <a:ext uri="{FF2B5EF4-FFF2-40B4-BE49-F238E27FC236}">
                <a16:creationId xmlns:a16="http://schemas.microsoft.com/office/drawing/2014/main" id="{52F7E85A-F5E2-4630-A051-EE6C61F7296D}"/>
              </a:ext>
            </a:extLst>
          </p:cNvPr>
          <p:cNvSpPr/>
          <p:nvPr/>
        </p:nvSpPr>
        <p:spPr>
          <a:xfrm>
            <a:off x="6081823" y="3009014"/>
            <a:ext cx="1169582" cy="39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D43E3E9-B606-4E6D-897C-5CABE6F9A5A6}"/>
              </a:ext>
            </a:extLst>
          </p:cNvPr>
          <p:cNvSpPr/>
          <p:nvPr/>
        </p:nvSpPr>
        <p:spPr>
          <a:xfrm>
            <a:off x="1938693" y="1812688"/>
            <a:ext cx="4387679" cy="3809263"/>
          </a:xfrm>
          <a:custGeom>
            <a:avLst/>
            <a:gdLst>
              <a:gd name="connsiteX0" fmla="*/ 4504637 w 4638427"/>
              <a:gd name="connsiteY0" fmla="*/ 409391 h 4266337"/>
              <a:gd name="connsiteX1" fmla="*/ 368572 w 4638427"/>
              <a:gd name="connsiteY1" fmla="*/ 441288 h 4266337"/>
              <a:gd name="connsiteX2" fmla="*/ 538693 w 4638427"/>
              <a:gd name="connsiteY2" fmla="*/ 3939400 h 4266337"/>
              <a:gd name="connsiteX3" fmla="*/ 3345688 w 4638427"/>
              <a:gd name="connsiteY3" fmla="*/ 3716116 h 4266337"/>
              <a:gd name="connsiteX4" fmla="*/ 4504637 w 4638427"/>
              <a:gd name="connsiteY4" fmla="*/ 409391 h 4266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427" h="4266337">
                <a:moveTo>
                  <a:pt x="4504637" y="409391"/>
                </a:moveTo>
                <a:cubicBezTo>
                  <a:pt x="4008451" y="-136414"/>
                  <a:pt x="1029563" y="-147047"/>
                  <a:pt x="368572" y="441288"/>
                </a:cubicBezTo>
                <a:cubicBezTo>
                  <a:pt x="-292419" y="1029623"/>
                  <a:pt x="42507" y="3393595"/>
                  <a:pt x="538693" y="3939400"/>
                </a:cubicBezTo>
                <a:cubicBezTo>
                  <a:pt x="1034879" y="4485205"/>
                  <a:pt x="2686469" y="4304451"/>
                  <a:pt x="3345688" y="3716116"/>
                </a:cubicBezTo>
                <a:cubicBezTo>
                  <a:pt x="4004907" y="3127781"/>
                  <a:pt x="5000823" y="955196"/>
                  <a:pt x="4504637" y="409391"/>
                </a:cubicBezTo>
                <a:close/>
              </a:path>
            </a:pathLst>
          </a:cu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820BEF0-4FAB-4255-B72C-4E473CCBC56C}"/>
              </a:ext>
            </a:extLst>
          </p:cNvPr>
          <p:cNvSpPr/>
          <p:nvPr/>
        </p:nvSpPr>
        <p:spPr>
          <a:xfrm>
            <a:off x="4784652" y="2615608"/>
            <a:ext cx="6144616" cy="3710635"/>
          </a:xfrm>
          <a:custGeom>
            <a:avLst/>
            <a:gdLst>
              <a:gd name="connsiteX0" fmla="*/ 3745893 w 6307337"/>
              <a:gd name="connsiteY0" fmla="*/ 2044734 h 4372367"/>
              <a:gd name="connsiteX1" fmla="*/ 4075503 w 6307337"/>
              <a:gd name="connsiteY1" fmla="*/ 269096 h 4372367"/>
              <a:gd name="connsiteX2" fmla="*/ 5797977 w 6307337"/>
              <a:gd name="connsiteY2" fmla="*/ 407320 h 4372367"/>
              <a:gd name="connsiteX3" fmla="*/ 5829875 w 6307337"/>
              <a:gd name="connsiteY3" fmla="*/ 4033022 h 4372367"/>
              <a:gd name="connsiteX4" fmla="*/ 194619 w 6307337"/>
              <a:gd name="connsiteY4" fmla="*/ 3979859 h 4372367"/>
              <a:gd name="connsiteX5" fmla="*/ 1523689 w 6307337"/>
              <a:gd name="connsiteY5" fmla="*/ 1938408 h 4372367"/>
              <a:gd name="connsiteX6" fmla="*/ 3745893 w 6307337"/>
              <a:gd name="connsiteY6" fmla="*/ 2044734 h 43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37" h="4372367">
                <a:moveTo>
                  <a:pt x="3745893" y="2044734"/>
                </a:moveTo>
                <a:cubicBezTo>
                  <a:pt x="4171195" y="1766515"/>
                  <a:pt x="3733489" y="541998"/>
                  <a:pt x="4075503" y="269096"/>
                </a:cubicBezTo>
                <a:cubicBezTo>
                  <a:pt x="4417517" y="-3806"/>
                  <a:pt x="5505582" y="-220001"/>
                  <a:pt x="5797977" y="407320"/>
                </a:cubicBezTo>
                <a:cubicBezTo>
                  <a:pt x="6090372" y="1034641"/>
                  <a:pt x="6763768" y="3437599"/>
                  <a:pt x="5829875" y="4033022"/>
                </a:cubicBezTo>
                <a:cubicBezTo>
                  <a:pt x="4895982" y="4628445"/>
                  <a:pt x="912317" y="4328961"/>
                  <a:pt x="194619" y="3979859"/>
                </a:cubicBezTo>
                <a:cubicBezTo>
                  <a:pt x="-523079" y="3630757"/>
                  <a:pt x="931810" y="2264473"/>
                  <a:pt x="1523689" y="1938408"/>
                </a:cubicBezTo>
                <a:cubicBezTo>
                  <a:pt x="2115568" y="1612343"/>
                  <a:pt x="3320591" y="2322953"/>
                  <a:pt x="3745893" y="2044734"/>
                </a:cubicBezTo>
                <a:close/>
              </a:path>
            </a:pathLst>
          </a:cu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72DC4E-C6A6-458F-824E-D402B0174BEF}"/>
              </a:ext>
            </a:extLst>
          </p:cNvPr>
          <p:cNvSpPr txBox="1"/>
          <p:nvPr/>
        </p:nvSpPr>
        <p:spPr>
          <a:xfrm>
            <a:off x="1292489" y="1812688"/>
            <a:ext cx="919611" cy="646331"/>
          </a:xfrm>
          <a:prstGeom prst="rect">
            <a:avLst/>
          </a:prstGeom>
          <a:noFill/>
        </p:spPr>
        <p:txBody>
          <a:bodyPr wrap="none" rtlCol="0">
            <a:spAutoFit/>
          </a:bodyPr>
          <a:lstStyle/>
          <a:p>
            <a:pPr algn="ctr"/>
            <a:r>
              <a:rPr lang="en-US" dirty="0">
                <a:ln w="0"/>
                <a:solidFill>
                  <a:schemeClr val="accent1">
                    <a:lumMod val="75000"/>
                  </a:schemeClr>
                </a:solidFill>
                <a:effectLst>
                  <a:outerShdw blurRad="38100" dist="25400" dir="5400000" algn="ctr" rotWithShape="0">
                    <a:srgbClr val="6E747A">
                      <a:alpha val="43000"/>
                    </a:srgbClr>
                  </a:outerShdw>
                </a:effectLst>
              </a:rPr>
              <a:t>Rehab/</a:t>
            </a:r>
          </a:p>
          <a:p>
            <a:pPr algn="ctr"/>
            <a:r>
              <a:rPr lang="en-US" dirty="0">
                <a:ln w="0"/>
                <a:solidFill>
                  <a:schemeClr val="accent1">
                    <a:lumMod val="75000"/>
                  </a:schemeClr>
                </a:solidFill>
                <a:effectLst>
                  <a:outerShdw blurRad="38100" dist="25400" dir="5400000" algn="ctr" rotWithShape="0">
                    <a:srgbClr val="6E747A">
                      <a:alpha val="43000"/>
                    </a:srgbClr>
                  </a:outerShdw>
                </a:effectLst>
              </a:rPr>
              <a:t>Replace</a:t>
            </a:r>
          </a:p>
        </p:txBody>
      </p:sp>
      <p:sp>
        <p:nvSpPr>
          <p:cNvPr id="39" name="TextBox 38">
            <a:extLst>
              <a:ext uri="{FF2B5EF4-FFF2-40B4-BE49-F238E27FC236}">
                <a16:creationId xmlns:a16="http://schemas.microsoft.com/office/drawing/2014/main" id="{5556A178-B953-4F2B-86B7-7F8DF5626DC8}"/>
              </a:ext>
            </a:extLst>
          </p:cNvPr>
          <p:cNvSpPr txBox="1"/>
          <p:nvPr/>
        </p:nvSpPr>
        <p:spPr>
          <a:xfrm>
            <a:off x="10429078" y="1951187"/>
            <a:ext cx="613117" cy="369332"/>
          </a:xfrm>
          <a:prstGeom prst="rect">
            <a:avLst/>
          </a:prstGeom>
          <a:noFill/>
        </p:spPr>
        <p:txBody>
          <a:bodyPr wrap="none" rtlCol="0">
            <a:spAutoFit/>
          </a:bodyPr>
          <a:lstStyle/>
          <a:p>
            <a:r>
              <a:rPr lang="en-US" dirty="0">
                <a:ln w="0"/>
                <a:solidFill>
                  <a:srgbClr val="00B050"/>
                </a:solidFill>
                <a:effectLst>
                  <a:outerShdw blurRad="38100" dist="25400" dir="5400000" algn="ctr" rotWithShape="0">
                    <a:srgbClr val="6E747A">
                      <a:alpha val="43000"/>
                    </a:srgbClr>
                  </a:outerShdw>
                </a:effectLst>
              </a:rPr>
              <a:t>New</a:t>
            </a:r>
          </a:p>
        </p:txBody>
      </p:sp>
    </p:spTree>
    <p:extLst>
      <p:ext uri="{BB962C8B-B14F-4D97-AF65-F5344CB8AC3E}">
        <p14:creationId xmlns:p14="http://schemas.microsoft.com/office/powerpoint/2010/main" val="383157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83BAE65-D215-4292-9498-D9610AC2C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0BFF4-FF9D-4F89-9847-0D585FD99FAB}"/>
              </a:ext>
            </a:extLst>
          </p:cNvPr>
          <p:cNvSpPr>
            <a:spLocks noGrp="1"/>
          </p:cNvSpPr>
          <p:nvPr>
            <p:ph type="title"/>
          </p:nvPr>
        </p:nvSpPr>
        <p:spPr>
          <a:xfrm>
            <a:off x="7859485" y="634946"/>
            <a:ext cx="3598818" cy="1450757"/>
          </a:xfrm>
        </p:spPr>
        <p:txBody>
          <a:bodyPr>
            <a:normAutofit/>
          </a:bodyPr>
          <a:lstStyle/>
          <a:p>
            <a:r>
              <a:rPr lang="en-US" sz="3400" dirty="0"/>
              <a:t>Operating Limits</a:t>
            </a:r>
          </a:p>
        </p:txBody>
      </p:sp>
      <p:cxnSp>
        <p:nvCxnSpPr>
          <p:cNvPr id="34" name="Straight Connector 33">
            <a:extLst>
              <a:ext uri="{FF2B5EF4-FFF2-40B4-BE49-F238E27FC236}">
                <a16:creationId xmlns:a16="http://schemas.microsoft.com/office/drawing/2014/main" id="{5C99ACED-3F9B-471D-97BC-E5D2D2319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E4C6EC-9B22-4904-BFAE-002F6265C375}"/>
              </a:ext>
            </a:extLst>
          </p:cNvPr>
          <p:cNvSpPr>
            <a:spLocks noGrp="1"/>
          </p:cNvSpPr>
          <p:nvPr>
            <p:ph idx="1"/>
          </p:nvPr>
        </p:nvSpPr>
        <p:spPr>
          <a:xfrm>
            <a:off x="7859485" y="2198914"/>
            <a:ext cx="3690257" cy="3670180"/>
          </a:xfrm>
        </p:spPr>
        <p:txBody>
          <a:bodyPr>
            <a:normAutofit/>
          </a:bodyPr>
          <a:lstStyle/>
          <a:p>
            <a:pPr lvl="1">
              <a:buFont typeface="Arial" panose="020B0604020202020204" pitchFamily="34" charset="0"/>
              <a:buChar char="•"/>
            </a:pPr>
            <a:r>
              <a:rPr lang="en-US" dirty="0"/>
              <a:t>Part 60 requires demonstration of continuous compliance with operating limits or </a:t>
            </a:r>
            <a:r>
              <a:rPr lang="en-US" dirty="0" err="1"/>
              <a:t>CEMS</a:t>
            </a:r>
            <a:r>
              <a:rPr lang="en-US" dirty="0"/>
              <a:t>, including startup, shutdown and malfunction</a:t>
            </a:r>
          </a:p>
          <a:p>
            <a:pPr lvl="1">
              <a:buFont typeface="Arial" panose="020B0604020202020204" pitchFamily="34" charset="0"/>
              <a:buChar char="•"/>
            </a:pPr>
            <a:r>
              <a:rPr lang="en-US" dirty="0"/>
              <a:t>Stack Testing sets operating limits that each MHI must stay within following stack testing</a:t>
            </a:r>
          </a:p>
          <a:p>
            <a:pPr lvl="1">
              <a:buFont typeface="Arial" panose="020B0604020202020204" pitchFamily="34" charset="0"/>
              <a:buChar char="•"/>
            </a:pPr>
            <a:r>
              <a:rPr lang="en-US" dirty="0"/>
              <a:t>Use of bypass stack prohibited</a:t>
            </a:r>
          </a:p>
          <a:p>
            <a:pPr marL="201168" lvl="1" indent="0">
              <a:buNone/>
            </a:pPr>
            <a:endParaRPr lang="en-US" dirty="0"/>
          </a:p>
          <a:p>
            <a:pPr marL="457200" indent="-457200">
              <a:buFont typeface="+mj-lt"/>
              <a:buAutoNum type="arabicPeriod"/>
            </a:pPr>
            <a:endParaRPr lang="en-US" dirty="0"/>
          </a:p>
          <a:p>
            <a:pPr marL="0" indent="0">
              <a:buNone/>
            </a:pPr>
            <a:endParaRPr lang="en-US" dirty="0"/>
          </a:p>
        </p:txBody>
      </p:sp>
      <p:sp>
        <p:nvSpPr>
          <p:cNvPr id="36" name="Rectangle 35">
            <a:extLst>
              <a:ext uri="{FF2B5EF4-FFF2-40B4-BE49-F238E27FC236}">
                <a16:creationId xmlns:a16="http://schemas.microsoft.com/office/drawing/2014/main" id="{86C05757-249C-4F2B-B326-B940FDD9C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EE922679-5189-4C5C-9FBB-6839F89C66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a:extLst>
              <a:ext uri="{FF2B5EF4-FFF2-40B4-BE49-F238E27FC236}">
                <a16:creationId xmlns:a16="http://schemas.microsoft.com/office/drawing/2014/main" id="{F1366449-312A-4D4F-902E-9BBE24A0538C}"/>
              </a:ext>
            </a:extLst>
          </p:cNvPr>
          <p:cNvGraphicFramePr>
            <a:graphicFrameLocks noGrp="1"/>
          </p:cNvGraphicFramePr>
          <p:nvPr>
            <p:extLst>
              <p:ext uri="{D42A27DB-BD31-4B8C-83A1-F6EECF244321}">
                <p14:modId xmlns:p14="http://schemas.microsoft.com/office/powerpoint/2010/main" val="3632385192"/>
              </p:ext>
            </p:extLst>
          </p:nvPr>
        </p:nvGraphicFramePr>
        <p:xfrm>
          <a:off x="666766" y="640081"/>
          <a:ext cx="6844267" cy="5314408"/>
        </p:xfrm>
        <a:graphic>
          <a:graphicData uri="http://schemas.openxmlformats.org/drawingml/2006/table">
            <a:tbl>
              <a:tblPr firstRow="1" firstCol="1" bandRow="1">
                <a:tableStyleId>{21E4AEA4-8DFA-4A89-87EB-49C32662AFE0}</a:tableStyleId>
              </a:tblPr>
              <a:tblGrid>
                <a:gridCol w="3778824">
                  <a:extLst>
                    <a:ext uri="{9D8B030D-6E8A-4147-A177-3AD203B41FA5}">
                      <a16:colId xmlns:a16="http://schemas.microsoft.com/office/drawing/2014/main" val="3680955689"/>
                    </a:ext>
                  </a:extLst>
                </a:gridCol>
                <a:gridCol w="3065443">
                  <a:extLst>
                    <a:ext uri="{9D8B030D-6E8A-4147-A177-3AD203B41FA5}">
                      <a16:colId xmlns:a16="http://schemas.microsoft.com/office/drawing/2014/main" val="2155776770"/>
                    </a:ext>
                  </a:extLst>
                </a:gridCol>
              </a:tblGrid>
              <a:tr h="455298">
                <a:tc>
                  <a:txBody>
                    <a:bodyPr/>
                    <a:lstStyle/>
                    <a:p>
                      <a:pPr algn="r"/>
                      <a:r>
                        <a:rPr lang="en-US" sz="2000" dirty="0"/>
                        <a:t>Operating Parameter</a:t>
                      </a:r>
                    </a:p>
                  </a:txBody>
                  <a:tcPr marL="103249" marR="103249" marT="51624" marB="51624"/>
                </a:tc>
                <a:tc>
                  <a:txBody>
                    <a:bodyPr/>
                    <a:lstStyle/>
                    <a:p>
                      <a:r>
                        <a:rPr lang="en-US" sz="2000" dirty="0"/>
                        <a:t>Compliance Period</a:t>
                      </a:r>
                    </a:p>
                  </a:txBody>
                  <a:tcPr marL="103249" marR="103249" marT="51624" marB="51624"/>
                </a:tc>
                <a:extLst>
                  <a:ext uri="{0D108BD9-81ED-4DB2-BD59-A6C34878D82A}">
                    <a16:rowId xmlns:a16="http://schemas.microsoft.com/office/drawing/2014/main" val="4060627192"/>
                  </a:ext>
                </a:extLst>
              </a:tr>
              <a:tr h="455298">
                <a:tc>
                  <a:txBody>
                    <a:bodyPr/>
                    <a:lstStyle/>
                    <a:p>
                      <a:pPr algn="r"/>
                      <a:r>
                        <a:rPr lang="en-US" sz="2000" b="0" dirty="0"/>
                        <a:t>Carbon Monoxide</a:t>
                      </a:r>
                      <a:r>
                        <a:rPr lang="en-US" sz="2000" b="0" baseline="0" dirty="0"/>
                        <a:t> </a:t>
                      </a:r>
                      <a:r>
                        <a:rPr lang="en-US" sz="2000" b="0" baseline="0" dirty="0" err="1"/>
                        <a:t>CEMS</a:t>
                      </a:r>
                      <a:endParaRPr lang="en-US" sz="2000" b="0" dirty="0"/>
                    </a:p>
                  </a:txBody>
                  <a:tcPr marL="103249" marR="103249" marT="51624" marB="51624"/>
                </a:tc>
                <a:tc>
                  <a:txBody>
                    <a:bodyPr/>
                    <a:lstStyle/>
                    <a:p>
                      <a:r>
                        <a:rPr lang="en-US" sz="2000" dirty="0"/>
                        <a:t>24 hour block average</a:t>
                      </a:r>
                    </a:p>
                  </a:txBody>
                  <a:tcPr marL="103249" marR="103249" marT="51624" marB="51624"/>
                </a:tc>
                <a:extLst>
                  <a:ext uri="{0D108BD9-81ED-4DB2-BD59-A6C34878D82A}">
                    <a16:rowId xmlns:a16="http://schemas.microsoft.com/office/drawing/2014/main" val="2274927827"/>
                  </a:ext>
                </a:extLst>
              </a:tr>
              <a:tr h="455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Hearth 1 Temperature</a:t>
                      </a:r>
                    </a:p>
                  </a:txBody>
                  <a:tcPr marL="103249" marR="103249" marT="51624" marB="516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 hour block average</a:t>
                      </a:r>
                    </a:p>
                  </a:txBody>
                  <a:tcPr marL="103249" marR="103249" marT="51624" marB="51624"/>
                </a:tc>
                <a:extLst>
                  <a:ext uri="{0D108BD9-81ED-4DB2-BD59-A6C34878D82A}">
                    <a16:rowId xmlns:a16="http://schemas.microsoft.com/office/drawing/2014/main" val="3101617292"/>
                  </a:ext>
                </a:extLst>
              </a:tr>
              <a:tr h="455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Scrubber Pressure Drop</a:t>
                      </a:r>
                    </a:p>
                  </a:txBody>
                  <a:tcPr marL="103249" marR="103249" marT="51624" marB="516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 hour block average</a:t>
                      </a:r>
                    </a:p>
                  </a:txBody>
                  <a:tcPr marL="103249" marR="103249" marT="51624" marB="51624"/>
                </a:tc>
                <a:extLst>
                  <a:ext uri="{0D108BD9-81ED-4DB2-BD59-A6C34878D82A}">
                    <a16:rowId xmlns:a16="http://schemas.microsoft.com/office/drawing/2014/main" val="3916238140"/>
                  </a:ext>
                </a:extLst>
              </a:tr>
              <a:tr h="455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Scrubber Water Flow Rate</a:t>
                      </a:r>
                    </a:p>
                  </a:txBody>
                  <a:tcPr marL="103249" marR="103249" marT="51624" marB="516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 hour block average</a:t>
                      </a:r>
                    </a:p>
                  </a:txBody>
                  <a:tcPr marL="103249" marR="103249" marT="51624" marB="51624"/>
                </a:tc>
                <a:extLst>
                  <a:ext uri="{0D108BD9-81ED-4DB2-BD59-A6C34878D82A}">
                    <a16:rowId xmlns:a16="http://schemas.microsoft.com/office/drawing/2014/main" val="2574544939"/>
                  </a:ext>
                </a:extLst>
              </a:tr>
              <a:tr h="455298">
                <a:tc>
                  <a:txBody>
                    <a:bodyPr/>
                    <a:lstStyle/>
                    <a:p>
                      <a:pPr algn="r"/>
                      <a:r>
                        <a:rPr lang="en-US" sz="2000" b="0" dirty="0"/>
                        <a:t>Scrubber Water Drain pH</a:t>
                      </a:r>
                    </a:p>
                  </a:txBody>
                  <a:tcPr marL="103249" marR="103249" marT="51624" marB="516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 hour block average</a:t>
                      </a:r>
                    </a:p>
                  </a:txBody>
                  <a:tcPr marL="103249" marR="103249" marT="51624" marB="51624"/>
                </a:tc>
                <a:extLst>
                  <a:ext uri="{0D108BD9-81ED-4DB2-BD59-A6C34878D82A}">
                    <a16:rowId xmlns:a16="http://schemas.microsoft.com/office/drawing/2014/main" val="3123142458"/>
                  </a:ext>
                </a:extLst>
              </a:tr>
              <a:tr h="455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err="1"/>
                        <a:t>WESP</a:t>
                      </a:r>
                      <a:r>
                        <a:rPr lang="en-US" sz="2000" b="0" dirty="0"/>
                        <a:t> Power</a:t>
                      </a:r>
                    </a:p>
                  </a:txBody>
                  <a:tcPr marL="103249" marR="103249" marT="51624" marB="516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 hour block average</a:t>
                      </a:r>
                    </a:p>
                  </a:txBody>
                  <a:tcPr marL="103249" marR="103249" marT="51624" marB="51624"/>
                </a:tc>
                <a:extLst>
                  <a:ext uri="{0D108BD9-81ED-4DB2-BD59-A6C34878D82A}">
                    <a16:rowId xmlns:a16="http://schemas.microsoft.com/office/drawing/2014/main" val="2791917263"/>
                  </a:ext>
                </a:extLst>
              </a:tr>
              <a:tr h="455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err="1"/>
                        <a:t>WESP</a:t>
                      </a:r>
                      <a:r>
                        <a:rPr lang="en-US" sz="2000" b="0" dirty="0"/>
                        <a:t> Flush Water Flow</a:t>
                      </a:r>
                    </a:p>
                  </a:txBody>
                  <a:tcPr marL="103249" marR="103249" marT="51624" marB="516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 hour block average</a:t>
                      </a:r>
                    </a:p>
                  </a:txBody>
                  <a:tcPr marL="103249" marR="103249" marT="51624" marB="51624"/>
                </a:tc>
                <a:extLst>
                  <a:ext uri="{0D108BD9-81ED-4DB2-BD59-A6C34878D82A}">
                    <a16:rowId xmlns:a16="http://schemas.microsoft.com/office/drawing/2014/main" val="1572190178"/>
                  </a:ext>
                </a:extLst>
              </a:tr>
              <a:tr h="455298">
                <a:tc>
                  <a:txBody>
                    <a:bodyPr/>
                    <a:lstStyle/>
                    <a:p>
                      <a:pPr algn="r"/>
                      <a:r>
                        <a:rPr lang="en-US" sz="2000" b="0" dirty="0" err="1"/>
                        <a:t>RTO</a:t>
                      </a:r>
                      <a:r>
                        <a:rPr lang="en-US" sz="2000" b="0" dirty="0"/>
                        <a:t> Temperature</a:t>
                      </a:r>
                    </a:p>
                  </a:txBody>
                  <a:tcPr marL="103249" marR="103249" marT="51624" marB="51624"/>
                </a:tc>
                <a:tc>
                  <a:txBody>
                    <a:bodyPr/>
                    <a:lstStyle/>
                    <a:p>
                      <a:r>
                        <a:rPr lang="en-US" sz="2000" dirty="0"/>
                        <a:t>3 hour block average</a:t>
                      </a:r>
                    </a:p>
                  </a:txBody>
                  <a:tcPr marL="103249" marR="103249" marT="51624" marB="51624"/>
                </a:tc>
                <a:extLst>
                  <a:ext uri="{0D108BD9-81ED-4DB2-BD59-A6C34878D82A}">
                    <a16:rowId xmlns:a16="http://schemas.microsoft.com/office/drawing/2014/main" val="1618410323"/>
                  </a:ext>
                </a:extLst>
              </a:tr>
              <a:tr h="455298">
                <a:tc>
                  <a:txBody>
                    <a:bodyPr/>
                    <a:lstStyle/>
                    <a:p>
                      <a:pPr algn="r"/>
                      <a:r>
                        <a:rPr lang="en-US" sz="2000" b="0" dirty="0" err="1"/>
                        <a:t>RTO</a:t>
                      </a:r>
                      <a:r>
                        <a:rPr lang="en-US" sz="2000" b="0" dirty="0"/>
                        <a:t> Flue Gas Flow</a:t>
                      </a:r>
                    </a:p>
                  </a:txBody>
                  <a:tcPr marL="103249" marR="103249" marT="51624" marB="51624"/>
                </a:tc>
                <a:tc>
                  <a:txBody>
                    <a:bodyPr/>
                    <a:lstStyle/>
                    <a:p>
                      <a:r>
                        <a:rPr lang="en-US" sz="2000"/>
                        <a:t>Once per day</a:t>
                      </a:r>
                    </a:p>
                  </a:txBody>
                  <a:tcPr marL="103249" marR="103249" marT="51624" marB="51624"/>
                </a:tc>
                <a:extLst>
                  <a:ext uri="{0D108BD9-81ED-4DB2-BD59-A6C34878D82A}">
                    <a16:rowId xmlns:a16="http://schemas.microsoft.com/office/drawing/2014/main" val="1563542447"/>
                  </a:ext>
                </a:extLst>
              </a:tr>
              <a:tr h="761428">
                <a:tc>
                  <a:txBody>
                    <a:bodyPr/>
                    <a:lstStyle/>
                    <a:p>
                      <a:pPr algn="r"/>
                      <a:r>
                        <a:rPr lang="en-US" sz="2000" b="0"/>
                        <a:t>Carbon Adsorber Pressure Drop</a:t>
                      </a:r>
                    </a:p>
                  </a:txBody>
                  <a:tcPr marL="103249" marR="103249" marT="51624" marB="51624"/>
                </a:tc>
                <a:tc>
                  <a:txBody>
                    <a:bodyPr/>
                    <a:lstStyle/>
                    <a:p>
                      <a:r>
                        <a:rPr lang="en-US" sz="2000" dirty="0"/>
                        <a:t>Once per day</a:t>
                      </a:r>
                    </a:p>
                  </a:txBody>
                  <a:tcPr marL="103249" marR="103249" marT="51624" marB="51624"/>
                </a:tc>
                <a:extLst>
                  <a:ext uri="{0D108BD9-81ED-4DB2-BD59-A6C34878D82A}">
                    <a16:rowId xmlns:a16="http://schemas.microsoft.com/office/drawing/2014/main" val="4189650175"/>
                  </a:ext>
                </a:extLst>
              </a:tr>
            </a:tbl>
          </a:graphicData>
        </a:graphic>
      </p:graphicFrame>
      <p:pic>
        <p:nvPicPr>
          <p:cNvPr id="13" name="Picture 12" descr="A picture containing clipart&#10;&#10;Description generated with very high confidence">
            <a:extLst>
              <a:ext uri="{FF2B5EF4-FFF2-40B4-BE49-F238E27FC236}">
                <a16:creationId xmlns:a16="http://schemas.microsoft.com/office/drawing/2014/main" id="{B2FD1C56-E051-4220-9027-E90F85E779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Tree>
    <p:extLst>
      <p:ext uri="{BB962C8B-B14F-4D97-AF65-F5344CB8AC3E}">
        <p14:creationId xmlns:p14="http://schemas.microsoft.com/office/powerpoint/2010/main" val="233882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4DBC-0C33-45D0-8FB9-4DCB58D1E5C1}"/>
              </a:ext>
            </a:extLst>
          </p:cNvPr>
          <p:cNvSpPr>
            <a:spLocks noGrp="1"/>
          </p:cNvSpPr>
          <p:nvPr>
            <p:ph type="title"/>
          </p:nvPr>
        </p:nvSpPr>
        <p:spPr>
          <a:xfrm>
            <a:off x="1097280" y="286603"/>
            <a:ext cx="10058400" cy="1450757"/>
          </a:xfrm>
        </p:spPr>
        <p:txBody>
          <a:bodyPr>
            <a:normAutofit/>
          </a:bodyPr>
          <a:lstStyle/>
          <a:p>
            <a:r>
              <a:rPr lang="en-US" dirty="0"/>
              <a:t>More Equipment, More Maintenance!</a:t>
            </a:r>
          </a:p>
        </p:txBody>
      </p:sp>
      <p:pic>
        <p:nvPicPr>
          <p:cNvPr id="4" name="Picture 3" descr="A picture containing clipart&#10;&#10;Description generated with very high confidence">
            <a:extLst>
              <a:ext uri="{FF2B5EF4-FFF2-40B4-BE49-F238E27FC236}">
                <a16:creationId xmlns:a16="http://schemas.microsoft.com/office/drawing/2014/main" id="{97F59ADB-CB69-4275-9E6C-684130B500F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graphicFrame>
        <p:nvGraphicFramePr>
          <p:cNvPr id="6" name="Content Placeholder 2">
            <a:extLst>
              <a:ext uri="{FF2B5EF4-FFF2-40B4-BE49-F238E27FC236}">
                <a16:creationId xmlns:a16="http://schemas.microsoft.com/office/drawing/2014/main" id="{713B0902-A62A-413E-837E-D1FCAE0D75C5}"/>
              </a:ext>
            </a:extLst>
          </p:cNvPr>
          <p:cNvGraphicFramePr>
            <a:graphicFrameLocks noGrp="1"/>
          </p:cNvGraphicFramePr>
          <p:nvPr>
            <p:ph idx="1"/>
            <p:extLst>
              <p:ext uri="{D42A27DB-BD31-4B8C-83A1-F6EECF244321}">
                <p14:modId xmlns:p14="http://schemas.microsoft.com/office/powerpoint/2010/main" val="146460622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307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4DBC-0C33-45D0-8FB9-4DCB58D1E5C1}"/>
              </a:ext>
            </a:extLst>
          </p:cNvPr>
          <p:cNvSpPr>
            <a:spLocks noGrp="1"/>
          </p:cNvSpPr>
          <p:nvPr>
            <p:ph type="title"/>
          </p:nvPr>
        </p:nvSpPr>
        <p:spPr>
          <a:xfrm>
            <a:off x="1097280" y="286603"/>
            <a:ext cx="10058400" cy="1450757"/>
          </a:xfrm>
        </p:spPr>
        <p:txBody>
          <a:bodyPr>
            <a:normAutofit/>
          </a:bodyPr>
          <a:lstStyle/>
          <a:p>
            <a:r>
              <a:rPr lang="en-US" dirty="0"/>
              <a:t>Maintenance Plan Development</a:t>
            </a:r>
          </a:p>
        </p:txBody>
      </p:sp>
      <p:pic>
        <p:nvPicPr>
          <p:cNvPr id="6" name="Picture 5" descr="A close up of a logo&#10;&#10;Description generated with high confidence">
            <a:extLst>
              <a:ext uri="{FF2B5EF4-FFF2-40B4-BE49-F238E27FC236}">
                <a16:creationId xmlns:a16="http://schemas.microsoft.com/office/drawing/2014/main" id="{FDFBDDDD-699F-4497-99E1-9F8046C8FFBB}"/>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1076432" y="2204913"/>
            <a:ext cx="3094997" cy="2893822"/>
          </a:xfrm>
          <a:prstGeom prst="rect">
            <a:avLst/>
          </a:prstGeom>
        </p:spPr>
      </p:pic>
      <p:sp>
        <p:nvSpPr>
          <p:cNvPr id="3" name="Content Placeholder 2">
            <a:extLst>
              <a:ext uri="{FF2B5EF4-FFF2-40B4-BE49-F238E27FC236}">
                <a16:creationId xmlns:a16="http://schemas.microsoft.com/office/drawing/2014/main" id="{62F77443-D9DA-4DF2-BF47-233BFB736F69}"/>
              </a:ext>
            </a:extLst>
          </p:cNvPr>
          <p:cNvSpPr>
            <a:spLocks noGrp="1"/>
          </p:cNvSpPr>
          <p:nvPr>
            <p:ph idx="1"/>
          </p:nvPr>
        </p:nvSpPr>
        <p:spPr>
          <a:xfrm>
            <a:off x="4639733" y="1845734"/>
            <a:ext cx="6515947" cy="4023360"/>
          </a:xfrm>
        </p:spPr>
        <p:txBody>
          <a:bodyPr>
            <a:normAutofit/>
          </a:bodyPr>
          <a:lstStyle/>
          <a:p>
            <a:pPr>
              <a:buFont typeface="Wingdings" panose="05000000000000000000" pitchFamily="2" charset="2"/>
              <a:buChar char="§"/>
            </a:pPr>
            <a:r>
              <a:rPr lang="en-US" sz="1700"/>
              <a:t>  New emissions permit drove development of maintenance plan</a:t>
            </a:r>
          </a:p>
          <a:p>
            <a:pPr>
              <a:buFont typeface="Wingdings" panose="05000000000000000000" pitchFamily="2" charset="2"/>
              <a:buChar char="§"/>
            </a:pPr>
            <a:r>
              <a:rPr lang="en-US" sz="1700"/>
              <a:t>  Basic plan developed from OEM guidelines</a:t>
            </a:r>
          </a:p>
          <a:p>
            <a:pPr>
              <a:buFont typeface="Wingdings" panose="05000000000000000000" pitchFamily="2" charset="2"/>
              <a:buChar char="§"/>
            </a:pPr>
            <a:r>
              <a:rPr lang="en-US" sz="1700"/>
              <a:t>  Settled on semi-annual cadence of major maintenance outages to preform maintenance tasks</a:t>
            </a:r>
          </a:p>
          <a:p>
            <a:pPr>
              <a:buFont typeface="Wingdings" panose="05000000000000000000" pitchFamily="2" charset="2"/>
              <a:buChar char="§"/>
            </a:pPr>
            <a:r>
              <a:rPr lang="en-US" sz="1700"/>
              <a:t>  Key activities</a:t>
            </a:r>
          </a:p>
          <a:p>
            <a:pPr lvl="1">
              <a:buFont typeface="Wingdings" panose="05000000000000000000" pitchFamily="2" charset="2"/>
              <a:buChar char="§"/>
            </a:pPr>
            <a:r>
              <a:rPr lang="en-US" sz="1700"/>
              <a:t>Permit required semiannual instrument calibrations on RTD’s, Diff Pressures and flows</a:t>
            </a:r>
          </a:p>
          <a:p>
            <a:pPr lvl="1">
              <a:buFont typeface="Wingdings" panose="05000000000000000000" pitchFamily="2" charset="2"/>
              <a:buChar char="§"/>
            </a:pPr>
            <a:r>
              <a:rPr lang="en-US" sz="1700"/>
              <a:t>Cleaning and inspection of WESP, RTO, Packed Tower, Incinerator refractory and bypass dampener</a:t>
            </a:r>
          </a:p>
          <a:p>
            <a:pPr lvl="1">
              <a:buFont typeface="Wingdings" panose="05000000000000000000" pitchFamily="2" charset="2"/>
              <a:buChar char="§"/>
            </a:pPr>
            <a:r>
              <a:rPr lang="en-US" sz="1700"/>
              <a:t>Safety and performance inspections of burners</a:t>
            </a:r>
          </a:p>
          <a:p>
            <a:pPr lvl="1">
              <a:buFont typeface="Wingdings" panose="05000000000000000000" pitchFamily="2" charset="2"/>
              <a:buChar char="§"/>
            </a:pPr>
            <a:r>
              <a:rPr lang="en-US" sz="1700"/>
              <a:t>Sensing lines</a:t>
            </a:r>
          </a:p>
          <a:p>
            <a:pPr lvl="1">
              <a:buFont typeface="Wingdings" panose="05000000000000000000" pitchFamily="2" charset="2"/>
              <a:buChar char="§"/>
            </a:pPr>
            <a:r>
              <a:rPr lang="en-US" sz="1700"/>
              <a:t>Heat trace and insulation</a:t>
            </a:r>
          </a:p>
        </p:txBody>
      </p:sp>
      <p:pic>
        <p:nvPicPr>
          <p:cNvPr id="4" name="Picture 3" descr="A picture containing clipart&#10;&#10;Description generated with very high confidence">
            <a:extLst>
              <a:ext uri="{FF2B5EF4-FFF2-40B4-BE49-F238E27FC236}">
                <a16:creationId xmlns:a16="http://schemas.microsoft.com/office/drawing/2014/main" id="{F58AF19E-F2F3-49D0-A7E8-7AACA9DF14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Tree>
    <p:extLst>
      <p:ext uri="{BB962C8B-B14F-4D97-AF65-F5344CB8AC3E}">
        <p14:creationId xmlns:p14="http://schemas.microsoft.com/office/powerpoint/2010/main" val="11908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Costs Increases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984949"/>
              </p:ext>
            </p:extLst>
          </p:nvPr>
        </p:nvGraphicFramePr>
        <p:xfrm>
          <a:off x="1096963" y="1846263"/>
          <a:ext cx="10058400" cy="42836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clipart&#10;&#10;Description generated with very high confidence">
            <a:extLst>
              <a:ext uri="{FF2B5EF4-FFF2-40B4-BE49-F238E27FC236}">
                <a16:creationId xmlns:a16="http://schemas.microsoft.com/office/drawing/2014/main" id="{688A1722-9E79-4ED9-96DB-6F0E9C90B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Tree>
    <p:extLst>
      <p:ext uri="{BB962C8B-B14F-4D97-AF65-F5344CB8AC3E}">
        <p14:creationId xmlns:p14="http://schemas.microsoft.com/office/powerpoint/2010/main" val="20506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2A20-9AAC-4E0D-9576-58EA5D6BFAD6}"/>
              </a:ext>
            </a:extLst>
          </p:cNvPr>
          <p:cNvSpPr>
            <a:spLocks noGrp="1"/>
          </p:cNvSpPr>
          <p:nvPr>
            <p:ph type="title"/>
          </p:nvPr>
        </p:nvSpPr>
        <p:spPr>
          <a:xfrm>
            <a:off x="1097280" y="286603"/>
            <a:ext cx="10058400" cy="1450757"/>
          </a:xfrm>
        </p:spPr>
        <p:txBody>
          <a:bodyPr>
            <a:normAutofit/>
          </a:bodyPr>
          <a:lstStyle/>
          <a:p>
            <a:r>
              <a:rPr lang="en-US" dirty="0"/>
              <a:t>Operational Challenges</a:t>
            </a:r>
          </a:p>
        </p:txBody>
      </p:sp>
      <p:sp>
        <p:nvSpPr>
          <p:cNvPr id="3" name="Content Placeholder 2">
            <a:extLst>
              <a:ext uri="{FF2B5EF4-FFF2-40B4-BE49-F238E27FC236}">
                <a16:creationId xmlns:a16="http://schemas.microsoft.com/office/drawing/2014/main" id="{9EEAFBB0-5989-436F-BCD6-1696BFD1A124}"/>
              </a:ext>
            </a:extLst>
          </p:cNvPr>
          <p:cNvSpPr>
            <a:spLocks noGrp="1"/>
          </p:cNvSpPr>
          <p:nvPr>
            <p:ph idx="1"/>
          </p:nvPr>
        </p:nvSpPr>
        <p:spPr>
          <a:xfrm>
            <a:off x="1097279" y="1845734"/>
            <a:ext cx="6454987" cy="4023360"/>
          </a:xfrm>
        </p:spPr>
        <p:txBody>
          <a:bodyPr>
            <a:normAutofit/>
          </a:bodyPr>
          <a:lstStyle/>
          <a:p>
            <a:r>
              <a:rPr lang="en-US" dirty="0"/>
              <a:t>Juggling Parametric Monitoring limits </a:t>
            </a:r>
          </a:p>
          <a:p>
            <a:pPr lvl="1">
              <a:buFont typeface="Wingdings" panose="05000000000000000000" pitchFamily="2" charset="2"/>
              <a:buChar char="§"/>
            </a:pPr>
            <a:endParaRPr lang="en-US" dirty="0"/>
          </a:p>
          <a:p>
            <a:pPr lvl="1">
              <a:buFont typeface="Wingdings" panose="05000000000000000000" pitchFamily="2" charset="2"/>
              <a:buChar char="§"/>
            </a:pPr>
            <a:r>
              <a:rPr lang="en-US" dirty="0"/>
              <a:t>Scrubber Water Drain pH </a:t>
            </a:r>
          </a:p>
          <a:p>
            <a:pPr lvl="2">
              <a:buFont typeface="Wingdings" panose="05000000000000000000" pitchFamily="2" charset="2"/>
              <a:buChar char="§"/>
            </a:pPr>
            <a:r>
              <a:rPr lang="en-US" dirty="0"/>
              <a:t>Source water pH fluctuates seasonally</a:t>
            </a:r>
          </a:p>
          <a:p>
            <a:pPr lvl="2">
              <a:buFont typeface="Wingdings" panose="05000000000000000000" pitchFamily="2" charset="2"/>
              <a:buChar char="§"/>
            </a:pPr>
            <a:r>
              <a:rPr lang="en-US" dirty="0"/>
              <a:t>Feed rate and sludge characteristics vary continuously </a:t>
            </a:r>
          </a:p>
          <a:p>
            <a:pPr lvl="2">
              <a:buFont typeface="Wingdings" panose="05000000000000000000" pitchFamily="2" charset="2"/>
              <a:buChar char="§"/>
            </a:pPr>
            <a:endParaRPr lang="en-US" dirty="0"/>
          </a:p>
          <a:p>
            <a:pPr lvl="1">
              <a:buFont typeface="Wingdings" panose="05000000000000000000" pitchFamily="2" charset="2"/>
              <a:buChar char="§"/>
            </a:pPr>
            <a:r>
              <a:rPr lang="en-US" dirty="0"/>
              <a:t>System Flow and Differential Pressures</a:t>
            </a:r>
          </a:p>
          <a:p>
            <a:pPr lvl="2">
              <a:buFont typeface="Wingdings" panose="05000000000000000000" pitchFamily="2" charset="2"/>
              <a:buChar char="§"/>
            </a:pPr>
            <a:r>
              <a:rPr lang="en-US" dirty="0"/>
              <a:t>Sludge moisture content and feed rate affect air flow</a:t>
            </a:r>
          </a:p>
          <a:p>
            <a:pPr lvl="2">
              <a:buFont typeface="Wingdings" panose="05000000000000000000" pitchFamily="2" charset="2"/>
              <a:buChar char="§"/>
            </a:pPr>
            <a:r>
              <a:rPr lang="en-US" dirty="0"/>
              <a:t>Seasonal ambient air temperatures </a:t>
            </a:r>
            <a:br>
              <a:rPr lang="en-US" dirty="0"/>
            </a:br>
            <a:endParaRPr lang="en-US" dirty="0"/>
          </a:p>
          <a:p>
            <a:pPr lvl="1">
              <a:buFont typeface="Wingdings" panose="05000000000000000000" pitchFamily="2" charset="2"/>
              <a:buChar char="§"/>
            </a:pPr>
            <a:endParaRPr lang="en-US" dirty="0"/>
          </a:p>
        </p:txBody>
      </p:sp>
      <p:pic>
        <p:nvPicPr>
          <p:cNvPr id="5" name="Picture 4">
            <a:extLst>
              <a:ext uri="{FF2B5EF4-FFF2-40B4-BE49-F238E27FC236}">
                <a16:creationId xmlns:a16="http://schemas.microsoft.com/office/drawing/2014/main" id="{6BF75CBE-ACDB-49A3-8312-7B2824DFC73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encilGrayscale/>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357433" y="1916318"/>
            <a:ext cx="2461383" cy="3471012"/>
          </a:xfrm>
          <a:prstGeom prst="rect">
            <a:avLst/>
          </a:prstGeom>
        </p:spPr>
      </p:pic>
      <p:pic>
        <p:nvPicPr>
          <p:cNvPr id="6" name="Picture 5" descr="A picture containing clipart&#10;&#10;Description generated with very high confidence">
            <a:extLst>
              <a:ext uri="{FF2B5EF4-FFF2-40B4-BE49-F238E27FC236}">
                <a16:creationId xmlns:a16="http://schemas.microsoft.com/office/drawing/2014/main" id="{52411C80-5D62-43B3-9AD3-2AA70D4DF99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Tree>
    <p:extLst>
      <p:ext uri="{BB962C8B-B14F-4D97-AF65-F5344CB8AC3E}">
        <p14:creationId xmlns:p14="http://schemas.microsoft.com/office/powerpoint/2010/main" val="423218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2A20-9AAC-4E0D-9576-58EA5D6BFAD6}"/>
              </a:ext>
            </a:extLst>
          </p:cNvPr>
          <p:cNvSpPr>
            <a:spLocks noGrp="1"/>
          </p:cNvSpPr>
          <p:nvPr>
            <p:ph type="title"/>
          </p:nvPr>
        </p:nvSpPr>
        <p:spPr>
          <a:xfrm>
            <a:off x="1097279" y="286603"/>
            <a:ext cx="10581577" cy="1450757"/>
          </a:xfrm>
        </p:spPr>
        <p:txBody>
          <a:bodyPr>
            <a:normAutofit/>
          </a:bodyPr>
          <a:lstStyle/>
          <a:p>
            <a:r>
              <a:rPr lang="en-US" sz="4400" dirty="0"/>
              <a:t>Control System &amp; Operational Improvements</a:t>
            </a:r>
          </a:p>
        </p:txBody>
      </p:sp>
      <p:pic>
        <p:nvPicPr>
          <p:cNvPr id="5" name="Picture 4" descr="A close up of a logo&#10;&#10;Description generated with high confidence">
            <a:extLst>
              <a:ext uri="{FF2B5EF4-FFF2-40B4-BE49-F238E27FC236}">
                <a16:creationId xmlns:a16="http://schemas.microsoft.com/office/drawing/2014/main" id="{C25EDF4C-7C67-4B8D-A23C-829FF46ADC31}"/>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1105363" y="1916318"/>
            <a:ext cx="3037135" cy="3471012"/>
          </a:xfrm>
          <a:prstGeom prst="rect">
            <a:avLst/>
          </a:prstGeom>
        </p:spPr>
      </p:pic>
      <p:sp>
        <p:nvSpPr>
          <p:cNvPr id="3" name="Content Placeholder 2">
            <a:extLst>
              <a:ext uri="{FF2B5EF4-FFF2-40B4-BE49-F238E27FC236}">
                <a16:creationId xmlns:a16="http://schemas.microsoft.com/office/drawing/2014/main" id="{9EEAFBB0-5989-436F-BCD6-1696BFD1A124}"/>
              </a:ext>
            </a:extLst>
          </p:cNvPr>
          <p:cNvSpPr>
            <a:spLocks noGrp="1"/>
          </p:cNvSpPr>
          <p:nvPr>
            <p:ph idx="1"/>
          </p:nvPr>
        </p:nvSpPr>
        <p:spPr>
          <a:xfrm>
            <a:off x="4639733" y="1845734"/>
            <a:ext cx="6515947" cy="4023360"/>
          </a:xfrm>
        </p:spPr>
        <p:txBody>
          <a:bodyPr>
            <a:normAutofit/>
          </a:bodyPr>
          <a:lstStyle/>
          <a:p>
            <a:endParaRPr lang="en-US" dirty="0"/>
          </a:p>
          <a:p>
            <a:r>
              <a:rPr lang="en-US" dirty="0"/>
              <a:t>Limiting Emergency Bypass Events </a:t>
            </a:r>
          </a:p>
          <a:p>
            <a:pPr lvl="1">
              <a:buFont typeface="Wingdings" panose="05000000000000000000" pitchFamily="2" charset="2"/>
              <a:buChar char="§"/>
            </a:pPr>
            <a:r>
              <a:rPr lang="en-US" dirty="0"/>
              <a:t>Increasing dependability without compromising safety</a:t>
            </a:r>
          </a:p>
          <a:p>
            <a:pPr lvl="1">
              <a:buFont typeface="Wingdings" panose="05000000000000000000" pitchFamily="2" charset="2"/>
              <a:buChar char="§"/>
            </a:pPr>
            <a:endParaRPr lang="en-US" dirty="0"/>
          </a:p>
          <a:p>
            <a:pPr marL="0" indent="0">
              <a:buNone/>
            </a:pPr>
            <a:r>
              <a:rPr lang="en-US" dirty="0"/>
              <a:t>  Limiting Parametric Monitoring Deviations</a:t>
            </a:r>
          </a:p>
          <a:p>
            <a:pPr lvl="1">
              <a:buFont typeface="Wingdings" panose="05000000000000000000" pitchFamily="2" charset="2"/>
              <a:buChar char="§"/>
            </a:pPr>
            <a:r>
              <a:rPr lang="en-US" dirty="0"/>
              <a:t>Block averages can be tricky w/r/t taking units in and out of service</a:t>
            </a:r>
          </a:p>
          <a:p>
            <a:pPr lvl="1">
              <a:buFont typeface="Wingdings" panose="05000000000000000000" pitchFamily="2" charset="2"/>
              <a:buChar char="§"/>
            </a:pPr>
            <a:r>
              <a:rPr lang="en-US" dirty="0"/>
              <a:t>Putting meaningful data in front of Operators</a:t>
            </a:r>
          </a:p>
          <a:p>
            <a:pPr lvl="1">
              <a:buFont typeface="Wingdings" panose="05000000000000000000" pitchFamily="2" charset="2"/>
              <a:buChar char="§"/>
            </a:pPr>
            <a:r>
              <a:rPr lang="en-US" dirty="0"/>
              <a:t>Ensuring that compliance stack tests are representative of the full gamut of operational conditions</a:t>
            </a:r>
          </a:p>
          <a:p>
            <a:pPr lvl="2">
              <a:buFont typeface="Wingdings" panose="05000000000000000000" pitchFamily="2" charset="2"/>
              <a:buChar char="§"/>
            </a:pPr>
            <a:r>
              <a:rPr lang="en-US" dirty="0"/>
              <a:t>Running the Induced Draft fan at low/normal/high speed throughout stack testing creates parametric monitoring ranges that are less restrictive </a:t>
            </a:r>
          </a:p>
          <a:p>
            <a:pPr lvl="1">
              <a:buFont typeface="Wingdings" panose="05000000000000000000" pitchFamily="2" charset="2"/>
              <a:buChar char="§"/>
            </a:pPr>
            <a:endParaRPr lang="en-US" dirty="0"/>
          </a:p>
          <a:p>
            <a:pPr marL="0" indent="0">
              <a:buNone/>
            </a:pPr>
            <a:endParaRPr lang="en-US" dirty="0"/>
          </a:p>
          <a:p>
            <a:pPr>
              <a:buFont typeface="Wingdings" panose="05000000000000000000" pitchFamily="2" charset="2"/>
              <a:buChar char="§"/>
            </a:pPr>
            <a:endParaRPr lang="en-US" dirty="0"/>
          </a:p>
        </p:txBody>
      </p:sp>
      <p:pic>
        <p:nvPicPr>
          <p:cNvPr id="6" name="Picture 5" descr="A picture containing clipart&#10;&#10;Description generated with very high confidence">
            <a:extLst>
              <a:ext uri="{FF2B5EF4-FFF2-40B4-BE49-F238E27FC236}">
                <a16:creationId xmlns:a16="http://schemas.microsoft.com/office/drawing/2014/main" id="{C704EFE2-7F9F-4403-B0F8-6C9C932337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4433" y="211275"/>
            <a:ext cx="1333613" cy="347131"/>
          </a:xfrm>
          <a:prstGeom prst="rect">
            <a:avLst/>
          </a:prstGeom>
        </p:spPr>
      </p:pic>
    </p:spTree>
    <p:extLst>
      <p:ext uri="{BB962C8B-B14F-4D97-AF65-F5344CB8AC3E}">
        <p14:creationId xmlns:p14="http://schemas.microsoft.com/office/powerpoint/2010/main" val="1425276520"/>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1907</TotalTime>
  <Words>792</Words>
  <Application>Microsoft Office PowerPoint</Application>
  <PresentationFormat>Widescreen</PresentationFormat>
  <Paragraphs>107</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Retrospect</vt:lpstr>
      <vt:lpstr>Operating “New” Multiple Hearth Incinerators</vt:lpstr>
      <vt:lpstr> “New” MHI emissions limits</vt:lpstr>
      <vt:lpstr>System Overview</vt:lpstr>
      <vt:lpstr>Operating Limits</vt:lpstr>
      <vt:lpstr>More Equipment, More Maintenance!</vt:lpstr>
      <vt:lpstr>Maintenance Plan Development</vt:lpstr>
      <vt:lpstr>Maintenance Costs Increases</vt:lpstr>
      <vt:lpstr>Operational Challenges</vt:lpstr>
      <vt:lpstr>Control System &amp; Operational Improvements</vt:lpstr>
      <vt:lpstr>Operational &amp; System Improvements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Multiple Heath Incinerators</dc:title>
  <dc:creator>Kennedy, Chris</dc:creator>
  <cp:lastModifiedBy>Kennedy, Chris</cp:lastModifiedBy>
  <cp:revision>59</cp:revision>
  <dcterms:created xsi:type="dcterms:W3CDTF">2019-08-06T11:39:38Z</dcterms:created>
  <dcterms:modified xsi:type="dcterms:W3CDTF">2019-08-23T18:39:16Z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a24fa3-bab7-448c-9337-b07b639e5d51_Enabled">
    <vt:lpwstr>true</vt:lpwstr>
  </property>
  <property fmtid="{D5CDD505-2E9C-101B-9397-08002B2CF9AE}" pid="3" name="MSIP_Label_7da24fa3-bab7-448c-9337-b07b639e5d51_SetDate">
    <vt:lpwstr>2019-08-14T19:25:22Z</vt:lpwstr>
  </property>
  <property fmtid="{D5CDD505-2E9C-101B-9397-08002B2CF9AE}" pid="4" name="MSIP_Label_7da24fa3-bab7-448c-9337-b07b639e5d51_Method">
    <vt:lpwstr>Standard</vt:lpwstr>
  </property>
  <property fmtid="{D5CDD505-2E9C-101B-9397-08002B2CF9AE}" pid="5" name="MSIP_Label_7da24fa3-bab7-448c-9337-b07b639e5d51_Name">
    <vt:lpwstr>Public Access</vt:lpwstr>
  </property>
  <property fmtid="{D5CDD505-2E9C-101B-9397-08002B2CF9AE}" pid="6" name="MSIP_Label_7da24fa3-bab7-448c-9337-b07b639e5d51_SiteId">
    <vt:lpwstr>080215b2-dc06-4ce1-8dfe-65203446a736</vt:lpwstr>
  </property>
  <property fmtid="{D5CDD505-2E9C-101B-9397-08002B2CF9AE}" pid="7" name="MSIP_Label_7da24fa3-bab7-448c-9337-b07b639e5d51_ActionId">
    <vt:lpwstr>7d07b140-5170-4eba-8bde-00008ccdd14e</vt:lpwstr>
  </property>
  <property fmtid="{D5CDD505-2E9C-101B-9397-08002B2CF9AE}" pid="8" name="MSIP_Label_7da24fa3-bab7-448c-9337-b07b639e5d51_ContentBits">
    <vt:lpwstr>0</vt:lpwstr>
  </property>
</Properties>
</file>