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2" r:id="rId1"/>
  </p:sldMasterIdLst>
  <p:notesMasterIdLst>
    <p:notesMasterId r:id="rId53"/>
  </p:notesMasterIdLst>
  <p:handoutMasterIdLst>
    <p:handoutMasterId r:id="rId54"/>
  </p:handoutMasterIdLst>
  <p:sldIdLst>
    <p:sldId id="474" r:id="rId2"/>
    <p:sldId id="389" r:id="rId3"/>
    <p:sldId id="439" r:id="rId4"/>
    <p:sldId id="440" r:id="rId5"/>
    <p:sldId id="476" r:id="rId6"/>
    <p:sldId id="504" r:id="rId7"/>
    <p:sldId id="505" r:id="rId8"/>
    <p:sldId id="490" r:id="rId9"/>
    <p:sldId id="507" r:id="rId10"/>
    <p:sldId id="510" r:id="rId11"/>
    <p:sldId id="511" r:id="rId12"/>
    <p:sldId id="493" r:id="rId13"/>
    <p:sldId id="506" r:id="rId14"/>
    <p:sldId id="519" r:id="rId15"/>
    <p:sldId id="518" r:id="rId16"/>
    <p:sldId id="501" r:id="rId17"/>
    <p:sldId id="520" r:id="rId18"/>
    <p:sldId id="452" r:id="rId19"/>
    <p:sldId id="463" r:id="rId20"/>
    <p:sldId id="488" r:id="rId21"/>
    <p:sldId id="521" r:id="rId22"/>
    <p:sldId id="522" r:id="rId23"/>
    <p:sldId id="523" r:id="rId24"/>
    <p:sldId id="524" r:id="rId25"/>
    <p:sldId id="525" r:id="rId26"/>
    <p:sldId id="526" r:id="rId27"/>
    <p:sldId id="527" r:id="rId28"/>
    <p:sldId id="528" r:id="rId29"/>
    <p:sldId id="529" r:id="rId30"/>
    <p:sldId id="530" r:id="rId31"/>
    <p:sldId id="461" r:id="rId32"/>
    <p:sldId id="483" r:id="rId33"/>
    <p:sldId id="484" r:id="rId34"/>
    <p:sldId id="460" r:id="rId35"/>
    <p:sldId id="486" r:id="rId36"/>
    <p:sldId id="485" r:id="rId37"/>
    <p:sldId id="487" r:id="rId38"/>
    <p:sldId id="462" r:id="rId39"/>
    <p:sldId id="464" r:id="rId40"/>
    <p:sldId id="489" r:id="rId41"/>
    <p:sldId id="497" r:id="rId42"/>
    <p:sldId id="498" r:id="rId43"/>
    <p:sldId id="499" r:id="rId44"/>
    <p:sldId id="500" r:id="rId45"/>
    <p:sldId id="503" r:id="rId46"/>
    <p:sldId id="496" r:id="rId47"/>
    <p:sldId id="502" r:id="rId48"/>
    <p:sldId id="515" r:id="rId49"/>
    <p:sldId id="517" r:id="rId50"/>
    <p:sldId id="516" r:id="rId51"/>
    <p:sldId id="514" r:id="rId52"/>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048"/>
    <a:srgbClr val="C00000"/>
    <a:srgbClr val="E74747"/>
    <a:srgbClr val="C52121"/>
    <a:srgbClr val="71258F"/>
    <a:srgbClr val="AF4DDB"/>
    <a:srgbClr val="00BC3A"/>
    <a:srgbClr val="DD8709"/>
    <a:srgbClr val="F7AB3B"/>
    <a:srgbClr val="0088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70" autoAdjust="0"/>
    <p:restoredTop sz="90845" autoAdjust="0"/>
  </p:normalViewPr>
  <p:slideViewPr>
    <p:cSldViewPr snapToGrid="0" snapToObjects="1">
      <p:cViewPr>
        <p:scale>
          <a:sx n="80" d="100"/>
          <a:sy n="80" d="100"/>
        </p:scale>
        <p:origin x="-822" y="300"/>
      </p:cViewPr>
      <p:guideLst>
        <p:guide orient="horz" pos="2160"/>
        <p:guide pos="2904"/>
      </p:guideLst>
    </p:cSldViewPr>
  </p:slideViewPr>
  <p:notesTextViewPr>
    <p:cViewPr>
      <p:scale>
        <a:sx n="100" d="100"/>
        <a:sy n="100" d="100"/>
      </p:scale>
      <p:origin x="0" y="0"/>
    </p:cViewPr>
  </p:notesTextViewPr>
  <p:sorterViewPr>
    <p:cViewPr>
      <p:scale>
        <a:sx n="80" d="100"/>
        <a:sy n="80" d="100"/>
      </p:scale>
      <p:origin x="0" y="0"/>
    </p:cViewPr>
  </p:sorterViewPr>
  <p:notesViewPr>
    <p:cSldViewPr snapToGrid="0" snapToObjects="1">
      <p:cViewPr>
        <p:scale>
          <a:sx n="60" d="100"/>
          <a:sy n="60" d="100"/>
        </p:scale>
        <p:origin x="-2700" y="150"/>
      </p:cViewPr>
      <p:guideLst>
        <p:guide orient="horz" pos="2928"/>
        <p:guide pos="220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59C7EA-F4E1-4327-A15B-D877A22929F1}" type="doc">
      <dgm:prSet loTypeId="urn:microsoft.com/office/officeart/2005/8/layout/pyramid1" loCatId="pyramid" qsTypeId="urn:microsoft.com/office/officeart/2005/8/quickstyle/simple2" qsCatId="simple" csTypeId="urn:microsoft.com/office/officeart/2005/8/colors/colorful2" csCatId="colorful" phldr="1"/>
      <dgm:spPr/>
      <dgm:t>
        <a:bodyPr/>
        <a:lstStyle/>
        <a:p>
          <a:endParaRPr lang="en-US"/>
        </a:p>
      </dgm:t>
    </dgm:pt>
    <dgm:pt modelId="{0267918F-0272-42C8-A090-67FD993FC842}">
      <dgm:prSet phldrT="[Text]" custT="1"/>
      <dgm:spPr>
        <a:gradFill rotWithShape="0">
          <a:gsLst>
            <a:gs pos="16000">
              <a:srgbClr val="92D050"/>
            </a:gs>
            <a:gs pos="94000">
              <a:srgbClr val="00B050"/>
            </a:gs>
            <a:gs pos="0">
              <a:srgbClr val="92D050"/>
            </a:gs>
            <a:gs pos="100000">
              <a:schemeClr val="accent1">
                <a:tint val="23500"/>
                <a:satMod val="160000"/>
              </a:schemeClr>
            </a:gs>
          </a:gsLst>
          <a:lin ang="5400000" scaled="0"/>
        </a:gradFill>
        <a:effectLst>
          <a:glow rad="228600">
            <a:schemeClr val="tx2">
              <a:lumMod val="40000"/>
              <a:lumOff val="60000"/>
              <a:alpha val="40000"/>
            </a:schemeClr>
          </a:glow>
          <a:innerShdw blurRad="63500" dist="50800" dir="13500000">
            <a:prstClr val="black">
              <a:alpha val="50000"/>
            </a:prstClr>
          </a:innerShdw>
          <a:reflection blurRad="6350" stA="50000" endA="300" endPos="55500" dist="50800" dir="5400000" sy="-100000" algn="bl" rotWithShape="0"/>
        </a:effectLst>
        <a:scene3d>
          <a:camera prst="orthographicFront"/>
          <a:lightRig rig="threePt" dir="t"/>
        </a:scene3d>
        <a:sp3d prstMaterial="metal">
          <a:bevelT w="165100" prst="coolSlant"/>
        </a:sp3d>
      </dgm:spPr>
      <dgm:t>
        <a:bodyPr/>
        <a:lstStyle/>
        <a:p>
          <a:r>
            <a:rPr lang="en-US" sz="1600" b="1" baseline="0" dirty="0"/>
            <a:t>TIER 3</a:t>
          </a:r>
        </a:p>
      </dgm:t>
    </dgm:pt>
    <dgm:pt modelId="{59B338C6-AA63-409C-A9C5-4BC1AB7317BC}" type="sibTrans" cxnId="{C27E2C18-D602-4D56-A31F-FA2A76374C48}">
      <dgm:prSet/>
      <dgm:spPr/>
      <dgm:t>
        <a:bodyPr/>
        <a:lstStyle/>
        <a:p>
          <a:endParaRPr lang="en-US"/>
        </a:p>
      </dgm:t>
    </dgm:pt>
    <dgm:pt modelId="{8FC75700-35D7-4C84-AEA1-A8D38FEB986F}" type="parTrans" cxnId="{C27E2C18-D602-4D56-A31F-FA2A76374C48}">
      <dgm:prSet/>
      <dgm:spPr/>
      <dgm:t>
        <a:bodyPr/>
        <a:lstStyle/>
        <a:p>
          <a:endParaRPr lang="en-US"/>
        </a:p>
      </dgm:t>
    </dgm:pt>
    <dgm:pt modelId="{3B80FBD3-2F90-4FC9-AF36-12DFD9CF4B2C}">
      <dgm:prSet phldrT="[Text]" custT="1"/>
      <dgm:spPr>
        <a:solidFill>
          <a:schemeClr val="bg1">
            <a:alpha val="0"/>
          </a:schemeClr>
        </a:solidFill>
        <a:ln>
          <a:noFill/>
        </a:ln>
        <a:effectLst>
          <a:glow>
            <a:schemeClr val="bg1"/>
          </a:glow>
          <a:outerShdw dist="50800" sx="1000" sy="1000" algn="ctr" rotWithShape="0">
            <a:schemeClr val="bg1"/>
          </a:outerShdw>
          <a:softEdge rad="635000"/>
        </a:effectLst>
        <a:scene3d>
          <a:camera prst="orthographicFront"/>
          <a:lightRig rig="threePt" dir="t"/>
        </a:scene3d>
        <a:sp3d prstMaterial="metal"/>
      </dgm:spPr>
      <dgm:t>
        <a:bodyPr/>
        <a:lstStyle/>
        <a:p>
          <a:endParaRPr lang="en-US" sz="1600" b="1" baseline="0" dirty="0"/>
        </a:p>
      </dgm:t>
    </dgm:pt>
    <dgm:pt modelId="{70060D63-4F05-4DCB-A9E1-E97E0331C35D}" type="sibTrans" cxnId="{6B3A4850-5CBB-40DC-882F-61360B7FC2B3}">
      <dgm:prSet/>
      <dgm:spPr/>
      <dgm:t>
        <a:bodyPr/>
        <a:lstStyle/>
        <a:p>
          <a:endParaRPr lang="en-US"/>
        </a:p>
      </dgm:t>
    </dgm:pt>
    <dgm:pt modelId="{7119DF66-A27F-4B4A-831C-C60E17279963}" type="parTrans" cxnId="{6B3A4850-5CBB-40DC-882F-61360B7FC2B3}">
      <dgm:prSet/>
      <dgm:spPr/>
      <dgm:t>
        <a:bodyPr/>
        <a:lstStyle/>
        <a:p>
          <a:endParaRPr lang="en-US"/>
        </a:p>
      </dgm:t>
    </dgm:pt>
    <dgm:pt modelId="{758170D9-DFA5-439F-80A3-642DD1D5C88A}">
      <dgm:prSet phldrT="[Text]" custT="1"/>
      <dgm:spPr>
        <a:solidFill>
          <a:schemeClr val="bg1">
            <a:alpha val="0"/>
          </a:schemeClr>
        </a:solidFill>
        <a:ln w="0">
          <a:noFill/>
        </a:ln>
        <a:effectLst>
          <a:softEdge rad="1270000"/>
        </a:effectLst>
        <a:scene3d>
          <a:camera prst="orthographicFront"/>
          <a:lightRig rig="threePt" dir="t"/>
        </a:scene3d>
        <a:sp3d prstMaterial="matte">
          <a:extrusionClr>
            <a:schemeClr val="bg1"/>
          </a:extrusionClr>
          <a:contourClr>
            <a:schemeClr val="bg1"/>
          </a:contourClr>
        </a:sp3d>
      </dgm:spPr>
      <dgm:t>
        <a:bodyPr/>
        <a:lstStyle/>
        <a:p>
          <a:endParaRPr lang="en-US" sz="1600" b="1" baseline="0" dirty="0"/>
        </a:p>
      </dgm:t>
    </dgm:pt>
    <dgm:pt modelId="{D22D2EA9-9F69-42F7-9A71-6B3B02B9CE6C}" type="sibTrans" cxnId="{BAB96586-CBAB-45BD-ABBD-6A200B538481}">
      <dgm:prSet/>
      <dgm:spPr/>
      <dgm:t>
        <a:bodyPr/>
        <a:lstStyle/>
        <a:p>
          <a:endParaRPr lang="en-US"/>
        </a:p>
      </dgm:t>
    </dgm:pt>
    <dgm:pt modelId="{FC799E8C-1371-4B19-9DC9-492B06DF7014}" type="parTrans" cxnId="{BAB96586-CBAB-45BD-ABBD-6A200B538481}">
      <dgm:prSet/>
      <dgm:spPr/>
      <dgm:t>
        <a:bodyPr/>
        <a:lstStyle/>
        <a:p>
          <a:endParaRPr lang="en-US"/>
        </a:p>
      </dgm:t>
    </dgm:pt>
    <dgm:pt modelId="{7A363E74-9D46-44E0-98DF-51DED6A9147A}" type="pres">
      <dgm:prSet presAssocID="{F959C7EA-F4E1-4327-A15B-D877A22929F1}" presName="Name0" presStyleCnt="0">
        <dgm:presLayoutVars>
          <dgm:dir/>
          <dgm:animLvl val="lvl"/>
          <dgm:resizeHandles val="exact"/>
        </dgm:presLayoutVars>
      </dgm:prSet>
      <dgm:spPr/>
      <dgm:t>
        <a:bodyPr/>
        <a:lstStyle/>
        <a:p>
          <a:endParaRPr lang="en-US"/>
        </a:p>
      </dgm:t>
    </dgm:pt>
    <dgm:pt modelId="{34536DDE-2AC7-4F8A-A5CD-E1DE9645EE1B}" type="pres">
      <dgm:prSet presAssocID="{758170D9-DFA5-439F-80A3-642DD1D5C88A}" presName="Name8" presStyleCnt="0"/>
      <dgm:spPr>
        <a:scene3d>
          <a:camera prst="orthographicFront"/>
          <a:lightRig rig="threePt" dir="t"/>
        </a:scene3d>
        <a:sp3d>
          <a:bevelT prst="relaxedInset"/>
        </a:sp3d>
      </dgm:spPr>
    </dgm:pt>
    <dgm:pt modelId="{FFC38B1C-3F1E-45EA-BF83-5811FE7E4860}" type="pres">
      <dgm:prSet presAssocID="{758170D9-DFA5-439F-80A3-642DD1D5C88A}" presName="level" presStyleLbl="node1" presStyleIdx="0" presStyleCnt="3">
        <dgm:presLayoutVars>
          <dgm:chMax val="1"/>
          <dgm:bulletEnabled val="1"/>
        </dgm:presLayoutVars>
      </dgm:prSet>
      <dgm:spPr/>
      <dgm:t>
        <a:bodyPr/>
        <a:lstStyle/>
        <a:p>
          <a:endParaRPr lang="en-US"/>
        </a:p>
      </dgm:t>
    </dgm:pt>
    <dgm:pt modelId="{0B3C20FE-A05C-4A99-A526-8A6E3D19877B}" type="pres">
      <dgm:prSet presAssocID="{758170D9-DFA5-439F-80A3-642DD1D5C88A}" presName="levelTx" presStyleLbl="revTx" presStyleIdx="0" presStyleCnt="0">
        <dgm:presLayoutVars>
          <dgm:chMax val="1"/>
          <dgm:bulletEnabled val="1"/>
        </dgm:presLayoutVars>
      </dgm:prSet>
      <dgm:spPr/>
      <dgm:t>
        <a:bodyPr/>
        <a:lstStyle/>
        <a:p>
          <a:endParaRPr lang="en-US"/>
        </a:p>
      </dgm:t>
    </dgm:pt>
    <dgm:pt modelId="{EDF5D234-F4CF-4831-A906-667D1D6E8CD9}" type="pres">
      <dgm:prSet presAssocID="{3B80FBD3-2F90-4FC9-AF36-12DFD9CF4B2C}" presName="Name8" presStyleCnt="0"/>
      <dgm:spPr>
        <a:scene3d>
          <a:camera prst="orthographicFront"/>
          <a:lightRig rig="threePt" dir="t"/>
        </a:scene3d>
        <a:sp3d>
          <a:bevelT prst="relaxedInset"/>
        </a:sp3d>
      </dgm:spPr>
    </dgm:pt>
    <dgm:pt modelId="{FB33E0A4-309E-49F0-9BA1-5DBA0F226477}" type="pres">
      <dgm:prSet presAssocID="{3B80FBD3-2F90-4FC9-AF36-12DFD9CF4B2C}" presName="level" presStyleLbl="node1" presStyleIdx="1" presStyleCnt="3" custLinFactNeighborX="-262" custLinFactNeighborY="5904">
        <dgm:presLayoutVars>
          <dgm:chMax val="1"/>
          <dgm:bulletEnabled val="1"/>
        </dgm:presLayoutVars>
      </dgm:prSet>
      <dgm:spPr/>
      <dgm:t>
        <a:bodyPr/>
        <a:lstStyle/>
        <a:p>
          <a:endParaRPr lang="en-US"/>
        </a:p>
      </dgm:t>
    </dgm:pt>
    <dgm:pt modelId="{A03A2179-DB86-4843-8E19-2B97939FD01F}" type="pres">
      <dgm:prSet presAssocID="{3B80FBD3-2F90-4FC9-AF36-12DFD9CF4B2C}" presName="levelTx" presStyleLbl="revTx" presStyleIdx="0" presStyleCnt="0">
        <dgm:presLayoutVars>
          <dgm:chMax val="1"/>
          <dgm:bulletEnabled val="1"/>
        </dgm:presLayoutVars>
      </dgm:prSet>
      <dgm:spPr/>
      <dgm:t>
        <a:bodyPr/>
        <a:lstStyle/>
        <a:p>
          <a:endParaRPr lang="en-US"/>
        </a:p>
      </dgm:t>
    </dgm:pt>
    <dgm:pt modelId="{9A542C77-84CF-4C58-99C9-AE353EC2C9AD}" type="pres">
      <dgm:prSet presAssocID="{0267918F-0272-42C8-A090-67FD993FC842}" presName="Name8" presStyleCnt="0"/>
      <dgm:spPr>
        <a:scene3d>
          <a:camera prst="orthographicFront"/>
          <a:lightRig rig="threePt" dir="t"/>
        </a:scene3d>
        <a:sp3d>
          <a:bevelT prst="relaxedInset"/>
        </a:sp3d>
      </dgm:spPr>
    </dgm:pt>
    <dgm:pt modelId="{28C8A5D7-B85F-4201-B909-B9BC0E447DE1}" type="pres">
      <dgm:prSet presAssocID="{0267918F-0272-42C8-A090-67FD993FC842}" presName="level" presStyleLbl="node1" presStyleIdx="2" presStyleCnt="3">
        <dgm:presLayoutVars>
          <dgm:chMax val="1"/>
          <dgm:bulletEnabled val="1"/>
        </dgm:presLayoutVars>
      </dgm:prSet>
      <dgm:spPr/>
      <dgm:t>
        <a:bodyPr/>
        <a:lstStyle/>
        <a:p>
          <a:endParaRPr lang="en-US"/>
        </a:p>
      </dgm:t>
    </dgm:pt>
    <dgm:pt modelId="{73F1715A-E753-4EB2-9B8D-C713A6754BE6}" type="pres">
      <dgm:prSet presAssocID="{0267918F-0272-42C8-A090-67FD993FC842}" presName="levelTx" presStyleLbl="revTx" presStyleIdx="0" presStyleCnt="0">
        <dgm:presLayoutVars>
          <dgm:chMax val="1"/>
          <dgm:bulletEnabled val="1"/>
        </dgm:presLayoutVars>
      </dgm:prSet>
      <dgm:spPr/>
      <dgm:t>
        <a:bodyPr/>
        <a:lstStyle/>
        <a:p>
          <a:endParaRPr lang="en-US"/>
        </a:p>
      </dgm:t>
    </dgm:pt>
  </dgm:ptLst>
  <dgm:cxnLst>
    <dgm:cxn modelId="{AF7A6DE6-9DF9-42CB-8F4B-F133ED71E635}" type="presOf" srcId="{0267918F-0272-42C8-A090-67FD993FC842}" destId="{73F1715A-E753-4EB2-9B8D-C713A6754BE6}" srcOrd="1" destOrd="0" presId="urn:microsoft.com/office/officeart/2005/8/layout/pyramid1"/>
    <dgm:cxn modelId="{BD46B1C7-8D0E-403B-9C5E-7363C7839AD4}" type="presOf" srcId="{0267918F-0272-42C8-A090-67FD993FC842}" destId="{28C8A5D7-B85F-4201-B909-B9BC0E447DE1}" srcOrd="0" destOrd="0" presId="urn:microsoft.com/office/officeart/2005/8/layout/pyramid1"/>
    <dgm:cxn modelId="{6B3A4850-5CBB-40DC-882F-61360B7FC2B3}" srcId="{F959C7EA-F4E1-4327-A15B-D877A22929F1}" destId="{3B80FBD3-2F90-4FC9-AF36-12DFD9CF4B2C}" srcOrd="1" destOrd="0" parTransId="{7119DF66-A27F-4B4A-831C-C60E17279963}" sibTransId="{70060D63-4F05-4DCB-A9E1-E97E0331C35D}"/>
    <dgm:cxn modelId="{F440C3DA-8AE8-414F-8A0D-1DE4FFF219AD}" type="presOf" srcId="{758170D9-DFA5-439F-80A3-642DD1D5C88A}" destId="{FFC38B1C-3F1E-45EA-BF83-5811FE7E4860}" srcOrd="0" destOrd="0" presId="urn:microsoft.com/office/officeart/2005/8/layout/pyramid1"/>
    <dgm:cxn modelId="{FCECEDB3-DC8C-454B-AB34-28683905FB8B}" type="presOf" srcId="{F959C7EA-F4E1-4327-A15B-D877A22929F1}" destId="{7A363E74-9D46-44E0-98DF-51DED6A9147A}" srcOrd="0" destOrd="0" presId="urn:microsoft.com/office/officeart/2005/8/layout/pyramid1"/>
    <dgm:cxn modelId="{05015EF6-FFF1-488E-8678-2351A39F55C9}" type="presOf" srcId="{3B80FBD3-2F90-4FC9-AF36-12DFD9CF4B2C}" destId="{FB33E0A4-309E-49F0-9BA1-5DBA0F226477}" srcOrd="0" destOrd="0" presId="urn:microsoft.com/office/officeart/2005/8/layout/pyramid1"/>
    <dgm:cxn modelId="{C27E2C18-D602-4D56-A31F-FA2A76374C48}" srcId="{F959C7EA-F4E1-4327-A15B-D877A22929F1}" destId="{0267918F-0272-42C8-A090-67FD993FC842}" srcOrd="2" destOrd="0" parTransId="{8FC75700-35D7-4C84-AEA1-A8D38FEB986F}" sibTransId="{59B338C6-AA63-409C-A9C5-4BC1AB7317BC}"/>
    <dgm:cxn modelId="{8DF2CB35-90EA-461A-9A34-4ECACBE2E141}" type="presOf" srcId="{758170D9-DFA5-439F-80A3-642DD1D5C88A}" destId="{0B3C20FE-A05C-4A99-A526-8A6E3D19877B}" srcOrd="1" destOrd="0" presId="urn:microsoft.com/office/officeart/2005/8/layout/pyramid1"/>
    <dgm:cxn modelId="{7C0A9B7C-627A-4DAA-9E4B-0BFBB25A4562}" type="presOf" srcId="{3B80FBD3-2F90-4FC9-AF36-12DFD9CF4B2C}" destId="{A03A2179-DB86-4843-8E19-2B97939FD01F}" srcOrd="1" destOrd="0" presId="urn:microsoft.com/office/officeart/2005/8/layout/pyramid1"/>
    <dgm:cxn modelId="{BAB96586-CBAB-45BD-ABBD-6A200B538481}" srcId="{F959C7EA-F4E1-4327-A15B-D877A22929F1}" destId="{758170D9-DFA5-439F-80A3-642DD1D5C88A}" srcOrd="0" destOrd="0" parTransId="{FC799E8C-1371-4B19-9DC9-492B06DF7014}" sibTransId="{D22D2EA9-9F69-42F7-9A71-6B3B02B9CE6C}"/>
    <dgm:cxn modelId="{89B8D5AD-A750-43E4-85BF-A1BA12F73F64}" type="presParOf" srcId="{7A363E74-9D46-44E0-98DF-51DED6A9147A}" destId="{34536DDE-2AC7-4F8A-A5CD-E1DE9645EE1B}" srcOrd="0" destOrd="0" presId="urn:microsoft.com/office/officeart/2005/8/layout/pyramid1"/>
    <dgm:cxn modelId="{825C4377-01F6-463E-855C-5852DDEAD100}" type="presParOf" srcId="{34536DDE-2AC7-4F8A-A5CD-E1DE9645EE1B}" destId="{FFC38B1C-3F1E-45EA-BF83-5811FE7E4860}" srcOrd="0" destOrd="0" presId="urn:microsoft.com/office/officeart/2005/8/layout/pyramid1"/>
    <dgm:cxn modelId="{AA501DCB-0319-4BB1-9FC1-93562FDBBB88}" type="presParOf" srcId="{34536DDE-2AC7-4F8A-A5CD-E1DE9645EE1B}" destId="{0B3C20FE-A05C-4A99-A526-8A6E3D19877B}" srcOrd="1" destOrd="0" presId="urn:microsoft.com/office/officeart/2005/8/layout/pyramid1"/>
    <dgm:cxn modelId="{28A95296-6466-4311-9D72-C68486E11D66}" type="presParOf" srcId="{7A363E74-9D46-44E0-98DF-51DED6A9147A}" destId="{EDF5D234-F4CF-4831-A906-667D1D6E8CD9}" srcOrd="1" destOrd="0" presId="urn:microsoft.com/office/officeart/2005/8/layout/pyramid1"/>
    <dgm:cxn modelId="{B3069138-A901-4F64-8044-5E764F6F238E}" type="presParOf" srcId="{EDF5D234-F4CF-4831-A906-667D1D6E8CD9}" destId="{FB33E0A4-309E-49F0-9BA1-5DBA0F226477}" srcOrd="0" destOrd="0" presId="urn:microsoft.com/office/officeart/2005/8/layout/pyramid1"/>
    <dgm:cxn modelId="{2739165B-CD67-4614-9F88-15A155C07E08}" type="presParOf" srcId="{EDF5D234-F4CF-4831-A906-667D1D6E8CD9}" destId="{A03A2179-DB86-4843-8E19-2B97939FD01F}" srcOrd="1" destOrd="0" presId="urn:microsoft.com/office/officeart/2005/8/layout/pyramid1"/>
    <dgm:cxn modelId="{2ED17754-C213-418C-81A8-8578622E662E}" type="presParOf" srcId="{7A363E74-9D46-44E0-98DF-51DED6A9147A}" destId="{9A542C77-84CF-4C58-99C9-AE353EC2C9AD}" srcOrd="2" destOrd="0" presId="urn:microsoft.com/office/officeart/2005/8/layout/pyramid1"/>
    <dgm:cxn modelId="{25D35281-E610-4DC9-8AD5-132728F70C5F}" type="presParOf" srcId="{9A542C77-84CF-4C58-99C9-AE353EC2C9AD}" destId="{28C8A5D7-B85F-4201-B909-B9BC0E447DE1}" srcOrd="0" destOrd="0" presId="urn:microsoft.com/office/officeart/2005/8/layout/pyramid1"/>
    <dgm:cxn modelId="{89F6F227-723E-4719-8270-41FABB2B8A8B}" type="presParOf" srcId="{9A542C77-84CF-4C58-99C9-AE353EC2C9AD}" destId="{73F1715A-E753-4EB2-9B8D-C713A6754BE6}"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59C7EA-F4E1-4327-A15B-D877A22929F1}" type="doc">
      <dgm:prSet loTypeId="urn:microsoft.com/office/officeart/2005/8/layout/pyramid1" loCatId="pyramid" qsTypeId="urn:microsoft.com/office/officeart/2005/8/quickstyle/simple2" qsCatId="simple" csTypeId="urn:microsoft.com/office/officeart/2005/8/colors/colorful2" csCatId="colorful" phldr="1"/>
      <dgm:spPr/>
    </dgm:pt>
    <dgm:pt modelId="{758170D9-DFA5-439F-80A3-642DD1D5C88A}">
      <dgm:prSet phldrT="[Text]" custT="1"/>
      <dgm:spPr>
        <a:solidFill>
          <a:schemeClr val="bg1">
            <a:alpha val="0"/>
          </a:schemeClr>
        </a:solidFill>
        <a:ln>
          <a:noFill/>
        </a:ln>
        <a:effectLst>
          <a:glow rad="101600">
            <a:schemeClr val="tx2">
              <a:lumMod val="40000"/>
              <a:lumOff val="60000"/>
              <a:alpha val="40000"/>
            </a:schemeClr>
          </a:glow>
          <a:reflection blurRad="6350" stA="52000" endA="300" endPos="35000" dir="5400000" sy="-100000" algn="bl" rotWithShape="0"/>
        </a:effectLst>
        <a:scene3d>
          <a:camera prst="orthographicFront"/>
          <a:lightRig rig="threePt" dir="t"/>
        </a:scene3d>
        <a:sp3d prstMaterial="metal">
          <a:bevelT w="165100" prst="coolSlant"/>
        </a:sp3d>
      </dgm:spPr>
      <dgm:t>
        <a:bodyPr/>
        <a:lstStyle/>
        <a:p>
          <a:endParaRPr lang="en-US" sz="1600" b="1" baseline="0" dirty="0"/>
        </a:p>
      </dgm:t>
    </dgm:pt>
    <dgm:pt modelId="{FC799E8C-1371-4B19-9DC9-492B06DF7014}" type="parTrans" cxnId="{BAB96586-CBAB-45BD-ABBD-6A200B538481}">
      <dgm:prSet/>
      <dgm:spPr/>
      <dgm:t>
        <a:bodyPr/>
        <a:lstStyle/>
        <a:p>
          <a:endParaRPr lang="en-US"/>
        </a:p>
      </dgm:t>
    </dgm:pt>
    <dgm:pt modelId="{D22D2EA9-9F69-42F7-9A71-6B3B02B9CE6C}" type="sibTrans" cxnId="{BAB96586-CBAB-45BD-ABBD-6A200B538481}">
      <dgm:prSet/>
      <dgm:spPr/>
      <dgm:t>
        <a:bodyPr/>
        <a:lstStyle/>
        <a:p>
          <a:endParaRPr lang="en-US"/>
        </a:p>
      </dgm:t>
    </dgm:pt>
    <dgm:pt modelId="{3B80FBD3-2F90-4FC9-AF36-12DFD9CF4B2C}">
      <dgm:prSet phldrT="[Text]" custT="1"/>
      <dgm:spPr>
        <a:gradFill rotWithShape="0">
          <a:gsLst>
            <a:gs pos="70000">
              <a:srgbClr val="FFC000"/>
            </a:gs>
            <a:gs pos="94000">
              <a:srgbClr val="92D050"/>
            </a:gs>
            <a:gs pos="0">
              <a:schemeClr val="accent6"/>
            </a:gs>
            <a:gs pos="100000">
              <a:schemeClr val="accent1">
                <a:tint val="23500"/>
                <a:satMod val="160000"/>
              </a:schemeClr>
            </a:gs>
          </a:gsLst>
          <a:lin ang="5400000" scaled="0"/>
        </a:gradFill>
        <a:ln>
          <a:solidFill>
            <a:schemeClr val="lt1">
              <a:hueOff val="0"/>
              <a:satOff val="0"/>
              <a:lumOff val="0"/>
            </a:schemeClr>
          </a:solidFill>
        </a:ln>
        <a:effectLst>
          <a:glow rad="139700">
            <a:schemeClr val="tx2">
              <a:lumMod val="40000"/>
              <a:lumOff val="60000"/>
              <a:alpha val="40000"/>
            </a:schemeClr>
          </a:glow>
          <a:innerShdw blurRad="63500" dist="50800" dir="13500000">
            <a:prstClr val="black">
              <a:alpha val="50000"/>
            </a:prstClr>
          </a:innerShdw>
        </a:effectLst>
        <a:scene3d>
          <a:camera prst="orthographicFront"/>
          <a:lightRig rig="threePt" dir="t"/>
        </a:scene3d>
        <a:sp3d prstMaterial="metal">
          <a:bevelT w="165100" prst="coolSlant"/>
        </a:sp3d>
      </dgm:spPr>
      <dgm:t>
        <a:bodyPr/>
        <a:lstStyle/>
        <a:p>
          <a:r>
            <a:rPr lang="en-US" sz="1600" b="1" baseline="0" dirty="0"/>
            <a:t>TIER 2</a:t>
          </a:r>
        </a:p>
      </dgm:t>
    </dgm:pt>
    <dgm:pt modelId="{7119DF66-A27F-4B4A-831C-C60E17279963}" type="parTrans" cxnId="{6B3A4850-5CBB-40DC-882F-61360B7FC2B3}">
      <dgm:prSet/>
      <dgm:spPr/>
      <dgm:t>
        <a:bodyPr/>
        <a:lstStyle/>
        <a:p>
          <a:endParaRPr lang="en-US"/>
        </a:p>
      </dgm:t>
    </dgm:pt>
    <dgm:pt modelId="{70060D63-4F05-4DCB-A9E1-E97E0331C35D}" type="sibTrans" cxnId="{6B3A4850-5CBB-40DC-882F-61360B7FC2B3}">
      <dgm:prSet/>
      <dgm:spPr/>
      <dgm:t>
        <a:bodyPr/>
        <a:lstStyle/>
        <a:p>
          <a:endParaRPr lang="en-US"/>
        </a:p>
      </dgm:t>
    </dgm:pt>
    <dgm:pt modelId="{0267918F-0272-42C8-A090-67FD993FC842}">
      <dgm:prSet phldrT="[Text]" custT="1"/>
      <dgm:spPr>
        <a:solidFill>
          <a:schemeClr val="bg1">
            <a:alpha val="0"/>
          </a:schemeClr>
        </a:solidFill>
        <a:ln>
          <a:noFill/>
        </a:ln>
        <a:effectLst>
          <a:glow rad="228600">
            <a:schemeClr val="tx2">
              <a:lumMod val="40000"/>
              <a:lumOff val="60000"/>
              <a:alpha val="40000"/>
            </a:schemeClr>
          </a:glow>
          <a:reflection blurRad="6350" stA="50000" endA="300" endPos="55500" dist="50800" dir="5400000" sy="-100000" algn="bl" rotWithShape="0"/>
        </a:effectLst>
        <a:scene3d>
          <a:camera prst="orthographicFront"/>
          <a:lightRig rig="threePt" dir="t"/>
        </a:scene3d>
        <a:sp3d prstMaterial="metal">
          <a:bevelT w="165100" prst="coolSlant"/>
        </a:sp3d>
      </dgm:spPr>
      <dgm:t>
        <a:bodyPr/>
        <a:lstStyle/>
        <a:p>
          <a:endParaRPr lang="en-US" sz="1600" b="1" baseline="0" dirty="0"/>
        </a:p>
      </dgm:t>
    </dgm:pt>
    <dgm:pt modelId="{8FC75700-35D7-4C84-AEA1-A8D38FEB986F}" type="parTrans" cxnId="{C27E2C18-D602-4D56-A31F-FA2A76374C48}">
      <dgm:prSet/>
      <dgm:spPr/>
      <dgm:t>
        <a:bodyPr/>
        <a:lstStyle/>
        <a:p>
          <a:endParaRPr lang="en-US"/>
        </a:p>
      </dgm:t>
    </dgm:pt>
    <dgm:pt modelId="{59B338C6-AA63-409C-A9C5-4BC1AB7317BC}" type="sibTrans" cxnId="{C27E2C18-D602-4D56-A31F-FA2A76374C48}">
      <dgm:prSet/>
      <dgm:spPr/>
      <dgm:t>
        <a:bodyPr/>
        <a:lstStyle/>
        <a:p>
          <a:endParaRPr lang="en-US"/>
        </a:p>
      </dgm:t>
    </dgm:pt>
    <dgm:pt modelId="{7A363E74-9D46-44E0-98DF-51DED6A9147A}" type="pres">
      <dgm:prSet presAssocID="{F959C7EA-F4E1-4327-A15B-D877A22929F1}" presName="Name0" presStyleCnt="0">
        <dgm:presLayoutVars>
          <dgm:dir/>
          <dgm:animLvl val="lvl"/>
          <dgm:resizeHandles val="exact"/>
        </dgm:presLayoutVars>
      </dgm:prSet>
      <dgm:spPr/>
    </dgm:pt>
    <dgm:pt modelId="{34536DDE-2AC7-4F8A-A5CD-E1DE9645EE1B}" type="pres">
      <dgm:prSet presAssocID="{758170D9-DFA5-439F-80A3-642DD1D5C88A}" presName="Name8" presStyleCnt="0"/>
      <dgm:spPr>
        <a:scene3d>
          <a:camera prst="orthographicFront"/>
          <a:lightRig rig="threePt" dir="t"/>
        </a:scene3d>
        <a:sp3d>
          <a:bevelT prst="relaxedInset"/>
        </a:sp3d>
      </dgm:spPr>
    </dgm:pt>
    <dgm:pt modelId="{FFC38B1C-3F1E-45EA-BF83-5811FE7E4860}" type="pres">
      <dgm:prSet presAssocID="{758170D9-DFA5-439F-80A3-642DD1D5C88A}" presName="level" presStyleLbl="node1" presStyleIdx="0" presStyleCnt="3" custLinFactNeighborX="88514" custLinFactNeighborY="68987">
        <dgm:presLayoutVars>
          <dgm:chMax val="1"/>
          <dgm:bulletEnabled val="1"/>
        </dgm:presLayoutVars>
      </dgm:prSet>
      <dgm:spPr/>
      <dgm:t>
        <a:bodyPr/>
        <a:lstStyle/>
        <a:p>
          <a:endParaRPr lang="en-US"/>
        </a:p>
      </dgm:t>
    </dgm:pt>
    <dgm:pt modelId="{0B3C20FE-A05C-4A99-A526-8A6E3D19877B}" type="pres">
      <dgm:prSet presAssocID="{758170D9-DFA5-439F-80A3-642DD1D5C88A}" presName="levelTx" presStyleLbl="revTx" presStyleIdx="0" presStyleCnt="0">
        <dgm:presLayoutVars>
          <dgm:chMax val="1"/>
          <dgm:bulletEnabled val="1"/>
        </dgm:presLayoutVars>
      </dgm:prSet>
      <dgm:spPr/>
      <dgm:t>
        <a:bodyPr/>
        <a:lstStyle/>
        <a:p>
          <a:endParaRPr lang="en-US"/>
        </a:p>
      </dgm:t>
    </dgm:pt>
    <dgm:pt modelId="{EDF5D234-F4CF-4831-A906-667D1D6E8CD9}" type="pres">
      <dgm:prSet presAssocID="{3B80FBD3-2F90-4FC9-AF36-12DFD9CF4B2C}" presName="Name8" presStyleCnt="0"/>
      <dgm:spPr>
        <a:scene3d>
          <a:camera prst="orthographicFront"/>
          <a:lightRig rig="threePt" dir="t"/>
        </a:scene3d>
        <a:sp3d>
          <a:bevelT prst="relaxedInset"/>
        </a:sp3d>
      </dgm:spPr>
    </dgm:pt>
    <dgm:pt modelId="{FB33E0A4-309E-49F0-9BA1-5DBA0F226477}" type="pres">
      <dgm:prSet presAssocID="{3B80FBD3-2F90-4FC9-AF36-12DFD9CF4B2C}" presName="level" presStyleLbl="node1" presStyleIdx="1" presStyleCnt="3" custLinFactNeighborX="-262" custLinFactNeighborY="5904">
        <dgm:presLayoutVars>
          <dgm:chMax val="1"/>
          <dgm:bulletEnabled val="1"/>
        </dgm:presLayoutVars>
      </dgm:prSet>
      <dgm:spPr/>
      <dgm:t>
        <a:bodyPr/>
        <a:lstStyle/>
        <a:p>
          <a:endParaRPr lang="en-US"/>
        </a:p>
      </dgm:t>
    </dgm:pt>
    <dgm:pt modelId="{A03A2179-DB86-4843-8E19-2B97939FD01F}" type="pres">
      <dgm:prSet presAssocID="{3B80FBD3-2F90-4FC9-AF36-12DFD9CF4B2C}" presName="levelTx" presStyleLbl="revTx" presStyleIdx="0" presStyleCnt="0">
        <dgm:presLayoutVars>
          <dgm:chMax val="1"/>
          <dgm:bulletEnabled val="1"/>
        </dgm:presLayoutVars>
      </dgm:prSet>
      <dgm:spPr/>
      <dgm:t>
        <a:bodyPr/>
        <a:lstStyle/>
        <a:p>
          <a:endParaRPr lang="en-US"/>
        </a:p>
      </dgm:t>
    </dgm:pt>
    <dgm:pt modelId="{9A542C77-84CF-4C58-99C9-AE353EC2C9AD}" type="pres">
      <dgm:prSet presAssocID="{0267918F-0272-42C8-A090-67FD993FC842}" presName="Name8" presStyleCnt="0"/>
      <dgm:spPr>
        <a:scene3d>
          <a:camera prst="orthographicFront"/>
          <a:lightRig rig="threePt" dir="t"/>
        </a:scene3d>
        <a:sp3d>
          <a:bevelT prst="relaxedInset"/>
        </a:sp3d>
      </dgm:spPr>
    </dgm:pt>
    <dgm:pt modelId="{28C8A5D7-B85F-4201-B909-B9BC0E447DE1}" type="pres">
      <dgm:prSet presAssocID="{0267918F-0272-42C8-A090-67FD993FC842}" presName="level" presStyleLbl="node1" presStyleIdx="2" presStyleCnt="3">
        <dgm:presLayoutVars>
          <dgm:chMax val="1"/>
          <dgm:bulletEnabled val="1"/>
        </dgm:presLayoutVars>
      </dgm:prSet>
      <dgm:spPr/>
      <dgm:t>
        <a:bodyPr/>
        <a:lstStyle/>
        <a:p>
          <a:endParaRPr lang="en-US"/>
        </a:p>
      </dgm:t>
    </dgm:pt>
    <dgm:pt modelId="{73F1715A-E753-4EB2-9B8D-C713A6754BE6}" type="pres">
      <dgm:prSet presAssocID="{0267918F-0272-42C8-A090-67FD993FC842}" presName="levelTx" presStyleLbl="revTx" presStyleIdx="0" presStyleCnt="0">
        <dgm:presLayoutVars>
          <dgm:chMax val="1"/>
          <dgm:bulletEnabled val="1"/>
        </dgm:presLayoutVars>
      </dgm:prSet>
      <dgm:spPr/>
      <dgm:t>
        <a:bodyPr/>
        <a:lstStyle/>
        <a:p>
          <a:endParaRPr lang="en-US"/>
        </a:p>
      </dgm:t>
    </dgm:pt>
  </dgm:ptLst>
  <dgm:cxnLst>
    <dgm:cxn modelId="{1391537B-70D0-4029-AE88-C288A558A4AA}" type="presOf" srcId="{3B80FBD3-2F90-4FC9-AF36-12DFD9CF4B2C}" destId="{FB33E0A4-309E-49F0-9BA1-5DBA0F226477}" srcOrd="0" destOrd="0" presId="urn:microsoft.com/office/officeart/2005/8/layout/pyramid1"/>
    <dgm:cxn modelId="{84201128-36FD-4528-8457-12F0F8909550}" type="presOf" srcId="{3B80FBD3-2F90-4FC9-AF36-12DFD9CF4B2C}" destId="{A03A2179-DB86-4843-8E19-2B97939FD01F}" srcOrd="1" destOrd="0" presId="urn:microsoft.com/office/officeart/2005/8/layout/pyramid1"/>
    <dgm:cxn modelId="{6B3A4850-5CBB-40DC-882F-61360B7FC2B3}" srcId="{F959C7EA-F4E1-4327-A15B-D877A22929F1}" destId="{3B80FBD3-2F90-4FC9-AF36-12DFD9CF4B2C}" srcOrd="1" destOrd="0" parTransId="{7119DF66-A27F-4B4A-831C-C60E17279963}" sibTransId="{70060D63-4F05-4DCB-A9E1-E97E0331C35D}"/>
    <dgm:cxn modelId="{15B755A3-6034-4CC3-96D5-240FBB91871B}" type="presOf" srcId="{F959C7EA-F4E1-4327-A15B-D877A22929F1}" destId="{7A363E74-9D46-44E0-98DF-51DED6A9147A}" srcOrd="0" destOrd="0" presId="urn:microsoft.com/office/officeart/2005/8/layout/pyramid1"/>
    <dgm:cxn modelId="{369851AC-E65D-4BFF-94DC-39EA317134BB}" type="presOf" srcId="{758170D9-DFA5-439F-80A3-642DD1D5C88A}" destId="{0B3C20FE-A05C-4A99-A526-8A6E3D19877B}" srcOrd="1" destOrd="0" presId="urn:microsoft.com/office/officeart/2005/8/layout/pyramid1"/>
    <dgm:cxn modelId="{725EAA06-B831-47A2-AD36-A8259DD11B4C}" type="presOf" srcId="{0267918F-0272-42C8-A090-67FD993FC842}" destId="{28C8A5D7-B85F-4201-B909-B9BC0E447DE1}" srcOrd="0" destOrd="0" presId="urn:microsoft.com/office/officeart/2005/8/layout/pyramid1"/>
    <dgm:cxn modelId="{8CF2D473-DBBD-415D-9C07-899101DDC555}" type="presOf" srcId="{0267918F-0272-42C8-A090-67FD993FC842}" destId="{73F1715A-E753-4EB2-9B8D-C713A6754BE6}" srcOrd="1" destOrd="0" presId="urn:microsoft.com/office/officeart/2005/8/layout/pyramid1"/>
    <dgm:cxn modelId="{C27E2C18-D602-4D56-A31F-FA2A76374C48}" srcId="{F959C7EA-F4E1-4327-A15B-D877A22929F1}" destId="{0267918F-0272-42C8-A090-67FD993FC842}" srcOrd="2" destOrd="0" parTransId="{8FC75700-35D7-4C84-AEA1-A8D38FEB986F}" sibTransId="{59B338C6-AA63-409C-A9C5-4BC1AB7317BC}"/>
    <dgm:cxn modelId="{EB356D8D-2839-4E87-B768-DBA17D84D68C}" type="presOf" srcId="{758170D9-DFA5-439F-80A3-642DD1D5C88A}" destId="{FFC38B1C-3F1E-45EA-BF83-5811FE7E4860}" srcOrd="0" destOrd="0" presId="urn:microsoft.com/office/officeart/2005/8/layout/pyramid1"/>
    <dgm:cxn modelId="{BAB96586-CBAB-45BD-ABBD-6A200B538481}" srcId="{F959C7EA-F4E1-4327-A15B-D877A22929F1}" destId="{758170D9-DFA5-439F-80A3-642DD1D5C88A}" srcOrd="0" destOrd="0" parTransId="{FC799E8C-1371-4B19-9DC9-492B06DF7014}" sibTransId="{D22D2EA9-9F69-42F7-9A71-6B3B02B9CE6C}"/>
    <dgm:cxn modelId="{D2D62A6D-BC44-408F-842F-A172FFA95505}" type="presParOf" srcId="{7A363E74-9D46-44E0-98DF-51DED6A9147A}" destId="{34536DDE-2AC7-4F8A-A5CD-E1DE9645EE1B}" srcOrd="0" destOrd="0" presId="urn:microsoft.com/office/officeart/2005/8/layout/pyramid1"/>
    <dgm:cxn modelId="{E851C49E-6122-41F1-93A4-FD0932BF1341}" type="presParOf" srcId="{34536DDE-2AC7-4F8A-A5CD-E1DE9645EE1B}" destId="{FFC38B1C-3F1E-45EA-BF83-5811FE7E4860}" srcOrd="0" destOrd="0" presId="urn:microsoft.com/office/officeart/2005/8/layout/pyramid1"/>
    <dgm:cxn modelId="{185CEAC1-3CF5-4FB6-91CF-4ED7B59B5B7A}" type="presParOf" srcId="{34536DDE-2AC7-4F8A-A5CD-E1DE9645EE1B}" destId="{0B3C20FE-A05C-4A99-A526-8A6E3D19877B}" srcOrd="1" destOrd="0" presId="urn:microsoft.com/office/officeart/2005/8/layout/pyramid1"/>
    <dgm:cxn modelId="{678D48EB-AB4C-4F02-AAC8-00B890B1739B}" type="presParOf" srcId="{7A363E74-9D46-44E0-98DF-51DED6A9147A}" destId="{EDF5D234-F4CF-4831-A906-667D1D6E8CD9}" srcOrd="1" destOrd="0" presId="urn:microsoft.com/office/officeart/2005/8/layout/pyramid1"/>
    <dgm:cxn modelId="{FDCE16BE-A42C-43AE-97C3-B99FA1BDE3C8}" type="presParOf" srcId="{EDF5D234-F4CF-4831-A906-667D1D6E8CD9}" destId="{FB33E0A4-309E-49F0-9BA1-5DBA0F226477}" srcOrd="0" destOrd="0" presId="urn:microsoft.com/office/officeart/2005/8/layout/pyramid1"/>
    <dgm:cxn modelId="{41274060-D020-4896-AD4E-2A6BB0442C9B}" type="presParOf" srcId="{EDF5D234-F4CF-4831-A906-667D1D6E8CD9}" destId="{A03A2179-DB86-4843-8E19-2B97939FD01F}" srcOrd="1" destOrd="0" presId="urn:microsoft.com/office/officeart/2005/8/layout/pyramid1"/>
    <dgm:cxn modelId="{847CFDA5-6680-46A9-8622-AAD26C0F11F4}" type="presParOf" srcId="{7A363E74-9D46-44E0-98DF-51DED6A9147A}" destId="{9A542C77-84CF-4C58-99C9-AE353EC2C9AD}" srcOrd="2" destOrd="0" presId="urn:microsoft.com/office/officeart/2005/8/layout/pyramid1"/>
    <dgm:cxn modelId="{098ED8AF-F4CA-437A-BFCD-A4583A046971}" type="presParOf" srcId="{9A542C77-84CF-4C58-99C9-AE353EC2C9AD}" destId="{28C8A5D7-B85F-4201-B909-B9BC0E447DE1}" srcOrd="0" destOrd="0" presId="urn:microsoft.com/office/officeart/2005/8/layout/pyramid1"/>
    <dgm:cxn modelId="{F7BCFCC4-13A7-457A-AA7C-F0BC80EB1860}" type="presParOf" srcId="{9A542C77-84CF-4C58-99C9-AE353EC2C9AD}" destId="{73F1715A-E753-4EB2-9B8D-C713A6754BE6}" srcOrd="1" destOrd="0" presId="urn:microsoft.com/office/officeart/2005/8/layout/pyramid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959C7EA-F4E1-4327-A15B-D877A22929F1}" type="doc">
      <dgm:prSet loTypeId="urn:microsoft.com/office/officeart/2005/8/layout/pyramid1" loCatId="pyramid" qsTypeId="urn:microsoft.com/office/officeart/2005/8/quickstyle/simple2" qsCatId="simple" csTypeId="urn:microsoft.com/office/officeart/2005/8/colors/colorful2" csCatId="colorful" phldr="1"/>
      <dgm:spPr/>
    </dgm:pt>
    <dgm:pt modelId="{758170D9-DFA5-439F-80A3-642DD1D5C88A}">
      <dgm:prSet phldrT="[Text]" custT="1"/>
      <dgm:spPr>
        <a:gradFill rotWithShape="0">
          <a:gsLst>
            <a:gs pos="70000">
              <a:srgbClr val="FF0000"/>
            </a:gs>
            <a:gs pos="94000">
              <a:srgbClr val="FFC000"/>
            </a:gs>
            <a:gs pos="0">
              <a:srgbClr val="FF0000"/>
            </a:gs>
            <a:gs pos="100000">
              <a:schemeClr val="accent1">
                <a:tint val="23500"/>
                <a:satMod val="160000"/>
              </a:schemeClr>
            </a:gs>
          </a:gsLst>
          <a:lin ang="5400000" scaled="0"/>
        </a:gradFill>
        <a:effectLst>
          <a:glow rad="101600">
            <a:schemeClr val="tx2">
              <a:lumMod val="40000"/>
              <a:lumOff val="60000"/>
              <a:alpha val="40000"/>
            </a:schemeClr>
          </a:glow>
          <a:innerShdw blurRad="63500" dist="50800" dir="13500000">
            <a:prstClr val="black">
              <a:alpha val="50000"/>
            </a:prstClr>
          </a:innerShdw>
          <a:reflection blurRad="6350" stA="52000" endA="300" endPos="35000" dir="5400000" sy="-100000" algn="bl" rotWithShape="0"/>
        </a:effectLst>
        <a:scene3d>
          <a:camera prst="orthographicFront"/>
          <a:lightRig rig="threePt" dir="t"/>
        </a:scene3d>
        <a:sp3d prstMaterial="metal">
          <a:bevelT w="165100" prst="coolSlant"/>
        </a:sp3d>
      </dgm:spPr>
      <dgm:t>
        <a:bodyPr/>
        <a:lstStyle/>
        <a:p>
          <a:r>
            <a:rPr lang="en-US" sz="1600" b="1" baseline="0" dirty="0"/>
            <a:t>TIER 1</a:t>
          </a:r>
        </a:p>
      </dgm:t>
    </dgm:pt>
    <dgm:pt modelId="{FC799E8C-1371-4B19-9DC9-492B06DF7014}" type="parTrans" cxnId="{BAB96586-CBAB-45BD-ABBD-6A200B538481}">
      <dgm:prSet/>
      <dgm:spPr/>
      <dgm:t>
        <a:bodyPr/>
        <a:lstStyle/>
        <a:p>
          <a:endParaRPr lang="en-US"/>
        </a:p>
      </dgm:t>
    </dgm:pt>
    <dgm:pt modelId="{D22D2EA9-9F69-42F7-9A71-6B3B02B9CE6C}" type="sibTrans" cxnId="{BAB96586-CBAB-45BD-ABBD-6A200B538481}">
      <dgm:prSet/>
      <dgm:spPr/>
      <dgm:t>
        <a:bodyPr/>
        <a:lstStyle/>
        <a:p>
          <a:endParaRPr lang="en-US"/>
        </a:p>
      </dgm:t>
    </dgm:pt>
    <dgm:pt modelId="{0267918F-0272-42C8-A090-67FD993FC842}">
      <dgm:prSet phldrT="[Text]" custT="1"/>
      <dgm:spPr>
        <a:solidFill>
          <a:schemeClr val="bg1">
            <a:alpha val="0"/>
          </a:schemeClr>
        </a:solidFill>
        <a:ln>
          <a:noFill/>
        </a:ln>
        <a:effectLst/>
        <a:scene3d>
          <a:camera prst="orthographicFront"/>
          <a:lightRig rig="threePt" dir="t"/>
        </a:scene3d>
        <a:sp3d/>
      </dgm:spPr>
      <dgm:t>
        <a:bodyPr/>
        <a:lstStyle/>
        <a:p>
          <a:endParaRPr lang="en-US" sz="1600" b="1" baseline="0" dirty="0"/>
        </a:p>
      </dgm:t>
    </dgm:pt>
    <dgm:pt modelId="{8FC75700-35D7-4C84-AEA1-A8D38FEB986F}" type="parTrans" cxnId="{C27E2C18-D602-4D56-A31F-FA2A76374C48}">
      <dgm:prSet/>
      <dgm:spPr/>
      <dgm:t>
        <a:bodyPr/>
        <a:lstStyle/>
        <a:p>
          <a:endParaRPr lang="en-US"/>
        </a:p>
      </dgm:t>
    </dgm:pt>
    <dgm:pt modelId="{59B338C6-AA63-409C-A9C5-4BC1AB7317BC}" type="sibTrans" cxnId="{C27E2C18-D602-4D56-A31F-FA2A76374C48}">
      <dgm:prSet/>
      <dgm:spPr/>
      <dgm:t>
        <a:bodyPr/>
        <a:lstStyle/>
        <a:p>
          <a:endParaRPr lang="en-US"/>
        </a:p>
      </dgm:t>
    </dgm:pt>
    <dgm:pt modelId="{3B80FBD3-2F90-4FC9-AF36-12DFD9CF4B2C}">
      <dgm:prSet phldrT="[Text]" custT="1"/>
      <dgm:spPr>
        <a:solidFill>
          <a:schemeClr val="bg1">
            <a:alpha val="0"/>
          </a:schemeClr>
        </a:solidFill>
        <a:ln>
          <a:noFill/>
        </a:ln>
        <a:effectLst>
          <a:glow rad="139700">
            <a:schemeClr val="tx2">
              <a:lumMod val="40000"/>
              <a:lumOff val="60000"/>
              <a:alpha val="40000"/>
            </a:schemeClr>
          </a:glow>
        </a:effectLst>
        <a:scene3d>
          <a:camera prst="orthographicFront"/>
          <a:lightRig rig="threePt" dir="t"/>
        </a:scene3d>
        <a:sp3d prstMaterial="metal">
          <a:bevelT w="165100" prst="coolSlant"/>
        </a:sp3d>
      </dgm:spPr>
      <dgm:t>
        <a:bodyPr/>
        <a:lstStyle/>
        <a:p>
          <a:endParaRPr lang="en-US" sz="1600" b="1" baseline="0" dirty="0"/>
        </a:p>
      </dgm:t>
    </dgm:pt>
    <dgm:pt modelId="{70060D63-4F05-4DCB-A9E1-E97E0331C35D}" type="sibTrans" cxnId="{6B3A4850-5CBB-40DC-882F-61360B7FC2B3}">
      <dgm:prSet/>
      <dgm:spPr/>
      <dgm:t>
        <a:bodyPr/>
        <a:lstStyle/>
        <a:p>
          <a:endParaRPr lang="en-US"/>
        </a:p>
      </dgm:t>
    </dgm:pt>
    <dgm:pt modelId="{7119DF66-A27F-4B4A-831C-C60E17279963}" type="parTrans" cxnId="{6B3A4850-5CBB-40DC-882F-61360B7FC2B3}">
      <dgm:prSet/>
      <dgm:spPr/>
      <dgm:t>
        <a:bodyPr/>
        <a:lstStyle/>
        <a:p>
          <a:endParaRPr lang="en-US"/>
        </a:p>
      </dgm:t>
    </dgm:pt>
    <dgm:pt modelId="{7A363E74-9D46-44E0-98DF-51DED6A9147A}" type="pres">
      <dgm:prSet presAssocID="{F959C7EA-F4E1-4327-A15B-D877A22929F1}" presName="Name0" presStyleCnt="0">
        <dgm:presLayoutVars>
          <dgm:dir/>
          <dgm:animLvl val="lvl"/>
          <dgm:resizeHandles val="exact"/>
        </dgm:presLayoutVars>
      </dgm:prSet>
      <dgm:spPr/>
    </dgm:pt>
    <dgm:pt modelId="{34536DDE-2AC7-4F8A-A5CD-E1DE9645EE1B}" type="pres">
      <dgm:prSet presAssocID="{758170D9-DFA5-439F-80A3-642DD1D5C88A}" presName="Name8" presStyleCnt="0"/>
      <dgm:spPr>
        <a:scene3d>
          <a:camera prst="orthographicFront"/>
          <a:lightRig rig="threePt" dir="t"/>
        </a:scene3d>
        <a:sp3d>
          <a:bevelT prst="relaxedInset"/>
        </a:sp3d>
      </dgm:spPr>
    </dgm:pt>
    <dgm:pt modelId="{FFC38B1C-3F1E-45EA-BF83-5811FE7E4860}" type="pres">
      <dgm:prSet presAssocID="{758170D9-DFA5-439F-80A3-642DD1D5C88A}" presName="level" presStyleLbl="node1" presStyleIdx="0" presStyleCnt="3">
        <dgm:presLayoutVars>
          <dgm:chMax val="1"/>
          <dgm:bulletEnabled val="1"/>
        </dgm:presLayoutVars>
      </dgm:prSet>
      <dgm:spPr/>
      <dgm:t>
        <a:bodyPr/>
        <a:lstStyle/>
        <a:p>
          <a:endParaRPr lang="en-US"/>
        </a:p>
      </dgm:t>
    </dgm:pt>
    <dgm:pt modelId="{0B3C20FE-A05C-4A99-A526-8A6E3D19877B}" type="pres">
      <dgm:prSet presAssocID="{758170D9-DFA5-439F-80A3-642DD1D5C88A}" presName="levelTx" presStyleLbl="revTx" presStyleIdx="0" presStyleCnt="0">
        <dgm:presLayoutVars>
          <dgm:chMax val="1"/>
          <dgm:bulletEnabled val="1"/>
        </dgm:presLayoutVars>
      </dgm:prSet>
      <dgm:spPr/>
      <dgm:t>
        <a:bodyPr/>
        <a:lstStyle/>
        <a:p>
          <a:endParaRPr lang="en-US"/>
        </a:p>
      </dgm:t>
    </dgm:pt>
    <dgm:pt modelId="{EDF5D234-F4CF-4831-A906-667D1D6E8CD9}" type="pres">
      <dgm:prSet presAssocID="{3B80FBD3-2F90-4FC9-AF36-12DFD9CF4B2C}" presName="Name8" presStyleCnt="0"/>
      <dgm:spPr>
        <a:scene3d>
          <a:camera prst="orthographicFront"/>
          <a:lightRig rig="threePt" dir="t"/>
        </a:scene3d>
        <a:sp3d>
          <a:bevelT prst="relaxedInset"/>
        </a:sp3d>
      </dgm:spPr>
    </dgm:pt>
    <dgm:pt modelId="{FB33E0A4-309E-49F0-9BA1-5DBA0F226477}" type="pres">
      <dgm:prSet presAssocID="{3B80FBD3-2F90-4FC9-AF36-12DFD9CF4B2C}" presName="level" presStyleLbl="node1" presStyleIdx="1" presStyleCnt="3" custLinFactNeighborX="-5666" custLinFactNeighborY="5904">
        <dgm:presLayoutVars>
          <dgm:chMax val="1"/>
          <dgm:bulletEnabled val="1"/>
        </dgm:presLayoutVars>
      </dgm:prSet>
      <dgm:spPr/>
      <dgm:t>
        <a:bodyPr/>
        <a:lstStyle/>
        <a:p>
          <a:endParaRPr lang="en-US"/>
        </a:p>
      </dgm:t>
    </dgm:pt>
    <dgm:pt modelId="{A03A2179-DB86-4843-8E19-2B97939FD01F}" type="pres">
      <dgm:prSet presAssocID="{3B80FBD3-2F90-4FC9-AF36-12DFD9CF4B2C}" presName="levelTx" presStyleLbl="revTx" presStyleIdx="0" presStyleCnt="0">
        <dgm:presLayoutVars>
          <dgm:chMax val="1"/>
          <dgm:bulletEnabled val="1"/>
        </dgm:presLayoutVars>
      </dgm:prSet>
      <dgm:spPr/>
      <dgm:t>
        <a:bodyPr/>
        <a:lstStyle/>
        <a:p>
          <a:endParaRPr lang="en-US"/>
        </a:p>
      </dgm:t>
    </dgm:pt>
    <dgm:pt modelId="{9A542C77-84CF-4C58-99C9-AE353EC2C9AD}" type="pres">
      <dgm:prSet presAssocID="{0267918F-0272-42C8-A090-67FD993FC842}" presName="Name8" presStyleCnt="0"/>
      <dgm:spPr>
        <a:scene3d>
          <a:camera prst="orthographicFront"/>
          <a:lightRig rig="threePt" dir="t"/>
        </a:scene3d>
        <a:sp3d>
          <a:bevelT prst="relaxedInset"/>
        </a:sp3d>
      </dgm:spPr>
    </dgm:pt>
    <dgm:pt modelId="{28C8A5D7-B85F-4201-B909-B9BC0E447DE1}" type="pres">
      <dgm:prSet presAssocID="{0267918F-0272-42C8-A090-67FD993FC842}" presName="level" presStyleLbl="node1" presStyleIdx="2" presStyleCnt="3">
        <dgm:presLayoutVars>
          <dgm:chMax val="1"/>
          <dgm:bulletEnabled val="1"/>
        </dgm:presLayoutVars>
      </dgm:prSet>
      <dgm:spPr/>
      <dgm:t>
        <a:bodyPr/>
        <a:lstStyle/>
        <a:p>
          <a:endParaRPr lang="en-US"/>
        </a:p>
      </dgm:t>
    </dgm:pt>
    <dgm:pt modelId="{73F1715A-E753-4EB2-9B8D-C713A6754BE6}" type="pres">
      <dgm:prSet presAssocID="{0267918F-0272-42C8-A090-67FD993FC842}" presName="levelTx" presStyleLbl="revTx" presStyleIdx="0" presStyleCnt="0">
        <dgm:presLayoutVars>
          <dgm:chMax val="1"/>
          <dgm:bulletEnabled val="1"/>
        </dgm:presLayoutVars>
      </dgm:prSet>
      <dgm:spPr/>
      <dgm:t>
        <a:bodyPr/>
        <a:lstStyle/>
        <a:p>
          <a:endParaRPr lang="en-US"/>
        </a:p>
      </dgm:t>
    </dgm:pt>
  </dgm:ptLst>
  <dgm:cxnLst>
    <dgm:cxn modelId="{6B3A4850-5CBB-40DC-882F-61360B7FC2B3}" srcId="{F959C7EA-F4E1-4327-A15B-D877A22929F1}" destId="{3B80FBD3-2F90-4FC9-AF36-12DFD9CF4B2C}" srcOrd="1" destOrd="0" parTransId="{7119DF66-A27F-4B4A-831C-C60E17279963}" sibTransId="{70060D63-4F05-4DCB-A9E1-E97E0331C35D}"/>
    <dgm:cxn modelId="{BAB96586-CBAB-45BD-ABBD-6A200B538481}" srcId="{F959C7EA-F4E1-4327-A15B-D877A22929F1}" destId="{758170D9-DFA5-439F-80A3-642DD1D5C88A}" srcOrd="0" destOrd="0" parTransId="{FC799E8C-1371-4B19-9DC9-492B06DF7014}" sibTransId="{D22D2EA9-9F69-42F7-9A71-6B3B02B9CE6C}"/>
    <dgm:cxn modelId="{5CCAF01B-AA07-4B55-A49D-F0ED1C70808D}" type="presOf" srcId="{0267918F-0272-42C8-A090-67FD993FC842}" destId="{28C8A5D7-B85F-4201-B909-B9BC0E447DE1}" srcOrd="0" destOrd="0" presId="urn:microsoft.com/office/officeart/2005/8/layout/pyramid1"/>
    <dgm:cxn modelId="{C27E2C18-D602-4D56-A31F-FA2A76374C48}" srcId="{F959C7EA-F4E1-4327-A15B-D877A22929F1}" destId="{0267918F-0272-42C8-A090-67FD993FC842}" srcOrd="2" destOrd="0" parTransId="{8FC75700-35D7-4C84-AEA1-A8D38FEB986F}" sibTransId="{59B338C6-AA63-409C-A9C5-4BC1AB7317BC}"/>
    <dgm:cxn modelId="{E8EB5411-D72B-49EE-9DE2-9DBEC66555C6}" type="presOf" srcId="{3B80FBD3-2F90-4FC9-AF36-12DFD9CF4B2C}" destId="{FB33E0A4-309E-49F0-9BA1-5DBA0F226477}" srcOrd="0" destOrd="0" presId="urn:microsoft.com/office/officeart/2005/8/layout/pyramid1"/>
    <dgm:cxn modelId="{FF57FABA-7788-48FA-A9B5-CFEE94199655}" type="presOf" srcId="{0267918F-0272-42C8-A090-67FD993FC842}" destId="{73F1715A-E753-4EB2-9B8D-C713A6754BE6}" srcOrd="1" destOrd="0" presId="urn:microsoft.com/office/officeart/2005/8/layout/pyramid1"/>
    <dgm:cxn modelId="{D5C28588-48BA-4C65-B16F-09751725A4A6}" type="presOf" srcId="{F959C7EA-F4E1-4327-A15B-D877A22929F1}" destId="{7A363E74-9D46-44E0-98DF-51DED6A9147A}" srcOrd="0" destOrd="0" presId="urn:microsoft.com/office/officeart/2005/8/layout/pyramid1"/>
    <dgm:cxn modelId="{3C88DF65-B6EA-4766-9B00-F1FEAECC2F55}" type="presOf" srcId="{758170D9-DFA5-439F-80A3-642DD1D5C88A}" destId="{0B3C20FE-A05C-4A99-A526-8A6E3D19877B}" srcOrd="1" destOrd="0" presId="urn:microsoft.com/office/officeart/2005/8/layout/pyramid1"/>
    <dgm:cxn modelId="{0FECA78A-A42C-4A22-80A0-9787A9C831D9}" type="presOf" srcId="{758170D9-DFA5-439F-80A3-642DD1D5C88A}" destId="{FFC38B1C-3F1E-45EA-BF83-5811FE7E4860}" srcOrd="0" destOrd="0" presId="urn:microsoft.com/office/officeart/2005/8/layout/pyramid1"/>
    <dgm:cxn modelId="{3140F994-2F6E-40F3-A770-EEEE55E2E071}" type="presOf" srcId="{3B80FBD3-2F90-4FC9-AF36-12DFD9CF4B2C}" destId="{A03A2179-DB86-4843-8E19-2B97939FD01F}" srcOrd="1" destOrd="0" presId="urn:microsoft.com/office/officeart/2005/8/layout/pyramid1"/>
    <dgm:cxn modelId="{1AC1C0C5-195E-4567-A623-ED6606718AC4}" type="presParOf" srcId="{7A363E74-9D46-44E0-98DF-51DED6A9147A}" destId="{34536DDE-2AC7-4F8A-A5CD-E1DE9645EE1B}" srcOrd="0" destOrd="0" presId="urn:microsoft.com/office/officeart/2005/8/layout/pyramid1"/>
    <dgm:cxn modelId="{38BFE07B-A386-4394-AC9B-ACB62769BF8B}" type="presParOf" srcId="{34536DDE-2AC7-4F8A-A5CD-E1DE9645EE1B}" destId="{FFC38B1C-3F1E-45EA-BF83-5811FE7E4860}" srcOrd="0" destOrd="0" presId="urn:microsoft.com/office/officeart/2005/8/layout/pyramid1"/>
    <dgm:cxn modelId="{412EF143-215C-47B8-9531-A47EAB027D8A}" type="presParOf" srcId="{34536DDE-2AC7-4F8A-A5CD-E1DE9645EE1B}" destId="{0B3C20FE-A05C-4A99-A526-8A6E3D19877B}" srcOrd="1" destOrd="0" presId="urn:microsoft.com/office/officeart/2005/8/layout/pyramid1"/>
    <dgm:cxn modelId="{EBA3A3BE-60F7-458C-B5D3-60E100DC64A3}" type="presParOf" srcId="{7A363E74-9D46-44E0-98DF-51DED6A9147A}" destId="{EDF5D234-F4CF-4831-A906-667D1D6E8CD9}" srcOrd="1" destOrd="0" presId="urn:microsoft.com/office/officeart/2005/8/layout/pyramid1"/>
    <dgm:cxn modelId="{98C1BA9F-D0A5-4EAF-9C05-DE5E58043F3C}" type="presParOf" srcId="{EDF5D234-F4CF-4831-A906-667D1D6E8CD9}" destId="{FB33E0A4-309E-49F0-9BA1-5DBA0F226477}" srcOrd="0" destOrd="0" presId="urn:microsoft.com/office/officeart/2005/8/layout/pyramid1"/>
    <dgm:cxn modelId="{4EEF9547-2432-4DB8-ACD8-2A9936FF6F7D}" type="presParOf" srcId="{EDF5D234-F4CF-4831-A906-667D1D6E8CD9}" destId="{A03A2179-DB86-4843-8E19-2B97939FD01F}" srcOrd="1" destOrd="0" presId="urn:microsoft.com/office/officeart/2005/8/layout/pyramid1"/>
    <dgm:cxn modelId="{D28944ED-8D5A-4310-8EC4-52D0F22178E0}" type="presParOf" srcId="{7A363E74-9D46-44E0-98DF-51DED6A9147A}" destId="{9A542C77-84CF-4C58-99C9-AE353EC2C9AD}" srcOrd="2" destOrd="0" presId="urn:microsoft.com/office/officeart/2005/8/layout/pyramid1"/>
    <dgm:cxn modelId="{E1ACD9E4-BDDF-4D3E-B1F0-E32958148F2F}" type="presParOf" srcId="{9A542C77-84CF-4C58-99C9-AE353EC2C9AD}" destId="{28C8A5D7-B85F-4201-B909-B9BC0E447DE1}" srcOrd="0" destOrd="0" presId="urn:microsoft.com/office/officeart/2005/8/layout/pyramid1"/>
    <dgm:cxn modelId="{35E5D02E-FDA0-432C-AC73-3A538AE9212E}" type="presParOf" srcId="{9A542C77-84CF-4C58-99C9-AE353EC2C9AD}" destId="{73F1715A-E753-4EB2-9B8D-C713A6754BE6}" srcOrd="1" destOrd="0" presId="urn:microsoft.com/office/officeart/2005/8/layout/pyramid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C38B1C-3F1E-45EA-BF83-5811FE7E4860}">
      <dsp:nvSpPr>
        <dsp:cNvPr id="0" name=""/>
        <dsp:cNvSpPr/>
      </dsp:nvSpPr>
      <dsp:spPr>
        <a:xfrm>
          <a:off x="939800" y="0"/>
          <a:ext cx="939800" cy="788075"/>
        </a:xfrm>
        <a:prstGeom prst="trapezoid">
          <a:avLst>
            <a:gd name="adj" fmla="val 59626"/>
          </a:avLst>
        </a:prstGeom>
        <a:solidFill>
          <a:schemeClr val="bg1">
            <a:alpha val="0"/>
          </a:schemeClr>
        </a:solidFill>
        <a:ln w="0" cap="flat" cmpd="sng" algn="ctr">
          <a:noFill/>
          <a:prstDash val="solid"/>
        </a:ln>
        <a:effectLst>
          <a:softEdge rad="1270000"/>
        </a:effectLst>
        <a:scene3d>
          <a:camera prst="orthographicFront"/>
          <a:lightRig rig="threePt" dir="t"/>
        </a:scene3d>
        <a:sp3d prstMaterial="matte">
          <a:extrusionClr>
            <a:schemeClr val="bg1"/>
          </a:extrusionClr>
          <a:contourClr>
            <a:schemeClr val="bg1"/>
          </a:contourClr>
        </a:sp3d>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en-US" sz="1600" b="1" kern="1200" baseline="0" dirty="0"/>
        </a:p>
      </dsp:txBody>
      <dsp:txXfrm>
        <a:off x="939800" y="0"/>
        <a:ext cx="939800" cy="788075"/>
      </dsp:txXfrm>
    </dsp:sp>
    <dsp:sp modelId="{FB33E0A4-309E-49F0-9BA1-5DBA0F226477}">
      <dsp:nvSpPr>
        <dsp:cNvPr id="0" name=""/>
        <dsp:cNvSpPr/>
      </dsp:nvSpPr>
      <dsp:spPr>
        <a:xfrm>
          <a:off x="464975" y="834603"/>
          <a:ext cx="1879600" cy="788075"/>
        </a:xfrm>
        <a:prstGeom prst="trapezoid">
          <a:avLst>
            <a:gd name="adj" fmla="val 59626"/>
          </a:avLst>
        </a:prstGeom>
        <a:solidFill>
          <a:schemeClr val="bg1">
            <a:alpha val="0"/>
          </a:schemeClr>
        </a:solidFill>
        <a:ln w="38100" cap="flat" cmpd="sng" algn="ctr">
          <a:noFill/>
          <a:prstDash val="solid"/>
        </a:ln>
        <a:effectLst>
          <a:glow>
            <a:schemeClr val="bg1"/>
          </a:glow>
          <a:outerShdw dist="50800" sx="1000" sy="1000" algn="ctr" rotWithShape="0">
            <a:schemeClr val="bg1"/>
          </a:outerShdw>
          <a:softEdge rad="635000"/>
        </a:effectLst>
        <a:scene3d>
          <a:camera prst="orthographicFront"/>
          <a:lightRig rig="threePt" dir="t"/>
        </a:scene3d>
        <a:sp3d prstMaterial="metal"/>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en-US" sz="1600" b="1" kern="1200" baseline="0" dirty="0"/>
        </a:p>
      </dsp:txBody>
      <dsp:txXfrm>
        <a:off x="793905" y="834603"/>
        <a:ext cx="1221740" cy="788075"/>
      </dsp:txXfrm>
    </dsp:sp>
    <dsp:sp modelId="{28C8A5D7-B85F-4201-B909-B9BC0E447DE1}">
      <dsp:nvSpPr>
        <dsp:cNvPr id="0" name=""/>
        <dsp:cNvSpPr/>
      </dsp:nvSpPr>
      <dsp:spPr>
        <a:xfrm>
          <a:off x="0" y="1576151"/>
          <a:ext cx="2819400" cy="788075"/>
        </a:xfrm>
        <a:prstGeom prst="trapezoid">
          <a:avLst>
            <a:gd name="adj" fmla="val 59626"/>
          </a:avLst>
        </a:prstGeom>
        <a:gradFill rotWithShape="0">
          <a:gsLst>
            <a:gs pos="16000">
              <a:srgbClr val="92D050"/>
            </a:gs>
            <a:gs pos="94000">
              <a:srgbClr val="00B050"/>
            </a:gs>
            <a:gs pos="0">
              <a:srgbClr val="92D050"/>
            </a:gs>
            <a:gs pos="100000">
              <a:schemeClr val="accent1">
                <a:tint val="23500"/>
                <a:satMod val="160000"/>
              </a:schemeClr>
            </a:gs>
          </a:gsLst>
          <a:lin ang="5400000" scaled="0"/>
        </a:gradFill>
        <a:ln w="38100" cap="flat" cmpd="sng" algn="ctr">
          <a:solidFill>
            <a:schemeClr val="lt1">
              <a:hueOff val="0"/>
              <a:satOff val="0"/>
              <a:lumOff val="0"/>
              <a:alphaOff val="0"/>
            </a:schemeClr>
          </a:solidFill>
          <a:prstDash val="solid"/>
        </a:ln>
        <a:effectLst>
          <a:glow rad="228600">
            <a:schemeClr val="tx2">
              <a:lumMod val="40000"/>
              <a:lumOff val="60000"/>
              <a:alpha val="40000"/>
            </a:schemeClr>
          </a:glow>
          <a:innerShdw blurRad="63500" dist="50800" dir="13500000">
            <a:prstClr val="black">
              <a:alpha val="50000"/>
            </a:prstClr>
          </a:innerShdw>
          <a:reflection blurRad="6350" stA="50000" endA="300" endPos="55500" dist="50800" dir="5400000" sy="-100000" algn="bl" rotWithShape="0"/>
        </a:effectLst>
        <a:scene3d>
          <a:camera prst="orthographicFront"/>
          <a:lightRig rig="threePt" dir="t"/>
        </a:scene3d>
        <a:sp3d prstMaterial="metal">
          <a:bevelT w="165100" prst="coolSlant"/>
        </a:sp3d>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baseline="0" dirty="0"/>
            <a:t>TIER 3</a:t>
          </a:r>
        </a:p>
      </dsp:txBody>
      <dsp:txXfrm>
        <a:off x="493394" y="1576151"/>
        <a:ext cx="1832610" cy="7880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C38B1C-3F1E-45EA-BF83-5811FE7E4860}">
      <dsp:nvSpPr>
        <dsp:cNvPr id="0" name=""/>
        <dsp:cNvSpPr/>
      </dsp:nvSpPr>
      <dsp:spPr>
        <a:xfrm>
          <a:off x="1771654" y="543669"/>
          <a:ext cx="939800" cy="788075"/>
        </a:xfrm>
        <a:prstGeom prst="trapezoid">
          <a:avLst>
            <a:gd name="adj" fmla="val 59626"/>
          </a:avLst>
        </a:prstGeom>
        <a:solidFill>
          <a:schemeClr val="bg1">
            <a:alpha val="0"/>
          </a:schemeClr>
        </a:solidFill>
        <a:ln w="38100" cap="flat" cmpd="sng" algn="ctr">
          <a:noFill/>
          <a:prstDash val="solid"/>
        </a:ln>
        <a:effectLst>
          <a:glow rad="101600">
            <a:schemeClr val="tx2">
              <a:lumMod val="40000"/>
              <a:lumOff val="60000"/>
              <a:alpha val="40000"/>
            </a:schemeClr>
          </a:glow>
          <a:reflection blurRad="6350" stA="52000" endA="300" endPos="35000" dir="5400000" sy="-100000" algn="bl" rotWithShape="0"/>
        </a:effectLst>
        <a:scene3d>
          <a:camera prst="orthographicFront"/>
          <a:lightRig rig="threePt" dir="t"/>
        </a:scene3d>
        <a:sp3d prstMaterial="metal">
          <a:bevelT w="165100" prst="coolSlant"/>
        </a:sp3d>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en-US" sz="1600" b="1" kern="1200" baseline="0" dirty="0"/>
        </a:p>
      </dsp:txBody>
      <dsp:txXfrm>
        <a:off x="1771654" y="543669"/>
        <a:ext cx="939800" cy="788075"/>
      </dsp:txXfrm>
    </dsp:sp>
    <dsp:sp modelId="{FB33E0A4-309E-49F0-9BA1-5DBA0F226477}">
      <dsp:nvSpPr>
        <dsp:cNvPr id="0" name=""/>
        <dsp:cNvSpPr/>
      </dsp:nvSpPr>
      <dsp:spPr>
        <a:xfrm>
          <a:off x="464975" y="834603"/>
          <a:ext cx="1879600" cy="788075"/>
        </a:xfrm>
        <a:prstGeom prst="trapezoid">
          <a:avLst>
            <a:gd name="adj" fmla="val 59626"/>
          </a:avLst>
        </a:prstGeom>
        <a:gradFill rotWithShape="0">
          <a:gsLst>
            <a:gs pos="70000">
              <a:srgbClr val="FFC000"/>
            </a:gs>
            <a:gs pos="94000">
              <a:srgbClr val="92D050"/>
            </a:gs>
            <a:gs pos="0">
              <a:schemeClr val="accent6"/>
            </a:gs>
            <a:gs pos="100000">
              <a:schemeClr val="accent1">
                <a:tint val="23500"/>
                <a:satMod val="160000"/>
              </a:schemeClr>
            </a:gs>
          </a:gsLst>
          <a:lin ang="5400000" scaled="0"/>
        </a:gradFill>
        <a:ln w="38100" cap="flat" cmpd="sng" algn="ctr">
          <a:solidFill>
            <a:schemeClr val="lt1">
              <a:hueOff val="0"/>
              <a:satOff val="0"/>
              <a:lumOff val="0"/>
            </a:schemeClr>
          </a:solidFill>
          <a:prstDash val="solid"/>
        </a:ln>
        <a:effectLst>
          <a:glow rad="139700">
            <a:schemeClr val="tx2">
              <a:lumMod val="40000"/>
              <a:lumOff val="60000"/>
              <a:alpha val="40000"/>
            </a:schemeClr>
          </a:glow>
          <a:innerShdw blurRad="63500" dist="50800" dir="13500000">
            <a:prstClr val="black">
              <a:alpha val="50000"/>
            </a:prstClr>
          </a:innerShdw>
        </a:effectLst>
        <a:scene3d>
          <a:camera prst="orthographicFront"/>
          <a:lightRig rig="threePt" dir="t"/>
        </a:scene3d>
        <a:sp3d prstMaterial="metal">
          <a:bevelT w="165100" prst="coolSlant"/>
        </a:sp3d>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baseline="0" dirty="0"/>
            <a:t>TIER 2</a:t>
          </a:r>
        </a:p>
      </dsp:txBody>
      <dsp:txXfrm>
        <a:off x="793905" y="834603"/>
        <a:ext cx="1221740" cy="788075"/>
      </dsp:txXfrm>
    </dsp:sp>
    <dsp:sp modelId="{28C8A5D7-B85F-4201-B909-B9BC0E447DE1}">
      <dsp:nvSpPr>
        <dsp:cNvPr id="0" name=""/>
        <dsp:cNvSpPr/>
      </dsp:nvSpPr>
      <dsp:spPr>
        <a:xfrm>
          <a:off x="0" y="1576151"/>
          <a:ext cx="2819400" cy="788075"/>
        </a:xfrm>
        <a:prstGeom prst="trapezoid">
          <a:avLst>
            <a:gd name="adj" fmla="val 59626"/>
          </a:avLst>
        </a:prstGeom>
        <a:solidFill>
          <a:schemeClr val="bg1">
            <a:alpha val="0"/>
          </a:schemeClr>
        </a:solidFill>
        <a:ln w="38100" cap="flat" cmpd="sng" algn="ctr">
          <a:noFill/>
          <a:prstDash val="solid"/>
        </a:ln>
        <a:effectLst>
          <a:glow rad="228600">
            <a:schemeClr val="tx2">
              <a:lumMod val="40000"/>
              <a:lumOff val="60000"/>
              <a:alpha val="40000"/>
            </a:schemeClr>
          </a:glow>
          <a:reflection blurRad="6350" stA="50000" endA="300" endPos="55500" dist="50800" dir="5400000" sy="-100000" algn="bl" rotWithShape="0"/>
        </a:effectLst>
        <a:scene3d>
          <a:camera prst="orthographicFront"/>
          <a:lightRig rig="threePt" dir="t"/>
        </a:scene3d>
        <a:sp3d prstMaterial="metal">
          <a:bevelT w="165100" prst="coolSlant"/>
        </a:sp3d>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en-US" sz="1600" b="1" kern="1200" baseline="0" dirty="0"/>
        </a:p>
      </dsp:txBody>
      <dsp:txXfrm>
        <a:off x="493394" y="1576151"/>
        <a:ext cx="1832610" cy="7880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C38B1C-3F1E-45EA-BF83-5811FE7E4860}">
      <dsp:nvSpPr>
        <dsp:cNvPr id="0" name=""/>
        <dsp:cNvSpPr/>
      </dsp:nvSpPr>
      <dsp:spPr>
        <a:xfrm>
          <a:off x="939800" y="0"/>
          <a:ext cx="939800" cy="788075"/>
        </a:xfrm>
        <a:prstGeom prst="trapezoid">
          <a:avLst>
            <a:gd name="adj" fmla="val 59626"/>
          </a:avLst>
        </a:prstGeom>
        <a:gradFill rotWithShape="0">
          <a:gsLst>
            <a:gs pos="70000">
              <a:srgbClr val="FF0000"/>
            </a:gs>
            <a:gs pos="94000">
              <a:srgbClr val="FFC000"/>
            </a:gs>
            <a:gs pos="0">
              <a:srgbClr val="FF0000"/>
            </a:gs>
            <a:gs pos="100000">
              <a:schemeClr val="accent1">
                <a:tint val="23500"/>
                <a:satMod val="160000"/>
              </a:schemeClr>
            </a:gs>
          </a:gsLst>
          <a:lin ang="5400000" scaled="0"/>
        </a:gradFill>
        <a:ln w="38100" cap="flat" cmpd="sng" algn="ctr">
          <a:solidFill>
            <a:schemeClr val="lt1">
              <a:hueOff val="0"/>
              <a:satOff val="0"/>
              <a:lumOff val="0"/>
              <a:alphaOff val="0"/>
            </a:schemeClr>
          </a:solidFill>
          <a:prstDash val="solid"/>
        </a:ln>
        <a:effectLst>
          <a:glow rad="101600">
            <a:schemeClr val="tx2">
              <a:lumMod val="40000"/>
              <a:lumOff val="60000"/>
              <a:alpha val="40000"/>
            </a:schemeClr>
          </a:glow>
          <a:innerShdw blurRad="63500" dist="50800" dir="13500000">
            <a:prstClr val="black">
              <a:alpha val="50000"/>
            </a:prstClr>
          </a:innerShdw>
          <a:reflection blurRad="6350" stA="52000" endA="300" endPos="35000" dir="5400000" sy="-100000" algn="bl" rotWithShape="0"/>
        </a:effectLst>
        <a:scene3d>
          <a:camera prst="orthographicFront"/>
          <a:lightRig rig="threePt" dir="t"/>
        </a:scene3d>
        <a:sp3d prstMaterial="metal">
          <a:bevelT w="165100" prst="coolSlant"/>
        </a:sp3d>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baseline="0" dirty="0"/>
            <a:t>TIER 1</a:t>
          </a:r>
        </a:p>
      </dsp:txBody>
      <dsp:txXfrm>
        <a:off x="939800" y="0"/>
        <a:ext cx="939800" cy="788075"/>
      </dsp:txXfrm>
    </dsp:sp>
    <dsp:sp modelId="{FB33E0A4-309E-49F0-9BA1-5DBA0F226477}">
      <dsp:nvSpPr>
        <dsp:cNvPr id="0" name=""/>
        <dsp:cNvSpPr/>
      </dsp:nvSpPr>
      <dsp:spPr>
        <a:xfrm>
          <a:off x="363401" y="834603"/>
          <a:ext cx="1879600" cy="788075"/>
        </a:xfrm>
        <a:prstGeom prst="trapezoid">
          <a:avLst>
            <a:gd name="adj" fmla="val 59626"/>
          </a:avLst>
        </a:prstGeom>
        <a:solidFill>
          <a:schemeClr val="bg1">
            <a:alpha val="0"/>
          </a:schemeClr>
        </a:solidFill>
        <a:ln w="38100" cap="flat" cmpd="sng" algn="ctr">
          <a:noFill/>
          <a:prstDash val="solid"/>
        </a:ln>
        <a:effectLst>
          <a:glow rad="139700">
            <a:schemeClr val="tx2">
              <a:lumMod val="40000"/>
              <a:lumOff val="60000"/>
              <a:alpha val="40000"/>
            </a:schemeClr>
          </a:glow>
        </a:effectLst>
        <a:scene3d>
          <a:camera prst="orthographicFront"/>
          <a:lightRig rig="threePt" dir="t"/>
        </a:scene3d>
        <a:sp3d prstMaterial="metal">
          <a:bevelT w="165100" prst="coolSlant"/>
        </a:sp3d>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en-US" sz="1600" b="1" kern="1200" baseline="0" dirty="0"/>
        </a:p>
      </dsp:txBody>
      <dsp:txXfrm>
        <a:off x="692331" y="834603"/>
        <a:ext cx="1221740" cy="788075"/>
      </dsp:txXfrm>
    </dsp:sp>
    <dsp:sp modelId="{28C8A5D7-B85F-4201-B909-B9BC0E447DE1}">
      <dsp:nvSpPr>
        <dsp:cNvPr id="0" name=""/>
        <dsp:cNvSpPr/>
      </dsp:nvSpPr>
      <dsp:spPr>
        <a:xfrm>
          <a:off x="0" y="1576151"/>
          <a:ext cx="2819400" cy="788075"/>
        </a:xfrm>
        <a:prstGeom prst="trapezoid">
          <a:avLst>
            <a:gd name="adj" fmla="val 59626"/>
          </a:avLst>
        </a:prstGeom>
        <a:solidFill>
          <a:schemeClr val="bg1">
            <a:alpha val="0"/>
          </a:schemeClr>
        </a:solidFill>
        <a:ln w="38100" cap="flat" cmpd="sng" algn="ctr">
          <a:noFill/>
          <a:prstDash val="solid"/>
        </a:ln>
        <a:effectLst/>
        <a:scene3d>
          <a:camera prst="orthographicFront"/>
          <a:lightRig rig="threePt" dir="t"/>
        </a:scene3d>
        <a:sp3d/>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en-US" sz="1600" b="1" kern="1200" baseline="0" dirty="0"/>
        </a:p>
      </dsp:txBody>
      <dsp:txXfrm>
        <a:off x="493394" y="1576151"/>
        <a:ext cx="1832610" cy="788075"/>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9" y="0"/>
            <a:ext cx="3038475" cy="465138"/>
          </a:xfrm>
          <a:prstGeom prst="rect">
            <a:avLst/>
          </a:prstGeom>
        </p:spPr>
        <p:txBody>
          <a:bodyPr vert="horz" lIns="91440" tIns="45720" rIns="91440" bIns="45720" rtlCol="0"/>
          <a:lstStyle>
            <a:lvl1pPr algn="r">
              <a:defRPr sz="1200"/>
            </a:lvl1pPr>
          </a:lstStyle>
          <a:p>
            <a:fld id="{55E8BF04-E8FF-4486-92DB-B5FF12CA6DE4}" type="datetimeFigureOut">
              <a:rPr lang="en-US" smtClean="0"/>
              <a:t>8/23/2019</a:t>
            </a:fld>
            <a:endParaRPr lang="en-US"/>
          </a:p>
        </p:txBody>
      </p:sp>
      <p:sp>
        <p:nvSpPr>
          <p:cNvPr id="4" name="Footer Placeholder 3"/>
          <p:cNvSpPr>
            <a:spLocks noGrp="1"/>
          </p:cNvSpPr>
          <p:nvPr>
            <p:ph type="ftr" sz="quarter" idx="2"/>
          </p:nvPr>
        </p:nvSpPr>
        <p:spPr>
          <a:xfrm>
            <a:off x="3"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9" y="8829675"/>
            <a:ext cx="3038475" cy="465138"/>
          </a:xfrm>
          <a:prstGeom prst="rect">
            <a:avLst/>
          </a:prstGeom>
        </p:spPr>
        <p:txBody>
          <a:bodyPr vert="horz" lIns="91440" tIns="45720" rIns="91440" bIns="45720" rtlCol="0" anchor="b"/>
          <a:lstStyle>
            <a:lvl1pPr algn="r">
              <a:defRPr sz="1200"/>
            </a:lvl1pPr>
          </a:lstStyle>
          <a:p>
            <a:fld id="{79983FA6-60AF-4CB3-8657-A1328CC4FD32}" type="slidenum">
              <a:rPr lang="en-US" smtClean="0"/>
              <a:t>‹#›</a:t>
            </a:fld>
            <a:endParaRPr lang="en-US"/>
          </a:p>
        </p:txBody>
      </p:sp>
    </p:spTree>
    <p:extLst>
      <p:ext uri="{BB962C8B-B14F-4D97-AF65-F5344CB8AC3E}">
        <p14:creationId xmlns:p14="http://schemas.microsoft.com/office/powerpoint/2010/main" val="8564894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9" y="0"/>
            <a:ext cx="3038475" cy="465138"/>
          </a:xfrm>
          <a:prstGeom prst="rect">
            <a:avLst/>
          </a:prstGeom>
        </p:spPr>
        <p:txBody>
          <a:bodyPr vert="horz" lIns="91440" tIns="45720" rIns="91440" bIns="45720" rtlCol="0"/>
          <a:lstStyle>
            <a:lvl1pPr algn="r">
              <a:defRPr sz="1200"/>
            </a:lvl1pPr>
          </a:lstStyle>
          <a:p>
            <a:fld id="{846920EB-690A-4CD2-8338-6715D1FE2AE6}" type="datetimeFigureOut">
              <a:rPr lang="en-US" smtClean="0"/>
              <a:t>8/23/2019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6" y="4416431"/>
            <a:ext cx="5607050" cy="418306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3"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9" y="8829675"/>
            <a:ext cx="3038475" cy="465138"/>
          </a:xfrm>
          <a:prstGeom prst="rect">
            <a:avLst/>
          </a:prstGeom>
        </p:spPr>
        <p:txBody>
          <a:bodyPr vert="horz" lIns="91440" tIns="45720" rIns="91440" bIns="45720" rtlCol="0" anchor="b"/>
          <a:lstStyle>
            <a:lvl1pPr algn="r">
              <a:defRPr sz="1200"/>
            </a:lvl1pPr>
          </a:lstStyle>
          <a:p>
            <a:fld id="{13B6E235-03CA-4906-8D83-355D6CC16191}" type="slidenum">
              <a:rPr lang="en-US" smtClean="0"/>
              <a:t>‹#›</a:t>
            </a:fld>
            <a:endParaRPr lang="en-US"/>
          </a:p>
        </p:txBody>
      </p:sp>
    </p:spTree>
    <p:extLst>
      <p:ext uri="{BB962C8B-B14F-4D97-AF65-F5344CB8AC3E}">
        <p14:creationId xmlns:p14="http://schemas.microsoft.com/office/powerpoint/2010/main" val="19774740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theory this is a 5 minute presentation</a:t>
            </a:r>
          </a:p>
          <a:p>
            <a:r>
              <a:rPr lang="en-US" dirty="0" smtClean="0"/>
              <a:t>	Identify I/I sources</a:t>
            </a:r>
          </a:p>
          <a:p>
            <a:r>
              <a:rPr lang="en-US" dirty="0" smtClean="0"/>
              <a:t>	Meter and Model existing conditions</a:t>
            </a:r>
          </a:p>
          <a:p>
            <a:r>
              <a:rPr lang="en-US" dirty="0" smtClean="0"/>
              <a:t>	Design and build I/I removal projects</a:t>
            </a:r>
          </a:p>
          <a:p>
            <a:r>
              <a:rPr lang="en-US" dirty="0" smtClean="0"/>
              <a:t>	Re-meter and re-model after I/I work is </a:t>
            </a:r>
            <a:r>
              <a:rPr lang="en-US" b="1" i="1" u="sng" dirty="0" smtClean="0"/>
              <a:t>COMPLETED</a:t>
            </a:r>
          </a:p>
          <a:p>
            <a:r>
              <a:rPr lang="en-US" dirty="0" smtClean="0"/>
              <a:t>	Run the appropriate design storm(s) (in our case 5 year and 10 year</a:t>
            </a:r>
          </a:p>
          <a:p>
            <a:r>
              <a:rPr lang="en-US" dirty="0" smtClean="0"/>
              <a:t>	Re-evaluate the system capacity and HGL levels</a:t>
            </a:r>
          </a:p>
          <a:p>
            <a:r>
              <a:rPr lang="en-US" dirty="0" smtClean="0"/>
              <a:t>	Determine the need for the contingent sanitary replacement project</a:t>
            </a:r>
          </a:p>
          <a:p>
            <a:endParaRPr lang="en-US" dirty="0" smtClean="0"/>
          </a:p>
          <a:p>
            <a:r>
              <a:rPr lang="en-US" dirty="0" smtClean="0"/>
              <a:t>In practice there are a lot of moving parts</a:t>
            </a:r>
          </a:p>
          <a:p>
            <a:r>
              <a:rPr lang="en-US" dirty="0" smtClean="0"/>
              <a:t>	Communication and coordination are the key</a:t>
            </a:r>
          </a:p>
          <a:p>
            <a:endParaRPr lang="en-US" dirty="0"/>
          </a:p>
        </p:txBody>
      </p:sp>
      <p:sp>
        <p:nvSpPr>
          <p:cNvPr id="4" name="Slide Number Placeholder 3"/>
          <p:cNvSpPr>
            <a:spLocks noGrp="1"/>
          </p:cNvSpPr>
          <p:nvPr>
            <p:ph type="sldNum" sz="quarter" idx="10"/>
          </p:nvPr>
        </p:nvSpPr>
        <p:spPr/>
        <p:txBody>
          <a:bodyPr/>
          <a:lstStyle/>
          <a:p>
            <a:fld id="{13B6E235-03CA-4906-8D83-355D6CC16191}" type="slidenum">
              <a:rPr lang="en-US" smtClean="0"/>
              <a:t>1</a:t>
            </a:fld>
            <a:endParaRPr lang="en-US"/>
          </a:p>
        </p:txBody>
      </p:sp>
    </p:spTree>
    <p:extLst>
      <p:ext uri="{BB962C8B-B14F-4D97-AF65-F5344CB8AC3E}">
        <p14:creationId xmlns:p14="http://schemas.microsoft.com/office/powerpoint/2010/main" val="41467360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B6E235-03CA-4906-8D83-355D6CC16191}" type="slidenum">
              <a:rPr lang="en-US" smtClean="0"/>
              <a:t>17</a:t>
            </a:fld>
            <a:endParaRPr lang="en-US"/>
          </a:p>
        </p:txBody>
      </p:sp>
    </p:spTree>
    <p:extLst>
      <p:ext uri="{BB962C8B-B14F-4D97-AF65-F5344CB8AC3E}">
        <p14:creationId xmlns:p14="http://schemas.microsoft.com/office/powerpoint/2010/main" val="32013552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25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0156">
              <a:spcBef>
                <a:spcPct val="0"/>
              </a:spcBef>
            </a:pPr>
            <a:r>
              <a:rPr lang="en-US" baseline="0" dirty="0" smtClean="0">
                <a:latin typeface="Calibri" charset="0"/>
              </a:rPr>
              <a:t>The Spring Avenue Sanitary Relief Project is a contingency project located in the Deer Creek Watershed.  The Deer Creek Watershed is centrally located in St. Louis.</a:t>
            </a:r>
          </a:p>
          <a:p>
            <a:pPr defTabSz="930156">
              <a:spcBef>
                <a:spcPct val="0"/>
              </a:spcBef>
            </a:pPr>
            <a:endParaRPr lang="en-US" baseline="0" dirty="0" smtClean="0">
              <a:latin typeface="Calibri" charset="0"/>
            </a:endParaRPr>
          </a:p>
          <a:p>
            <a:pPr defTabSz="930156">
              <a:spcBef>
                <a:spcPct val="0"/>
              </a:spcBef>
            </a:pPr>
            <a:r>
              <a:rPr lang="en-US" baseline="0" dirty="0" smtClean="0">
                <a:latin typeface="Calibri" charset="0"/>
              </a:rPr>
              <a:t>The Spring Avenue Sanitary Relief predecessor project was the Providence I I/I Reduction.</a:t>
            </a:r>
          </a:p>
          <a:p>
            <a:pPr defTabSz="930156">
              <a:spcBef>
                <a:spcPct val="0"/>
              </a:spcBef>
            </a:pPr>
            <a:endParaRPr lang="en-US" baseline="0" dirty="0" smtClean="0">
              <a:latin typeface="Calibri" charset="0"/>
            </a:endParaRPr>
          </a:p>
          <a:p>
            <a:pPr defTabSz="930156">
              <a:spcBef>
                <a:spcPct val="0"/>
              </a:spcBef>
            </a:pPr>
            <a:r>
              <a:rPr lang="en-US" baseline="0" dirty="0" smtClean="0">
                <a:latin typeface="Calibri" charset="0"/>
              </a:rPr>
              <a:t>There is one Constructed SSO Outfall associated with the project.  The contingency project, if needed will eliminated Constructed SSO Outfall BP-440 through the construction of approximately 4,000 feet of 12-inch to 21-inch sanitary sewers with a design cost of $736,000 and a construction cost of $4,332,398.</a:t>
            </a:r>
          </a:p>
          <a:p>
            <a:pPr defTabSz="930156">
              <a:spcBef>
                <a:spcPct val="0"/>
              </a:spcBef>
            </a:pPr>
            <a:r>
              <a:rPr lang="en-US" baseline="0" dirty="0" smtClean="0">
                <a:latin typeface="Calibri" charset="0"/>
              </a:rPr>
              <a:t>	</a:t>
            </a:r>
          </a:p>
          <a:p>
            <a:pPr defTabSz="930156">
              <a:spcBef>
                <a:spcPct val="0"/>
              </a:spcBef>
            </a:pPr>
            <a:r>
              <a:rPr lang="en-US" baseline="0" dirty="0" smtClean="0">
                <a:latin typeface="Calibri" charset="0"/>
              </a:rPr>
              <a:t>	</a:t>
            </a:r>
          </a:p>
          <a:p>
            <a:pPr defTabSz="930156">
              <a:spcBef>
                <a:spcPct val="0"/>
              </a:spcBef>
            </a:pPr>
            <a:endParaRPr lang="en-US" dirty="0">
              <a:latin typeface="Calibri" charset="0"/>
            </a:endParaRPr>
          </a:p>
        </p:txBody>
      </p:sp>
      <p:sp>
        <p:nvSpPr>
          <p:cNvPr id="225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F3B595C-190A-464D-8500-FBD5BF2A91A6}" type="slidenum">
              <a:rPr lang="en-US" sz="1200"/>
              <a:pPr eaLnBrk="1" hangingPunct="1"/>
              <a:t>18</a:t>
            </a:fld>
            <a:endParaRPr 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xfrm>
            <a:off x="1181100" y="696913"/>
            <a:ext cx="4284663" cy="3213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2530" name="Notes Placeholder 2"/>
          <p:cNvSpPr>
            <a:spLocks noGrp="1"/>
          </p:cNvSpPr>
          <p:nvPr>
            <p:ph type="body" idx="1"/>
          </p:nvPr>
        </p:nvSpPr>
        <p:spPr bwMode="auto">
          <a:xfrm>
            <a:off x="699696" y="4184452"/>
            <a:ext cx="560705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30156" rtl="0" eaLnBrk="1" fontAlgn="auto" latinLnBrk="0" hangingPunct="1">
              <a:lnSpc>
                <a:spcPct val="100000"/>
              </a:lnSpc>
              <a:spcBef>
                <a:spcPct val="0"/>
              </a:spcBef>
              <a:spcAft>
                <a:spcPts val="0"/>
              </a:spcAft>
              <a:buClrTx/>
              <a:buSzTx/>
              <a:buFontTx/>
              <a:buNone/>
              <a:tabLst/>
              <a:defRPr/>
            </a:pPr>
            <a:r>
              <a:rPr lang="en-US" dirty="0" smtClean="0">
                <a:latin typeface="Calibri" charset="0"/>
              </a:rPr>
              <a:t>Good example of “right-sizing” with proper placement of meters (for post construction metering).</a:t>
            </a:r>
          </a:p>
          <a:p>
            <a:pPr marL="0" marR="0" indent="0" algn="l" defTabSz="930156" rtl="0" eaLnBrk="1" fontAlgn="auto" latinLnBrk="0" hangingPunct="1">
              <a:lnSpc>
                <a:spcPct val="100000"/>
              </a:lnSpc>
              <a:spcBef>
                <a:spcPct val="0"/>
              </a:spcBef>
              <a:spcAft>
                <a:spcPts val="0"/>
              </a:spcAft>
              <a:buClrTx/>
              <a:buSzTx/>
              <a:buFontTx/>
              <a:buNone/>
              <a:tabLst/>
              <a:defRPr/>
            </a:pPr>
            <a:endParaRPr lang="en-US" dirty="0" smtClean="0">
              <a:latin typeface="Calibri" charset="0"/>
            </a:endParaRPr>
          </a:p>
          <a:p>
            <a:pPr defTabSz="930156">
              <a:spcBef>
                <a:spcPct val="0"/>
              </a:spcBef>
            </a:pPr>
            <a:r>
              <a:rPr lang="en-US" dirty="0" smtClean="0">
                <a:latin typeface="Calibri" charset="0"/>
              </a:rPr>
              <a:t>	Spring Ave (Providence Lateral,</a:t>
            </a:r>
            <a:r>
              <a:rPr lang="en-US" baseline="0" dirty="0" smtClean="0">
                <a:latin typeface="Calibri" charset="0"/>
              </a:rPr>
              <a:t> an 8” to 27” lateral)</a:t>
            </a:r>
            <a:r>
              <a:rPr lang="en-US" dirty="0" smtClean="0">
                <a:latin typeface="Calibri" charset="0"/>
              </a:rPr>
              <a:t> was initially calibrated to a 2005 meter on 84” Deer Creek trunk sewer.</a:t>
            </a:r>
          </a:p>
          <a:p>
            <a:pPr defTabSz="930156">
              <a:spcBef>
                <a:spcPct val="0"/>
              </a:spcBef>
            </a:pPr>
            <a:r>
              <a:rPr lang="en-US" dirty="0" smtClean="0">
                <a:latin typeface="Calibri" charset="0"/>
              </a:rPr>
              <a:t>	3 2017 meters installed (one at the upstream end of the project, one near the downstream end of the project, one at the downstream end of the lateral, just 	upstream from the Deer</a:t>
            </a:r>
            <a:r>
              <a:rPr lang="en-US" baseline="0" dirty="0" smtClean="0">
                <a:latin typeface="Calibri" charset="0"/>
              </a:rPr>
              <a:t> </a:t>
            </a:r>
            <a:r>
              <a:rPr lang="en-US" dirty="0" smtClean="0">
                <a:latin typeface="Calibri" charset="0"/>
              </a:rPr>
              <a:t>Creek trunk.</a:t>
            </a:r>
          </a:p>
          <a:p>
            <a:pPr defTabSz="930156">
              <a:spcBef>
                <a:spcPct val="0"/>
              </a:spcBef>
            </a:pPr>
            <a:endParaRPr lang="en-US" dirty="0" smtClean="0">
              <a:latin typeface="Calibri" charset="0"/>
            </a:endParaRPr>
          </a:p>
          <a:p>
            <a:pPr defTabSz="930156">
              <a:spcBef>
                <a:spcPct val="0"/>
              </a:spcBef>
            </a:pPr>
            <a:r>
              <a:rPr lang="en-US" dirty="0" smtClean="0">
                <a:latin typeface="Calibri" charset="0"/>
              </a:rPr>
              <a:t>	Primarily public I/I removal (lining) (Providence I/I removal).  Some private I/I done, but not in time for 2017 evaluation.</a:t>
            </a:r>
          </a:p>
          <a:p>
            <a:pPr defTabSz="930156">
              <a:spcBef>
                <a:spcPct val="0"/>
              </a:spcBef>
            </a:pPr>
            <a:r>
              <a:rPr lang="en-US" dirty="0" smtClean="0">
                <a:latin typeface="Calibri" charset="0"/>
              </a:rPr>
              <a:t>	-2% decrease in total defect area (from ~221,000 ft^2 to ~218,000 ft^2) however…</a:t>
            </a:r>
          </a:p>
          <a:p>
            <a:pPr defTabSz="930156">
              <a:spcBef>
                <a:spcPct val="0"/>
              </a:spcBef>
            </a:pPr>
            <a:r>
              <a:rPr lang="en-US" dirty="0" smtClean="0">
                <a:latin typeface="Calibri" charset="0"/>
              </a:rPr>
              <a:t>	-27% decrease in total discrete defect area (35% decrease in inflow, 24% decrease in infiltration)</a:t>
            </a:r>
          </a:p>
          <a:p>
            <a:pPr defTabSz="930156">
              <a:spcBef>
                <a:spcPct val="0"/>
              </a:spcBef>
            </a:pPr>
            <a:r>
              <a:rPr lang="en-US" dirty="0" smtClean="0">
                <a:latin typeface="Calibri" charset="0"/>
              </a:rPr>
              <a:t>	-~3,000% increase in service area (unknown) defects (from ~1,500 ft^2 to ~47,000 ft^2).  This increase was isolated downstream from 	the project area, on a 27” 	sewer that has plenty of capacity</a:t>
            </a:r>
          </a:p>
          <a:p>
            <a:pPr defTabSz="930156">
              <a:spcBef>
                <a:spcPct val="0"/>
              </a:spcBef>
            </a:pPr>
            <a:endParaRPr lang="en-US" dirty="0" smtClean="0">
              <a:latin typeface="Calibri" charset="0"/>
            </a:endParaRPr>
          </a:p>
          <a:p>
            <a:pPr defTabSz="930156">
              <a:spcBef>
                <a:spcPct val="0"/>
              </a:spcBef>
            </a:pPr>
            <a:r>
              <a:rPr lang="en-US" dirty="0" smtClean="0">
                <a:latin typeface="Calibri" charset="0"/>
              </a:rPr>
              <a:t>	Resulting flow</a:t>
            </a:r>
          </a:p>
          <a:p>
            <a:pPr defTabSz="930156">
              <a:spcBef>
                <a:spcPct val="0"/>
              </a:spcBef>
            </a:pPr>
            <a:r>
              <a:rPr lang="en-US" dirty="0" smtClean="0">
                <a:latin typeface="Calibri" charset="0"/>
              </a:rPr>
              <a:t>	-at the upstream end of the project area (near the upstream meter), the Q increases ~ 2% to 3% for the 5 and 10 year design storms (essentially noise in the data 	and therefore no change)</a:t>
            </a:r>
          </a:p>
          <a:p>
            <a:pPr defTabSz="930156">
              <a:spcBef>
                <a:spcPct val="0"/>
              </a:spcBef>
            </a:pPr>
            <a:r>
              <a:rPr lang="en-US" dirty="0" smtClean="0">
                <a:latin typeface="Calibri" charset="0"/>
              </a:rPr>
              <a:t>	-at the downstream end of the project, the Q decreased by ~40% for the 5 and 10 year design storms</a:t>
            </a:r>
          </a:p>
          <a:p>
            <a:pPr defTabSz="930156">
              <a:spcBef>
                <a:spcPct val="0"/>
              </a:spcBef>
            </a:pPr>
            <a:r>
              <a:rPr lang="en-US" dirty="0" smtClean="0">
                <a:latin typeface="Calibri" charset="0"/>
              </a:rPr>
              <a:t>	-near the Deer Creek trunk, the 5 year flow increases by ~9%, the 10 year flow increases by ~3%.  Again, the 27” sewer has plenty of capacity to handle the flow.</a:t>
            </a:r>
          </a:p>
          <a:p>
            <a:pPr defTabSz="930156">
              <a:spcBef>
                <a:spcPct val="0"/>
              </a:spcBef>
            </a:pPr>
            <a:endParaRPr lang="en-US" baseline="0" dirty="0" smtClean="0">
              <a:latin typeface="Calibri" charset="0"/>
            </a:endParaRPr>
          </a:p>
          <a:p>
            <a:pPr defTabSz="930156">
              <a:spcBef>
                <a:spcPct val="0"/>
              </a:spcBef>
            </a:pPr>
            <a:r>
              <a:rPr lang="en-US" baseline="0" dirty="0" smtClean="0">
                <a:latin typeface="Calibri" charset="0"/>
              </a:rPr>
              <a:t>~ 45% reduction in project scope and cost</a:t>
            </a:r>
          </a:p>
          <a:p>
            <a:pPr defTabSz="930156">
              <a:spcBef>
                <a:spcPct val="0"/>
              </a:spcBef>
            </a:pPr>
            <a:endParaRPr lang="en-US" baseline="0" dirty="0" smtClean="0">
              <a:latin typeface="Calibri" charset="0"/>
            </a:endParaRPr>
          </a:p>
          <a:p>
            <a:pPr defTabSz="930156">
              <a:spcBef>
                <a:spcPct val="0"/>
              </a:spcBef>
            </a:pPr>
            <a:endParaRPr lang="en-US" dirty="0" smtClean="0">
              <a:latin typeface="Calibri" charset="0"/>
            </a:endParaRPr>
          </a:p>
          <a:p>
            <a:pPr defTabSz="930156">
              <a:spcBef>
                <a:spcPct val="0"/>
              </a:spcBef>
            </a:pPr>
            <a:r>
              <a:rPr lang="en-US" dirty="0" smtClean="0">
                <a:latin typeface="Calibri" charset="0"/>
              </a:rPr>
              <a:t>	</a:t>
            </a:r>
          </a:p>
          <a:p>
            <a:pPr defTabSz="930156">
              <a:spcBef>
                <a:spcPct val="0"/>
              </a:spcBef>
            </a:pPr>
            <a:endParaRPr lang="en-US" dirty="0">
              <a:latin typeface="Calibri" charset="0"/>
            </a:endParaRPr>
          </a:p>
        </p:txBody>
      </p:sp>
      <p:sp>
        <p:nvSpPr>
          <p:cNvPr id="225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F3B595C-190A-464D-8500-FBD5BF2A91A6}" type="slidenum">
              <a:rPr lang="en-US" sz="1200"/>
              <a:pPr eaLnBrk="1" hangingPunct="1"/>
              <a:t>19</a:t>
            </a:fld>
            <a:endParaRPr 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xfrm>
            <a:off x="1181100" y="696913"/>
            <a:ext cx="4284663" cy="3213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2530" name="Notes Placeholder 2"/>
          <p:cNvSpPr>
            <a:spLocks noGrp="1"/>
          </p:cNvSpPr>
          <p:nvPr>
            <p:ph type="body" idx="1"/>
          </p:nvPr>
        </p:nvSpPr>
        <p:spPr bwMode="auto">
          <a:xfrm>
            <a:off x="699696" y="4184452"/>
            <a:ext cx="560705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0156">
              <a:spcBef>
                <a:spcPct val="0"/>
              </a:spcBef>
            </a:pPr>
            <a:r>
              <a:rPr lang="en-US" dirty="0" smtClean="0">
                <a:latin typeface="Calibri" charset="0"/>
              </a:rPr>
              <a:t>Good example of “right-sizing” with proper placement of meters (for post construction metering).</a:t>
            </a:r>
          </a:p>
          <a:p>
            <a:pPr defTabSz="930156">
              <a:spcBef>
                <a:spcPct val="0"/>
              </a:spcBef>
            </a:pPr>
            <a:endParaRPr lang="en-US" dirty="0" smtClean="0">
              <a:latin typeface="Calibri" charset="0"/>
            </a:endParaRPr>
          </a:p>
          <a:p>
            <a:pPr defTabSz="930156">
              <a:spcBef>
                <a:spcPct val="0"/>
              </a:spcBef>
            </a:pPr>
            <a:r>
              <a:rPr lang="en-US" dirty="0" smtClean="0">
                <a:latin typeface="Calibri" charset="0"/>
              </a:rPr>
              <a:t>	Spring Ave (Providence Lateral, an 8” to 27” lateral) was initially calibrated to a 2005 meter on 84” Deer Creek trunk sewer.</a:t>
            </a:r>
          </a:p>
          <a:p>
            <a:pPr defTabSz="930156">
              <a:spcBef>
                <a:spcPct val="0"/>
              </a:spcBef>
            </a:pPr>
            <a:r>
              <a:rPr lang="en-US" dirty="0" smtClean="0">
                <a:latin typeface="Calibri" charset="0"/>
              </a:rPr>
              <a:t>	3 2017 meters installed (one at the upstream end of the project, one near the downstream end of the project, one at the downstream end of the lateral, just 	upstream from the Deer Creek trunk.</a:t>
            </a:r>
          </a:p>
          <a:p>
            <a:pPr defTabSz="930156">
              <a:spcBef>
                <a:spcPct val="0"/>
              </a:spcBef>
            </a:pPr>
            <a:endParaRPr lang="en-US" dirty="0" smtClean="0">
              <a:latin typeface="Calibri" charset="0"/>
            </a:endParaRPr>
          </a:p>
          <a:p>
            <a:pPr defTabSz="930156">
              <a:spcBef>
                <a:spcPct val="0"/>
              </a:spcBef>
            </a:pPr>
            <a:r>
              <a:rPr lang="en-US" dirty="0" smtClean="0">
                <a:latin typeface="Calibri" charset="0"/>
              </a:rPr>
              <a:t>	Primarily public I/I removal (lining) (Providence I/I removal).  Some private I/I done, but not in time for 2017 evaluation.</a:t>
            </a:r>
          </a:p>
          <a:p>
            <a:pPr defTabSz="930156">
              <a:spcBef>
                <a:spcPct val="0"/>
              </a:spcBef>
            </a:pPr>
            <a:r>
              <a:rPr lang="en-US" dirty="0" smtClean="0">
                <a:latin typeface="Calibri" charset="0"/>
              </a:rPr>
              <a:t>	-2% decrease in total defect area (from ~221,000 ft^2 to ~218,000 ft^2) however…</a:t>
            </a:r>
          </a:p>
          <a:p>
            <a:pPr defTabSz="930156">
              <a:spcBef>
                <a:spcPct val="0"/>
              </a:spcBef>
            </a:pPr>
            <a:r>
              <a:rPr lang="en-US" dirty="0" smtClean="0">
                <a:latin typeface="Calibri" charset="0"/>
              </a:rPr>
              <a:t>	-27% decrease in total discrete defect area (35% decrease in inflow, 24% decrease in infiltration)</a:t>
            </a:r>
          </a:p>
          <a:p>
            <a:pPr defTabSz="930156">
              <a:spcBef>
                <a:spcPct val="0"/>
              </a:spcBef>
            </a:pPr>
            <a:r>
              <a:rPr lang="en-US" dirty="0" smtClean="0">
                <a:latin typeface="Calibri" charset="0"/>
              </a:rPr>
              <a:t>	-~3,000% increase in service area (unknown) defects (from ~1,500 ft^2 to ~47,000 ft^2).  This increase was isolated downstream from 	the project area, on a 27” 	sewer that has plenty of capacity</a:t>
            </a:r>
          </a:p>
          <a:p>
            <a:pPr defTabSz="930156">
              <a:spcBef>
                <a:spcPct val="0"/>
              </a:spcBef>
            </a:pPr>
            <a:endParaRPr lang="en-US" dirty="0" smtClean="0">
              <a:latin typeface="Calibri" charset="0"/>
            </a:endParaRPr>
          </a:p>
          <a:p>
            <a:pPr defTabSz="930156">
              <a:spcBef>
                <a:spcPct val="0"/>
              </a:spcBef>
            </a:pPr>
            <a:r>
              <a:rPr lang="en-US" dirty="0" smtClean="0">
                <a:latin typeface="Calibri" charset="0"/>
              </a:rPr>
              <a:t>	Resulting flow</a:t>
            </a:r>
          </a:p>
          <a:p>
            <a:pPr defTabSz="930156">
              <a:spcBef>
                <a:spcPct val="0"/>
              </a:spcBef>
            </a:pPr>
            <a:r>
              <a:rPr lang="en-US" dirty="0" smtClean="0">
                <a:latin typeface="Calibri" charset="0"/>
              </a:rPr>
              <a:t>	-at the upstream end of the project area (near the upstream meter), the Q increases ~ 2% to 3% for the 5 and 10 year design storms (essentially noise in the data 	and therefore no change)</a:t>
            </a:r>
          </a:p>
          <a:p>
            <a:pPr defTabSz="930156">
              <a:spcBef>
                <a:spcPct val="0"/>
              </a:spcBef>
            </a:pPr>
            <a:r>
              <a:rPr lang="en-US" dirty="0" smtClean="0">
                <a:latin typeface="Calibri" charset="0"/>
              </a:rPr>
              <a:t>	-at the downstream end of the project, the Q decreased by ~40% for the 5 and 10 year design storms</a:t>
            </a:r>
          </a:p>
          <a:p>
            <a:pPr defTabSz="930156">
              <a:spcBef>
                <a:spcPct val="0"/>
              </a:spcBef>
            </a:pPr>
            <a:r>
              <a:rPr lang="en-US" dirty="0" smtClean="0">
                <a:latin typeface="Calibri" charset="0"/>
              </a:rPr>
              <a:t>	-near the Deer Creek trunk, the 5 year flow increases by ~9%, the 10 year flow increases by ~3%.  Again, the 27” sewer has plenty of capacity to handle the flow.</a:t>
            </a:r>
          </a:p>
          <a:p>
            <a:pPr defTabSz="930156">
              <a:spcBef>
                <a:spcPct val="0"/>
              </a:spcBef>
            </a:pPr>
            <a:endParaRPr lang="en-US" dirty="0" smtClean="0">
              <a:latin typeface="Calibri" charset="0"/>
            </a:endParaRPr>
          </a:p>
          <a:p>
            <a:pPr defTabSz="930156">
              <a:spcBef>
                <a:spcPct val="0"/>
              </a:spcBef>
            </a:pPr>
            <a:r>
              <a:rPr lang="en-US" dirty="0" smtClean="0">
                <a:latin typeface="Calibri" charset="0"/>
              </a:rPr>
              <a:t>~ 45% reduction in project scope and cost</a:t>
            </a:r>
          </a:p>
          <a:p>
            <a:pPr defTabSz="930156">
              <a:spcBef>
                <a:spcPct val="0"/>
              </a:spcBef>
            </a:pPr>
            <a:endParaRPr lang="en-US" dirty="0" smtClean="0">
              <a:latin typeface="Calibri" charset="0"/>
            </a:endParaRPr>
          </a:p>
          <a:p>
            <a:pPr defTabSz="930156">
              <a:spcBef>
                <a:spcPct val="0"/>
              </a:spcBef>
            </a:pPr>
            <a:endParaRPr lang="en-US" dirty="0" smtClean="0">
              <a:latin typeface="Calibri" charset="0"/>
            </a:endParaRPr>
          </a:p>
          <a:p>
            <a:pPr defTabSz="930156">
              <a:spcBef>
                <a:spcPct val="0"/>
              </a:spcBef>
            </a:pPr>
            <a:r>
              <a:rPr lang="en-US" dirty="0" smtClean="0">
                <a:latin typeface="Calibri" charset="0"/>
              </a:rPr>
              <a:t>	</a:t>
            </a:r>
          </a:p>
          <a:p>
            <a:pPr defTabSz="930156">
              <a:spcBef>
                <a:spcPct val="0"/>
              </a:spcBef>
            </a:pPr>
            <a:endParaRPr lang="en-US" dirty="0" smtClean="0">
              <a:latin typeface="Calibri" charset="0"/>
            </a:endParaRPr>
          </a:p>
          <a:p>
            <a:pPr defTabSz="930156">
              <a:spcBef>
                <a:spcPct val="0"/>
              </a:spcBef>
            </a:pPr>
            <a:endParaRPr lang="en-US" dirty="0">
              <a:latin typeface="Calibri" charset="0"/>
            </a:endParaRPr>
          </a:p>
        </p:txBody>
      </p:sp>
      <p:sp>
        <p:nvSpPr>
          <p:cNvPr id="225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F3B595C-190A-464D-8500-FBD5BF2A91A6}" type="slidenum">
              <a:rPr lang="en-US" sz="1200"/>
              <a:pPr eaLnBrk="1" hangingPunct="1"/>
              <a:t>20</a:t>
            </a:fld>
            <a:endParaRPr 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 $8.1 million in savings with one year of flow monitoring and modeling.</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13B6E235-03CA-4906-8D83-355D6CC16191}" type="slidenum">
              <a:rPr lang="en-US" smtClean="0"/>
              <a:t>21</a:t>
            </a:fld>
            <a:endParaRPr lang="en-US"/>
          </a:p>
        </p:txBody>
      </p:sp>
    </p:spTree>
    <p:extLst>
      <p:ext uri="{BB962C8B-B14F-4D97-AF65-F5344CB8AC3E}">
        <p14:creationId xmlns:p14="http://schemas.microsoft.com/office/powerpoint/2010/main" val="10121308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BF60B9-044C-454A-A010-20D86B91AF19}" type="slidenum">
              <a:rPr lang="en-US" smtClean="0"/>
              <a:t>22</a:t>
            </a:fld>
            <a:endParaRPr lang="en-US" dirty="0"/>
          </a:p>
        </p:txBody>
      </p:sp>
    </p:spTree>
    <p:extLst>
      <p:ext uri="{BB962C8B-B14F-4D97-AF65-F5344CB8AC3E}">
        <p14:creationId xmlns:p14="http://schemas.microsoft.com/office/powerpoint/2010/main" val="33766642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BF60B9-044C-454A-A010-20D86B91AF19}" type="slidenum">
              <a:rPr lang="en-US" smtClean="0"/>
              <a:t>23</a:t>
            </a:fld>
            <a:endParaRPr lang="en-US" dirty="0"/>
          </a:p>
        </p:txBody>
      </p:sp>
    </p:spTree>
    <p:extLst>
      <p:ext uri="{BB962C8B-B14F-4D97-AF65-F5344CB8AC3E}">
        <p14:creationId xmlns:p14="http://schemas.microsoft.com/office/powerpoint/2010/main" val="33766642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BF60B9-044C-454A-A010-20D86B91AF19}" type="slidenum">
              <a:rPr lang="en-US" smtClean="0"/>
              <a:t>24</a:t>
            </a:fld>
            <a:endParaRPr lang="en-US" dirty="0"/>
          </a:p>
        </p:txBody>
      </p:sp>
    </p:spTree>
    <p:extLst>
      <p:ext uri="{BB962C8B-B14F-4D97-AF65-F5344CB8AC3E}">
        <p14:creationId xmlns:p14="http://schemas.microsoft.com/office/powerpoint/2010/main" val="33766642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BF60B9-044C-454A-A010-20D86B91AF19}" type="slidenum">
              <a:rPr lang="en-US" smtClean="0"/>
              <a:t>25</a:t>
            </a:fld>
            <a:endParaRPr lang="en-US" dirty="0"/>
          </a:p>
        </p:txBody>
      </p:sp>
    </p:spTree>
    <p:extLst>
      <p:ext uri="{BB962C8B-B14F-4D97-AF65-F5344CB8AC3E}">
        <p14:creationId xmlns:p14="http://schemas.microsoft.com/office/powerpoint/2010/main" val="33766642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BF60B9-044C-454A-A010-20D86B91AF19}" type="slidenum">
              <a:rPr lang="en-US" smtClean="0"/>
              <a:t>26</a:t>
            </a:fld>
            <a:endParaRPr lang="en-US" dirty="0"/>
          </a:p>
        </p:txBody>
      </p:sp>
    </p:spTree>
    <p:extLst>
      <p:ext uri="{BB962C8B-B14F-4D97-AF65-F5344CB8AC3E}">
        <p14:creationId xmlns:p14="http://schemas.microsoft.com/office/powerpoint/2010/main" val="3376664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 name="Notes Placeholder 2"/>
          <p:cNvSpPr>
            <a:spLocks noGrp="1"/>
          </p:cNvSpPr>
          <p:nvPr>
            <p:ph type="body" idx="1"/>
          </p:nvPr>
        </p:nvSpPr>
        <p:spPr/>
        <p:txBody>
          <a:bodyPr/>
          <a:lstStyle/>
          <a:p>
            <a:pPr marL="0" indent="0">
              <a:buFontTx/>
              <a:buNone/>
              <a:defRPr/>
            </a:pPr>
            <a:r>
              <a:rPr lang="en-US" b="0" i="0" u="none" baseline="0" dirty="0" smtClean="0">
                <a:ea typeface="+mn-ea"/>
                <a:cs typeface="+mn-cs"/>
              </a:rPr>
              <a:t>In practice there are a lot of moving parts</a:t>
            </a:r>
          </a:p>
          <a:p>
            <a:pPr marL="0" indent="0">
              <a:buFontTx/>
              <a:buNone/>
              <a:defRPr/>
            </a:pPr>
            <a:r>
              <a:rPr lang="en-US" b="0" i="0" u="none" baseline="0" dirty="0" smtClean="0">
                <a:ea typeface="+mn-ea"/>
                <a:cs typeface="+mn-cs"/>
              </a:rPr>
              <a:t>	As with most complex task, communication and coordination are the keys to success</a:t>
            </a:r>
          </a:p>
          <a:p>
            <a:pPr marL="0" indent="0">
              <a:buFontTx/>
              <a:buNone/>
              <a:defRPr/>
            </a:pPr>
            <a:r>
              <a:rPr lang="en-US" b="0" i="0" u="none" baseline="0" dirty="0" smtClean="0">
                <a:ea typeface="+mn-ea"/>
                <a:cs typeface="+mn-cs"/>
              </a:rPr>
              <a:t>	</a:t>
            </a:r>
          </a:p>
          <a:p>
            <a:pPr marL="0" indent="0">
              <a:buFontTx/>
              <a:buNone/>
              <a:defRPr/>
            </a:pPr>
            <a:r>
              <a:rPr lang="en-US" b="0" i="0" u="none" baseline="0" dirty="0" smtClean="0">
                <a:ea typeface="+mn-ea"/>
                <a:cs typeface="+mn-cs"/>
              </a:rPr>
              <a:t>As we discuss this process, keep in mind that each project typically passes through three different groups within Engineering</a:t>
            </a:r>
          </a:p>
          <a:p>
            <a:pPr marL="0" indent="0">
              <a:buFontTx/>
              <a:buNone/>
              <a:defRPr/>
            </a:pPr>
            <a:endParaRPr lang="en-US" b="0" i="0" u="none" baseline="0" dirty="0" smtClean="0">
              <a:ea typeface="+mn-ea"/>
              <a:cs typeface="+mn-cs"/>
            </a:endParaRPr>
          </a:p>
          <a:p>
            <a:pPr marL="0" indent="0">
              <a:buFontTx/>
              <a:buNone/>
              <a:defRPr/>
            </a:pPr>
            <a:r>
              <a:rPr lang="en-US" b="0" i="0" u="none" baseline="0" dirty="0" smtClean="0">
                <a:ea typeface="+mn-ea"/>
                <a:cs typeface="+mn-cs"/>
              </a:rPr>
              <a:t>	</a:t>
            </a:r>
            <a:r>
              <a:rPr lang="en-US" b="0" i="0" u="sng" baseline="0" dirty="0" smtClean="0">
                <a:ea typeface="+mn-ea"/>
                <a:cs typeface="+mn-cs"/>
              </a:rPr>
              <a:t>The Planning Department </a:t>
            </a:r>
            <a:r>
              <a:rPr lang="en-US" b="0" i="0" u="none" baseline="0" dirty="0" smtClean="0">
                <a:ea typeface="+mn-ea"/>
                <a:cs typeface="+mn-cs"/>
              </a:rPr>
              <a:t>creates a broad conceptual and/or preliminary study to identify a general project scope and cost. (flow monitoring and modeling are typically 	managed from within this group)</a:t>
            </a:r>
          </a:p>
          <a:p>
            <a:pPr marL="0" indent="0">
              <a:buFontTx/>
              <a:buNone/>
              <a:defRPr/>
            </a:pPr>
            <a:r>
              <a:rPr lang="en-US" b="0" i="0" u="none" baseline="0" dirty="0" smtClean="0">
                <a:ea typeface="+mn-ea"/>
                <a:cs typeface="+mn-cs"/>
              </a:rPr>
              <a:t>	</a:t>
            </a:r>
            <a:r>
              <a:rPr lang="en-US" b="0" i="0" u="sng" baseline="0" dirty="0" smtClean="0">
                <a:ea typeface="+mn-ea"/>
                <a:cs typeface="+mn-cs"/>
              </a:rPr>
              <a:t>The Design Department </a:t>
            </a:r>
            <a:r>
              <a:rPr lang="en-US" b="0" i="0" u="none" baseline="0" dirty="0" smtClean="0">
                <a:ea typeface="+mn-ea"/>
                <a:cs typeface="+mn-cs"/>
              </a:rPr>
              <a:t>refines project scopes and costs, bids out design projects and manages the Design consultants.  Projects (particularly I/I projects) can be 	broken up and combined with other projects to meet schedules and/or create more cost-effective bid packages.</a:t>
            </a:r>
          </a:p>
          <a:p>
            <a:pPr marL="0" indent="0">
              <a:buFontTx/>
              <a:buNone/>
              <a:defRPr/>
            </a:pPr>
            <a:r>
              <a:rPr lang="en-US" b="0" i="0" u="none" baseline="0" dirty="0" smtClean="0">
                <a:ea typeface="+mn-ea"/>
                <a:cs typeface="+mn-cs"/>
              </a:rPr>
              <a:t>	</a:t>
            </a:r>
            <a:r>
              <a:rPr lang="en-US" b="0" i="0" u="sng" baseline="0" dirty="0" smtClean="0">
                <a:ea typeface="+mn-ea"/>
                <a:cs typeface="+mn-cs"/>
              </a:rPr>
              <a:t>The Construction Department</a:t>
            </a:r>
            <a:r>
              <a:rPr lang="en-US" b="0" i="0" u="none" baseline="0" dirty="0" smtClean="0">
                <a:ea typeface="+mn-ea"/>
                <a:cs typeface="+mn-cs"/>
              </a:rPr>
              <a:t> manages the construction consultants and deal with day-to-day issues of removing I/I and getting pipe into the ground</a:t>
            </a:r>
          </a:p>
          <a:p>
            <a:pPr marL="0" indent="0">
              <a:buFontTx/>
              <a:buNone/>
              <a:defRPr/>
            </a:pPr>
            <a:r>
              <a:rPr lang="en-US" b="0" i="0" u="none" baseline="0" dirty="0" smtClean="0">
                <a:ea typeface="+mn-ea"/>
                <a:cs typeface="+mn-cs"/>
              </a:rPr>
              <a:t>	</a:t>
            </a:r>
          </a:p>
          <a:p>
            <a:pPr marL="0" indent="0">
              <a:buFontTx/>
              <a:buNone/>
              <a:defRPr/>
            </a:pPr>
            <a:r>
              <a:rPr lang="en-US" b="0" i="0" u="none" baseline="0" dirty="0" smtClean="0">
                <a:ea typeface="+mn-ea"/>
                <a:cs typeface="+mn-cs"/>
              </a:rPr>
              <a:t>These Departments are working towards a common goal, but they have different internal priorities and constraints.  </a:t>
            </a:r>
          </a:p>
          <a:p>
            <a:pPr marL="0" indent="0">
              <a:buFontTx/>
              <a:buNone/>
              <a:defRPr/>
            </a:pPr>
            <a:r>
              <a:rPr lang="en-US" b="0" i="0" u="none" baseline="0" dirty="0" smtClean="0">
                <a:ea typeface="+mn-ea"/>
                <a:cs typeface="+mn-cs"/>
              </a:rPr>
              <a:t>Consequently, what gets planned doesn’t always get designed, and what gets designed doesn’t always get built.</a:t>
            </a:r>
          </a:p>
          <a:p>
            <a:pPr marL="0" indent="0">
              <a:buFontTx/>
              <a:buNone/>
              <a:defRPr/>
            </a:pPr>
            <a:r>
              <a:rPr lang="en-US" b="0" i="0" u="none" baseline="0" dirty="0" smtClean="0">
                <a:ea typeface="+mn-ea"/>
                <a:cs typeface="+mn-cs"/>
              </a:rPr>
              <a:t>This must be kept in consideration when evaluating project effectiveness.</a:t>
            </a:r>
          </a:p>
          <a:p>
            <a:pPr marL="0" indent="0">
              <a:buFontTx/>
              <a:buNone/>
              <a:defRPr/>
            </a:pPr>
            <a:endParaRPr lang="en-US" b="0" i="0" u="none" baseline="0" dirty="0" smtClean="0">
              <a:ea typeface="+mn-ea"/>
              <a:cs typeface="+mn-cs"/>
            </a:endParaRPr>
          </a:p>
        </p:txBody>
      </p:sp>
      <p:sp>
        <p:nvSpPr>
          <p:cNvPr id="174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C1258E3-F1E5-7440-A63E-7468E9238D71}" type="slidenum">
              <a:rPr lang="en-US" sz="1200"/>
              <a:pPr eaLnBrk="1" hangingPunct="1"/>
              <a:t>2</a:t>
            </a:fld>
            <a:endParaRPr 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BF60B9-044C-454A-A010-20D86B91AF19}" type="slidenum">
              <a:rPr lang="en-US" smtClean="0"/>
              <a:t>27</a:t>
            </a:fld>
            <a:endParaRPr lang="en-US" dirty="0"/>
          </a:p>
        </p:txBody>
      </p:sp>
    </p:spTree>
    <p:extLst>
      <p:ext uri="{BB962C8B-B14F-4D97-AF65-F5344CB8AC3E}">
        <p14:creationId xmlns:p14="http://schemas.microsoft.com/office/powerpoint/2010/main" val="33766642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BF60B9-044C-454A-A010-20D86B91AF19}" type="slidenum">
              <a:rPr lang="en-US" smtClean="0"/>
              <a:t>28</a:t>
            </a:fld>
            <a:endParaRPr lang="en-US" dirty="0"/>
          </a:p>
        </p:txBody>
      </p:sp>
    </p:spTree>
    <p:extLst>
      <p:ext uri="{BB962C8B-B14F-4D97-AF65-F5344CB8AC3E}">
        <p14:creationId xmlns:p14="http://schemas.microsoft.com/office/powerpoint/2010/main" val="33766642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BF60B9-044C-454A-A010-20D86B91AF19}" type="slidenum">
              <a:rPr lang="en-US" smtClean="0"/>
              <a:t>29</a:t>
            </a:fld>
            <a:endParaRPr lang="en-US" dirty="0"/>
          </a:p>
        </p:txBody>
      </p:sp>
    </p:spTree>
    <p:extLst>
      <p:ext uri="{BB962C8B-B14F-4D97-AF65-F5344CB8AC3E}">
        <p14:creationId xmlns:p14="http://schemas.microsoft.com/office/powerpoint/2010/main" val="33766642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00000"/>
              </a:lnSpc>
            </a:pPr>
            <a:endParaRPr lang="en-US" dirty="0"/>
          </a:p>
        </p:txBody>
      </p:sp>
      <p:sp>
        <p:nvSpPr>
          <p:cNvPr id="4" name="Slide Number Placeholder 3"/>
          <p:cNvSpPr>
            <a:spLocks noGrp="1"/>
          </p:cNvSpPr>
          <p:nvPr>
            <p:ph type="sldNum" sz="quarter" idx="10"/>
          </p:nvPr>
        </p:nvSpPr>
        <p:spPr/>
        <p:txBody>
          <a:bodyPr/>
          <a:lstStyle/>
          <a:p>
            <a:fld id="{13B6E235-03CA-4906-8D83-355D6CC16191}" type="slidenum">
              <a:rPr lang="en-US" smtClean="0"/>
              <a:t>30</a:t>
            </a:fld>
            <a:endParaRPr lang="en-US"/>
          </a:p>
        </p:txBody>
      </p:sp>
    </p:spTree>
    <p:extLst>
      <p:ext uri="{BB962C8B-B14F-4D97-AF65-F5344CB8AC3E}">
        <p14:creationId xmlns:p14="http://schemas.microsoft.com/office/powerpoint/2010/main" val="30382554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25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0156">
              <a:spcBef>
                <a:spcPct val="0"/>
              </a:spcBef>
            </a:pPr>
            <a:r>
              <a:rPr lang="en-US" dirty="0" smtClean="0">
                <a:latin typeface="Calibri" charset="0"/>
              </a:rPr>
              <a:t>Next</a:t>
            </a:r>
            <a:r>
              <a:rPr lang="en-US" baseline="0" dirty="0" smtClean="0">
                <a:latin typeface="Calibri" charset="0"/>
              </a:rPr>
              <a:t> we will discuss three projects that were evaluated during the 2017 Flow Monitoring Year.</a:t>
            </a:r>
          </a:p>
          <a:p>
            <a:pPr defTabSz="930156">
              <a:spcBef>
                <a:spcPct val="0"/>
              </a:spcBef>
            </a:pPr>
            <a:endParaRPr lang="en-US" baseline="0" dirty="0" smtClean="0">
              <a:latin typeface="Calibri" charset="0"/>
            </a:endParaRPr>
          </a:p>
          <a:p>
            <a:pPr defTabSz="930156">
              <a:spcBef>
                <a:spcPct val="0"/>
              </a:spcBef>
            </a:pPr>
            <a:r>
              <a:rPr lang="en-US" baseline="0" dirty="0" smtClean="0">
                <a:latin typeface="Calibri" charset="0"/>
              </a:rPr>
              <a:t>The Florland Sanitary Relief Project Phase II is a contingency project located in Coldwater Creek Watershed.  Coldwater Creek is located in Northern part of St. Louis. </a:t>
            </a:r>
          </a:p>
          <a:p>
            <a:pPr defTabSz="930156">
              <a:spcBef>
                <a:spcPct val="0"/>
              </a:spcBef>
            </a:pPr>
            <a:endParaRPr lang="en-US" baseline="0" dirty="0" smtClean="0">
              <a:latin typeface="Calibri" charset="0"/>
            </a:endParaRPr>
          </a:p>
          <a:p>
            <a:pPr defTabSz="930156">
              <a:spcBef>
                <a:spcPct val="0"/>
              </a:spcBef>
            </a:pPr>
            <a:r>
              <a:rPr lang="en-US" baseline="0" dirty="0" smtClean="0">
                <a:latin typeface="Calibri" charset="0"/>
              </a:rPr>
              <a:t>The Florland Sanitary Relief Phase II predecessor project was the Florland Sanitary Relief Phase I I/I Reduction.</a:t>
            </a:r>
          </a:p>
          <a:p>
            <a:pPr defTabSz="930156">
              <a:spcBef>
                <a:spcPct val="0"/>
              </a:spcBef>
            </a:pPr>
            <a:endParaRPr lang="en-US" baseline="0" dirty="0">
              <a:latin typeface="Calibri" charset="0"/>
            </a:endParaRPr>
          </a:p>
          <a:p>
            <a:pPr defTabSz="930156">
              <a:spcBef>
                <a:spcPct val="0"/>
              </a:spcBef>
            </a:pPr>
            <a:r>
              <a:rPr lang="en-US" baseline="0" dirty="0" smtClean="0">
                <a:latin typeface="Calibri" charset="0"/>
              </a:rPr>
              <a:t>There is one Constructed SSO Outfall associated with the project.  The contingency project, if needed will eliminated Constructed SSO Outfall BP-133 through the construction of approximately 1,930 feet of 18-inch to 24-inch sanitary sewers with a design cost of $315,000 and a construction cost of $1,487,000.</a:t>
            </a:r>
          </a:p>
        </p:txBody>
      </p:sp>
      <p:sp>
        <p:nvSpPr>
          <p:cNvPr id="225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F3B595C-190A-464D-8500-FBD5BF2A91A6}" type="slidenum">
              <a:rPr lang="en-US" sz="1200"/>
              <a:pPr eaLnBrk="1" hangingPunct="1"/>
              <a:t>31</a:t>
            </a:fld>
            <a:endParaRPr lang="en-US"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25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0156">
              <a:spcBef>
                <a:spcPct val="0"/>
              </a:spcBef>
            </a:pPr>
            <a:r>
              <a:rPr lang="en-US" baseline="0" dirty="0" smtClean="0">
                <a:latin typeface="Calibri" charset="0"/>
              </a:rPr>
              <a:t>The Florland Sanitary Relief Project Phase II is a contingency project located in Coldwater Creek Watershed.  Coldwater Creek is located in Northern part of St. Louis. </a:t>
            </a:r>
          </a:p>
          <a:p>
            <a:pPr defTabSz="930156">
              <a:spcBef>
                <a:spcPct val="0"/>
              </a:spcBef>
            </a:pPr>
            <a:endParaRPr lang="en-US" baseline="0" dirty="0" smtClean="0">
              <a:latin typeface="Calibri" charset="0"/>
            </a:endParaRPr>
          </a:p>
          <a:p>
            <a:pPr defTabSz="930156">
              <a:spcBef>
                <a:spcPct val="0"/>
              </a:spcBef>
            </a:pPr>
            <a:r>
              <a:rPr lang="en-US" baseline="0" dirty="0" smtClean="0">
                <a:latin typeface="Calibri" charset="0"/>
              </a:rPr>
              <a:t>The Florland Sanitary Relief Phase II predecessor project was the Florland Sanitary Relief Phase I I/I Reduction.</a:t>
            </a:r>
          </a:p>
          <a:p>
            <a:pPr defTabSz="930156">
              <a:spcBef>
                <a:spcPct val="0"/>
              </a:spcBef>
            </a:pPr>
            <a:endParaRPr lang="en-US" baseline="0" dirty="0" smtClean="0">
              <a:latin typeface="Calibri" charset="0"/>
            </a:endParaRPr>
          </a:p>
          <a:p>
            <a:pPr defTabSz="930156">
              <a:spcBef>
                <a:spcPct val="0"/>
              </a:spcBef>
            </a:pPr>
            <a:r>
              <a:rPr lang="en-US" baseline="0" dirty="0" smtClean="0">
                <a:latin typeface="Calibri" charset="0"/>
              </a:rPr>
              <a:t>There is one Constructed SSO Outfall associated with the project.  The contingency project, if needed will eliminated Constructed SSO Outfall BP-133 through the construction of approximately 1,930 feet of 18-inch to 24-inch sanitary sewers with a design cost of $315,000 and a construction cost of $1,487,000.</a:t>
            </a:r>
          </a:p>
        </p:txBody>
      </p:sp>
      <p:sp>
        <p:nvSpPr>
          <p:cNvPr id="225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F3B595C-190A-464D-8500-FBD5BF2A91A6}" type="slidenum">
              <a:rPr lang="en-US" sz="1200"/>
              <a:pPr eaLnBrk="1" hangingPunct="1"/>
              <a:t>32</a:t>
            </a:fld>
            <a:endParaRPr lang="en-US"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25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0156">
              <a:spcBef>
                <a:spcPct val="0"/>
              </a:spcBef>
            </a:pPr>
            <a:r>
              <a:rPr lang="en-US" baseline="0" dirty="0" smtClean="0">
                <a:latin typeface="Calibri" charset="0"/>
              </a:rPr>
              <a:t>The Spring Avenue Sanitary Relief Project is a contingency project located in the Deer Creek Watershed.  The Deer Creek Watershed is centrally located in St. Louis.</a:t>
            </a:r>
          </a:p>
          <a:p>
            <a:pPr defTabSz="930156">
              <a:spcBef>
                <a:spcPct val="0"/>
              </a:spcBef>
            </a:pPr>
            <a:endParaRPr lang="en-US" baseline="0" dirty="0" smtClean="0">
              <a:latin typeface="Calibri" charset="0"/>
            </a:endParaRPr>
          </a:p>
          <a:p>
            <a:pPr defTabSz="930156">
              <a:spcBef>
                <a:spcPct val="0"/>
              </a:spcBef>
            </a:pPr>
            <a:r>
              <a:rPr lang="en-US" baseline="0" dirty="0" smtClean="0">
                <a:latin typeface="Calibri" charset="0"/>
              </a:rPr>
              <a:t>The Spring Avenue Sanitary Relief predecessor project was the Providence I I/I Reduction.</a:t>
            </a:r>
          </a:p>
          <a:p>
            <a:pPr defTabSz="930156">
              <a:spcBef>
                <a:spcPct val="0"/>
              </a:spcBef>
            </a:pPr>
            <a:endParaRPr lang="en-US" baseline="0" dirty="0" smtClean="0">
              <a:latin typeface="Calibri" charset="0"/>
            </a:endParaRPr>
          </a:p>
          <a:p>
            <a:pPr defTabSz="930156">
              <a:spcBef>
                <a:spcPct val="0"/>
              </a:spcBef>
            </a:pPr>
            <a:r>
              <a:rPr lang="en-US" baseline="0" dirty="0" smtClean="0">
                <a:latin typeface="Calibri" charset="0"/>
              </a:rPr>
              <a:t>There is one Constructed SSO Outfall associated with the project.  The contingency project, if needed will eliminated Constructed SSO Outfall BP-440 through the construction of approximately 4,000 feet of 12-inch to 21-inch sanitary sewers with a design cost of $736,000 and a construction cost of $4,332,398.</a:t>
            </a:r>
          </a:p>
          <a:p>
            <a:pPr defTabSz="930156">
              <a:spcBef>
                <a:spcPct val="0"/>
              </a:spcBef>
            </a:pPr>
            <a:r>
              <a:rPr lang="en-US" baseline="0" dirty="0" smtClean="0">
                <a:latin typeface="Calibri" charset="0"/>
              </a:rPr>
              <a:t>	</a:t>
            </a:r>
          </a:p>
          <a:p>
            <a:pPr defTabSz="930156">
              <a:spcBef>
                <a:spcPct val="0"/>
              </a:spcBef>
            </a:pPr>
            <a:r>
              <a:rPr lang="en-US" baseline="0" dirty="0" smtClean="0">
                <a:latin typeface="Calibri" charset="0"/>
              </a:rPr>
              <a:t>	</a:t>
            </a:r>
          </a:p>
          <a:p>
            <a:pPr defTabSz="930156">
              <a:spcBef>
                <a:spcPct val="0"/>
              </a:spcBef>
            </a:pPr>
            <a:endParaRPr lang="en-US" dirty="0">
              <a:latin typeface="Calibri" charset="0"/>
            </a:endParaRPr>
          </a:p>
        </p:txBody>
      </p:sp>
      <p:sp>
        <p:nvSpPr>
          <p:cNvPr id="225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F3B595C-190A-464D-8500-FBD5BF2A91A6}" type="slidenum">
              <a:rPr lang="en-US" sz="1200"/>
              <a:pPr eaLnBrk="1" hangingPunct="1"/>
              <a:t>33</a:t>
            </a:fld>
            <a:endParaRPr lang="en-US"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25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0156">
              <a:spcBef>
                <a:spcPct val="0"/>
              </a:spcBef>
            </a:pPr>
            <a:r>
              <a:rPr lang="en-US" baseline="0" dirty="0" smtClean="0">
                <a:latin typeface="Calibri" charset="0"/>
              </a:rPr>
              <a:t>Sub-Trunk 2 &amp; Sub-Trunk 3 Sanitary Relief Projects are contingency projects located in the Watkins Creek Watershed.  The Watkins Creek Watershed is located Northern part of St. Louis. </a:t>
            </a:r>
          </a:p>
          <a:p>
            <a:pPr defTabSz="930156">
              <a:spcBef>
                <a:spcPct val="0"/>
              </a:spcBef>
            </a:pPr>
            <a:endParaRPr lang="en-US" baseline="0" dirty="0" smtClean="0">
              <a:latin typeface="Calibri" charset="0"/>
            </a:endParaRPr>
          </a:p>
          <a:p>
            <a:pPr defTabSz="930156">
              <a:spcBef>
                <a:spcPct val="0"/>
              </a:spcBef>
            </a:pPr>
            <a:r>
              <a:rPr lang="en-US" baseline="0" dirty="0" smtClean="0">
                <a:latin typeface="Calibri" charset="0"/>
              </a:rPr>
              <a:t>The Sub-Trunk 2 &amp; Sub-Trunk 3 Sanitary Relief predecessor projects were the Sub-Trunk #2 Lateral Sanitary Relief and Bissell Point Service Area I/I Removal – </a:t>
            </a:r>
            <a:r>
              <a:rPr lang="en-US" baseline="0" dirty="0" err="1" smtClean="0">
                <a:latin typeface="Calibri" charset="0"/>
              </a:rPr>
              <a:t>SubTrunk</a:t>
            </a:r>
            <a:r>
              <a:rPr lang="en-US" baseline="0" dirty="0" smtClean="0">
                <a:latin typeface="Calibri" charset="0"/>
              </a:rPr>
              <a:t> #3 Lateral.</a:t>
            </a:r>
          </a:p>
          <a:p>
            <a:pPr defTabSz="930156">
              <a:spcBef>
                <a:spcPct val="0"/>
              </a:spcBef>
            </a:pPr>
            <a:endParaRPr lang="en-US" baseline="0" dirty="0" smtClean="0">
              <a:latin typeface="Calibri" charset="0"/>
            </a:endParaRPr>
          </a:p>
          <a:p>
            <a:pPr defTabSz="930156">
              <a:spcBef>
                <a:spcPct val="0"/>
              </a:spcBef>
            </a:pPr>
            <a:r>
              <a:rPr lang="en-US" baseline="0" dirty="0" smtClean="0">
                <a:latin typeface="Calibri" charset="0"/>
              </a:rPr>
              <a:t>There is 4 Constructed SSO Outfall associated with the projects.  Three on Sub-Trunk #2 and one on Sub-Trunk #3.  </a:t>
            </a:r>
          </a:p>
          <a:p>
            <a:pPr defTabSz="930156">
              <a:spcBef>
                <a:spcPct val="0"/>
              </a:spcBef>
            </a:pPr>
            <a:endParaRPr lang="en-US" baseline="0" dirty="0" smtClean="0">
              <a:latin typeface="Calibri" charset="0"/>
            </a:endParaRPr>
          </a:p>
          <a:p>
            <a:pPr defTabSz="930156">
              <a:spcBef>
                <a:spcPct val="0"/>
              </a:spcBef>
            </a:pPr>
            <a:r>
              <a:rPr lang="en-US" baseline="0" dirty="0" smtClean="0">
                <a:latin typeface="Calibri" charset="0"/>
              </a:rPr>
              <a:t>The contingency project, Sub-Trunk #2, if needed will eliminated Constructed SSO Outfall BP-210, BP-211, and BP-213 through the construction of approximately 4,391 feet of 18-inch to 21-inch sanitary sewers.</a:t>
            </a:r>
          </a:p>
          <a:p>
            <a:pPr defTabSz="930156">
              <a:spcBef>
                <a:spcPct val="0"/>
              </a:spcBef>
            </a:pPr>
            <a:endParaRPr lang="en-US" baseline="0" dirty="0" smtClean="0">
              <a:latin typeface="Calibri" charset="0"/>
            </a:endParaRPr>
          </a:p>
          <a:p>
            <a:pPr marL="0" marR="0" indent="0" algn="l" defTabSz="930156" rtl="0" eaLnBrk="1" fontAlgn="auto" latinLnBrk="0" hangingPunct="1">
              <a:lnSpc>
                <a:spcPct val="100000"/>
              </a:lnSpc>
              <a:spcBef>
                <a:spcPct val="0"/>
              </a:spcBef>
              <a:spcAft>
                <a:spcPts val="0"/>
              </a:spcAft>
              <a:buClrTx/>
              <a:buSzTx/>
              <a:buFontTx/>
              <a:buNone/>
              <a:tabLst/>
              <a:defRPr/>
            </a:pPr>
            <a:r>
              <a:rPr lang="en-US" baseline="0" dirty="0" smtClean="0">
                <a:latin typeface="Calibri" charset="0"/>
              </a:rPr>
              <a:t>The contingency project, Sub-Trunk #3, if needed will eliminated Constructed SSO Outfall BP-214 through the construction of approximately 4,282 feet of 8-inch to 27-inch sanitary sewers.</a:t>
            </a:r>
          </a:p>
          <a:p>
            <a:pPr marL="0" marR="0" indent="0" algn="l" defTabSz="930156" rtl="0" eaLnBrk="1" fontAlgn="auto" latinLnBrk="0" hangingPunct="1">
              <a:lnSpc>
                <a:spcPct val="100000"/>
              </a:lnSpc>
              <a:spcBef>
                <a:spcPct val="0"/>
              </a:spcBef>
              <a:spcAft>
                <a:spcPts val="0"/>
              </a:spcAft>
              <a:buClrTx/>
              <a:buSzTx/>
              <a:buFontTx/>
              <a:buNone/>
              <a:tabLst/>
              <a:defRPr/>
            </a:pPr>
            <a:endParaRPr lang="en-US" baseline="0" dirty="0" smtClean="0">
              <a:latin typeface="Calibri" charset="0"/>
            </a:endParaRPr>
          </a:p>
          <a:p>
            <a:pPr marL="0" marR="0" indent="0" algn="l" defTabSz="930156" rtl="0" eaLnBrk="1" fontAlgn="auto" latinLnBrk="0" hangingPunct="1">
              <a:lnSpc>
                <a:spcPct val="100000"/>
              </a:lnSpc>
              <a:spcBef>
                <a:spcPct val="0"/>
              </a:spcBef>
              <a:spcAft>
                <a:spcPts val="0"/>
              </a:spcAft>
              <a:buClrTx/>
              <a:buSzTx/>
              <a:buFontTx/>
              <a:buNone/>
              <a:tabLst/>
              <a:defRPr/>
            </a:pPr>
            <a:r>
              <a:rPr lang="en-US" baseline="0" dirty="0" smtClean="0">
                <a:latin typeface="Calibri" charset="0"/>
              </a:rPr>
              <a:t>All together, the design cost will be $1,047,000 and a construction cost of $5,564,000.</a:t>
            </a:r>
          </a:p>
          <a:p>
            <a:pPr defTabSz="930156">
              <a:spcBef>
                <a:spcPct val="0"/>
              </a:spcBef>
            </a:pPr>
            <a:endParaRPr lang="en-US" baseline="0" dirty="0" smtClean="0">
              <a:latin typeface="Calibri" charset="0"/>
            </a:endParaRPr>
          </a:p>
        </p:txBody>
      </p:sp>
      <p:sp>
        <p:nvSpPr>
          <p:cNvPr id="225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F3B595C-190A-464D-8500-FBD5BF2A91A6}" type="slidenum">
              <a:rPr lang="en-US" sz="1200"/>
              <a:pPr eaLnBrk="1" hangingPunct="1"/>
              <a:t>34</a:t>
            </a:fld>
            <a:endParaRPr lang="en-US"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25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0156">
              <a:spcBef>
                <a:spcPct val="0"/>
              </a:spcBef>
            </a:pPr>
            <a:r>
              <a:rPr lang="en-US" baseline="0" dirty="0" smtClean="0">
                <a:latin typeface="Calibri" charset="0"/>
              </a:rPr>
              <a:t>Sub-Trunk 2 &amp; Sub-Trunk 3 Sanitary Relief Projects are contingency projects located in the Watkins Creek Watershed.  The Watkins Creek Watershed is located Northern part of St. Louis. </a:t>
            </a:r>
          </a:p>
          <a:p>
            <a:pPr defTabSz="930156">
              <a:spcBef>
                <a:spcPct val="0"/>
              </a:spcBef>
            </a:pPr>
            <a:endParaRPr lang="en-US" baseline="0" dirty="0" smtClean="0">
              <a:latin typeface="Calibri" charset="0"/>
            </a:endParaRPr>
          </a:p>
          <a:p>
            <a:pPr defTabSz="930156">
              <a:spcBef>
                <a:spcPct val="0"/>
              </a:spcBef>
            </a:pPr>
            <a:r>
              <a:rPr lang="en-US" baseline="0" dirty="0" smtClean="0">
                <a:latin typeface="Calibri" charset="0"/>
              </a:rPr>
              <a:t>The Sub-Trunk 2 &amp; Sub-Trunk 3 Sanitary Relief predecessor projects were the Sub-Trunk #2 Lateral Sanitary Relief and Bissell Point Service Area I/I Removal – </a:t>
            </a:r>
            <a:r>
              <a:rPr lang="en-US" baseline="0" dirty="0" err="1" smtClean="0">
                <a:latin typeface="Calibri" charset="0"/>
              </a:rPr>
              <a:t>SubTrunk</a:t>
            </a:r>
            <a:r>
              <a:rPr lang="en-US" baseline="0" dirty="0" smtClean="0">
                <a:latin typeface="Calibri" charset="0"/>
              </a:rPr>
              <a:t> #3 Lateral.</a:t>
            </a:r>
          </a:p>
          <a:p>
            <a:pPr defTabSz="930156">
              <a:spcBef>
                <a:spcPct val="0"/>
              </a:spcBef>
            </a:pPr>
            <a:endParaRPr lang="en-US" baseline="0" dirty="0" smtClean="0">
              <a:latin typeface="Calibri" charset="0"/>
            </a:endParaRPr>
          </a:p>
          <a:p>
            <a:pPr defTabSz="930156">
              <a:spcBef>
                <a:spcPct val="0"/>
              </a:spcBef>
            </a:pPr>
            <a:r>
              <a:rPr lang="en-US" baseline="0" dirty="0" smtClean="0">
                <a:latin typeface="Calibri" charset="0"/>
              </a:rPr>
              <a:t>There is 4 Constructed SSO Outfall associated with the projects.  Three on Sub-Trunk #2 and one on Sub-Trunk #3.  </a:t>
            </a:r>
          </a:p>
          <a:p>
            <a:pPr defTabSz="930156">
              <a:spcBef>
                <a:spcPct val="0"/>
              </a:spcBef>
            </a:pPr>
            <a:endParaRPr lang="en-US" baseline="0" dirty="0" smtClean="0">
              <a:latin typeface="Calibri" charset="0"/>
            </a:endParaRPr>
          </a:p>
          <a:p>
            <a:pPr defTabSz="930156">
              <a:spcBef>
                <a:spcPct val="0"/>
              </a:spcBef>
            </a:pPr>
            <a:r>
              <a:rPr lang="en-US" baseline="0" dirty="0" smtClean="0">
                <a:latin typeface="Calibri" charset="0"/>
              </a:rPr>
              <a:t>The contingency project, Sub-Trunk #2, if needed will eliminated Constructed SSO Outfall BP-210, BP-211, and BP-213 through the construction of approximately 4,391 feet of 18-inch to 21-inch sanitary sewers.</a:t>
            </a:r>
          </a:p>
          <a:p>
            <a:pPr defTabSz="930156">
              <a:spcBef>
                <a:spcPct val="0"/>
              </a:spcBef>
            </a:pPr>
            <a:endParaRPr lang="en-US" baseline="0" dirty="0" smtClean="0">
              <a:latin typeface="Calibri" charset="0"/>
            </a:endParaRPr>
          </a:p>
          <a:p>
            <a:pPr marL="0" marR="0" indent="0" algn="l" defTabSz="930156" rtl="0" eaLnBrk="1" fontAlgn="auto" latinLnBrk="0" hangingPunct="1">
              <a:lnSpc>
                <a:spcPct val="100000"/>
              </a:lnSpc>
              <a:spcBef>
                <a:spcPct val="0"/>
              </a:spcBef>
              <a:spcAft>
                <a:spcPts val="0"/>
              </a:spcAft>
              <a:buClrTx/>
              <a:buSzTx/>
              <a:buFontTx/>
              <a:buNone/>
              <a:tabLst/>
              <a:defRPr/>
            </a:pPr>
            <a:r>
              <a:rPr lang="en-US" baseline="0" dirty="0" smtClean="0">
                <a:latin typeface="Calibri" charset="0"/>
              </a:rPr>
              <a:t>The contingency project, Sub-Trunk #3, if needed will eliminated Constructed SSO Outfall BP-214 through the construction of approximately 4,282 feet of 8-inch to 27-inch sanitary sewers.</a:t>
            </a:r>
          </a:p>
          <a:p>
            <a:pPr marL="0" marR="0" indent="0" algn="l" defTabSz="930156" rtl="0" eaLnBrk="1" fontAlgn="auto" latinLnBrk="0" hangingPunct="1">
              <a:lnSpc>
                <a:spcPct val="100000"/>
              </a:lnSpc>
              <a:spcBef>
                <a:spcPct val="0"/>
              </a:spcBef>
              <a:spcAft>
                <a:spcPts val="0"/>
              </a:spcAft>
              <a:buClrTx/>
              <a:buSzTx/>
              <a:buFontTx/>
              <a:buNone/>
              <a:tabLst/>
              <a:defRPr/>
            </a:pPr>
            <a:endParaRPr lang="en-US" baseline="0" dirty="0" smtClean="0">
              <a:latin typeface="Calibri" charset="0"/>
            </a:endParaRPr>
          </a:p>
          <a:p>
            <a:pPr marL="0" marR="0" indent="0" algn="l" defTabSz="930156" rtl="0" eaLnBrk="1" fontAlgn="auto" latinLnBrk="0" hangingPunct="1">
              <a:lnSpc>
                <a:spcPct val="100000"/>
              </a:lnSpc>
              <a:spcBef>
                <a:spcPct val="0"/>
              </a:spcBef>
              <a:spcAft>
                <a:spcPts val="0"/>
              </a:spcAft>
              <a:buClrTx/>
              <a:buSzTx/>
              <a:buFontTx/>
              <a:buNone/>
              <a:tabLst/>
              <a:defRPr/>
            </a:pPr>
            <a:r>
              <a:rPr lang="en-US" baseline="0" dirty="0" smtClean="0">
                <a:latin typeface="Calibri" charset="0"/>
              </a:rPr>
              <a:t>All together, the design cost will be $1,047,000 and a construction cost of $5,564,000.</a:t>
            </a:r>
          </a:p>
        </p:txBody>
      </p:sp>
      <p:sp>
        <p:nvSpPr>
          <p:cNvPr id="225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F3B595C-190A-464D-8500-FBD5BF2A91A6}" type="slidenum">
              <a:rPr lang="en-US" sz="1200"/>
              <a:pPr eaLnBrk="1" hangingPunct="1"/>
              <a:t>35</a:t>
            </a:fld>
            <a:endParaRPr lang="en-US"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25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0156">
              <a:spcBef>
                <a:spcPct val="0"/>
              </a:spcBef>
            </a:pPr>
            <a:r>
              <a:rPr lang="en-US" baseline="0" dirty="0" smtClean="0">
                <a:latin typeface="Calibri" charset="0"/>
              </a:rPr>
              <a:t>Sub-Trunk 2 &amp; Sub-Trunk 3 Sanitary Relief Projects are contingency projects located in the Watkins Creek Watershed.  The Watkins Creek Watershed is located Northern part of St. Louis. </a:t>
            </a:r>
          </a:p>
          <a:p>
            <a:pPr defTabSz="930156">
              <a:spcBef>
                <a:spcPct val="0"/>
              </a:spcBef>
            </a:pPr>
            <a:endParaRPr lang="en-US" baseline="0" dirty="0" smtClean="0">
              <a:latin typeface="Calibri" charset="0"/>
            </a:endParaRPr>
          </a:p>
          <a:p>
            <a:pPr defTabSz="930156">
              <a:spcBef>
                <a:spcPct val="0"/>
              </a:spcBef>
            </a:pPr>
            <a:r>
              <a:rPr lang="en-US" baseline="0" dirty="0" smtClean="0">
                <a:latin typeface="Calibri" charset="0"/>
              </a:rPr>
              <a:t>The Sub-Trunk 2 &amp; Sub-Trunk 3 Sanitary Relief predecessor projects were the Sub-Trunk #2 Lateral Sanitary Relief and Bissell Point Service Area I/I Removal – </a:t>
            </a:r>
            <a:r>
              <a:rPr lang="en-US" baseline="0" dirty="0" err="1" smtClean="0">
                <a:latin typeface="Calibri" charset="0"/>
              </a:rPr>
              <a:t>SubTrunk</a:t>
            </a:r>
            <a:r>
              <a:rPr lang="en-US" baseline="0" dirty="0" smtClean="0">
                <a:latin typeface="Calibri" charset="0"/>
              </a:rPr>
              <a:t> #3 Lateral.</a:t>
            </a:r>
          </a:p>
          <a:p>
            <a:pPr defTabSz="930156">
              <a:spcBef>
                <a:spcPct val="0"/>
              </a:spcBef>
            </a:pPr>
            <a:endParaRPr lang="en-US" baseline="0" dirty="0" smtClean="0">
              <a:latin typeface="Calibri" charset="0"/>
            </a:endParaRPr>
          </a:p>
          <a:p>
            <a:pPr defTabSz="930156">
              <a:spcBef>
                <a:spcPct val="0"/>
              </a:spcBef>
            </a:pPr>
            <a:r>
              <a:rPr lang="en-US" baseline="0" dirty="0" smtClean="0">
                <a:latin typeface="Calibri" charset="0"/>
              </a:rPr>
              <a:t>There is 4 Constructed SSO Outfall associated with the projects.  Three on Sub-Trunk #2 and one on Sub-Trunk #3.  </a:t>
            </a:r>
          </a:p>
          <a:p>
            <a:pPr defTabSz="930156">
              <a:spcBef>
                <a:spcPct val="0"/>
              </a:spcBef>
            </a:pPr>
            <a:endParaRPr lang="en-US" baseline="0" dirty="0" smtClean="0">
              <a:latin typeface="Calibri" charset="0"/>
            </a:endParaRPr>
          </a:p>
          <a:p>
            <a:pPr defTabSz="930156">
              <a:spcBef>
                <a:spcPct val="0"/>
              </a:spcBef>
            </a:pPr>
            <a:r>
              <a:rPr lang="en-US" baseline="0" dirty="0" smtClean="0">
                <a:latin typeface="Calibri" charset="0"/>
              </a:rPr>
              <a:t>The contingency project, Sub-Trunk #2, if needed will eliminated Constructed SSO Outfall BP-210, BP-211, and BP-213 through the construction of approximately 4,391 feet of 18-inch to 21-inch sanitary sewers.</a:t>
            </a:r>
          </a:p>
          <a:p>
            <a:pPr defTabSz="930156">
              <a:spcBef>
                <a:spcPct val="0"/>
              </a:spcBef>
            </a:pPr>
            <a:endParaRPr lang="en-US" baseline="0" dirty="0" smtClean="0">
              <a:latin typeface="Calibri" charset="0"/>
            </a:endParaRPr>
          </a:p>
          <a:p>
            <a:pPr marL="0" marR="0" indent="0" algn="l" defTabSz="930156" rtl="0" eaLnBrk="1" fontAlgn="auto" latinLnBrk="0" hangingPunct="1">
              <a:lnSpc>
                <a:spcPct val="100000"/>
              </a:lnSpc>
              <a:spcBef>
                <a:spcPct val="0"/>
              </a:spcBef>
              <a:spcAft>
                <a:spcPts val="0"/>
              </a:spcAft>
              <a:buClrTx/>
              <a:buSzTx/>
              <a:buFontTx/>
              <a:buNone/>
              <a:tabLst/>
              <a:defRPr/>
            </a:pPr>
            <a:r>
              <a:rPr lang="en-US" baseline="0" dirty="0" smtClean="0">
                <a:latin typeface="Calibri" charset="0"/>
              </a:rPr>
              <a:t>The contingency project, Sub-Trunk #3, if needed will eliminated Constructed SSO Outfall BP-214 through the construction of approximately 4,282 feet of 8-inch to 27-inch sanitary sewers.</a:t>
            </a:r>
          </a:p>
          <a:p>
            <a:pPr marL="0" marR="0" indent="0" algn="l" defTabSz="930156" rtl="0" eaLnBrk="1" fontAlgn="auto" latinLnBrk="0" hangingPunct="1">
              <a:lnSpc>
                <a:spcPct val="100000"/>
              </a:lnSpc>
              <a:spcBef>
                <a:spcPct val="0"/>
              </a:spcBef>
              <a:spcAft>
                <a:spcPts val="0"/>
              </a:spcAft>
              <a:buClrTx/>
              <a:buSzTx/>
              <a:buFontTx/>
              <a:buNone/>
              <a:tabLst/>
              <a:defRPr/>
            </a:pPr>
            <a:endParaRPr lang="en-US" baseline="0" dirty="0" smtClean="0">
              <a:latin typeface="Calibri" charset="0"/>
            </a:endParaRPr>
          </a:p>
          <a:p>
            <a:pPr marL="0" marR="0" indent="0" algn="l" defTabSz="930156" rtl="0" eaLnBrk="1" fontAlgn="auto" latinLnBrk="0" hangingPunct="1">
              <a:lnSpc>
                <a:spcPct val="100000"/>
              </a:lnSpc>
              <a:spcBef>
                <a:spcPct val="0"/>
              </a:spcBef>
              <a:spcAft>
                <a:spcPts val="0"/>
              </a:spcAft>
              <a:buClrTx/>
              <a:buSzTx/>
              <a:buFontTx/>
              <a:buNone/>
              <a:tabLst/>
              <a:defRPr/>
            </a:pPr>
            <a:r>
              <a:rPr lang="en-US" baseline="0" dirty="0" smtClean="0">
                <a:latin typeface="Calibri" charset="0"/>
              </a:rPr>
              <a:t>All together, the design cost will be $1,047,000 and a construction cost of $5,564,000.</a:t>
            </a:r>
          </a:p>
        </p:txBody>
      </p:sp>
      <p:sp>
        <p:nvSpPr>
          <p:cNvPr id="225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F3B595C-190A-464D-8500-FBD5BF2A91A6}" type="slidenum">
              <a:rPr lang="en-US" sz="1200"/>
              <a:pPr eaLnBrk="1" hangingPunct="1"/>
              <a:t>36</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The District is divided into 5 Service Areas</a:t>
            </a:r>
            <a:r>
              <a:rPr lang="en-US" altLang="en-US" baseline="0" dirty="0" smtClean="0"/>
              <a:t> (outlined in green)</a:t>
            </a:r>
            <a:r>
              <a:rPr lang="en-US" altLang="en-US" dirty="0" smtClean="0"/>
              <a:t> with 7 Waste Water Treatment Facilities</a:t>
            </a:r>
            <a:r>
              <a:rPr lang="en-US" altLang="en-US" baseline="0" dirty="0" smtClean="0"/>
              <a:t> that treat 350 MGD</a:t>
            </a:r>
            <a:r>
              <a:rPr lang="en-US" altLang="en-US" dirty="0" smtClean="0"/>
              <a:t>.  </a:t>
            </a:r>
          </a:p>
          <a:p>
            <a:pPr eaLnBrk="1" hangingPunct="1">
              <a:spcBef>
                <a:spcPct val="0"/>
              </a:spcBef>
            </a:pPr>
            <a:endParaRPr lang="en-US" altLang="en-US" dirty="0" smtClean="0"/>
          </a:p>
          <a:p>
            <a:pPr eaLnBrk="1" hangingPunct="1">
              <a:spcBef>
                <a:spcPct val="0"/>
              </a:spcBef>
            </a:pPr>
            <a:r>
              <a:rPr lang="en-US" altLang="en-US" dirty="0" smtClean="0"/>
              <a:t>	21 official Watersheds/Sub-areas (outlined in black)</a:t>
            </a:r>
          </a:p>
          <a:p>
            <a:pPr eaLnBrk="1" hangingPunct="1">
              <a:spcBef>
                <a:spcPct val="0"/>
              </a:spcBef>
            </a:pPr>
            <a:endParaRPr lang="en-US" altLang="en-US" dirty="0" smtClean="0"/>
          </a:p>
          <a:p>
            <a:pPr eaLnBrk="1" hangingPunct="1">
              <a:spcBef>
                <a:spcPct val="0"/>
              </a:spcBef>
            </a:pPr>
            <a:r>
              <a:rPr lang="en-US" altLang="en-US" dirty="0" smtClean="0"/>
              <a:t>	22 Sanitary sewersheds within those watersheds are modeled in Hydra</a:t>
            </a:r>
          </a:p>
          <a:p>
            <a:pPr eaLnBrk="1" hangingPunct="1">
              <a:spcBef>
                <a:spcPct val="0"/>
              </a:spcBef>
            </a:pPr>
            <a:r>
              <a:rPr lang="en-US" altLang="en-US" dirty="0" smtClean="0"/>
              <a:t>	</a:t>
            </a:r>
          </a:p>
          <a:p>
            <a:pPr eaLnBrk="1" hangingPunct="1">
              <a:spcBef>
                <a:spcPct val="0"/>
              </a:spcBef>
            </a:pPr>
            <a:r>
              <a:rPr lang="en-US" altLang="en-US" dirty="0" smtClean="0"/>
              <a:t>	The Combined areas are modeled with various versions of SWMM models</a:t>
            </a:r>
          </a:p>
          <a:p>
            <a:endParaRPr lang="en-US" dirty="0"/>
          </a:p>
        </p:txBody>
      </p:sp>
      <p:sp>
        <p:nvSpPr>
          <p:cNvPr id="4" name="Slide Number Placeholder 3"/>
          <p:cNvSpPr>
            <a:spLocks noGrp="1"/>
          </p:cNvSpPr>
          <p:nvPr>
            <p:ph type="sldNum" sz="quarter" idx="10"/>
          </p:nvPr>
        </p:nvSpPr>
        <p:spPr/>
        <p:txBody>
          <a:bodyPr/>
          <a:lstStyle/>
          <a:p>
            <a:fld id="{8F0CF494-F31E-4DC9-911B-FB242ACEB867}" type="slidenum">
              <a:rPr lang="en-US" smtClean="0"/>
              <a:t>3</a:t>
            </a:fld>
            <a:endParaRPr lang="en-US"/>
          </a:p>
        </p:txBody>
      </p:sp>
    </p:spTree>
    <p:extLst>
      <p:ext uri="{BB962C8B-B14F-4D97-AF65-F5344CB8AC3E}">
        <p14:creationId xmlns:p14="http://schemas.microsoft.com/office/powerpoint/2010/main" val="4642240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25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0156">
              <a:spcBef>
                <a:spcPct val="0"/>
              </a:spcBef>
            </a:pPr>
            <a:r>
              <a:rPr lang="en-US" dirty="0" smtClean="0">
                <a:latin typeface="Calibri" charset="0"/>
              </a:rPr>
              <a:t>Prior to a discussion of the results, lets talk about the 2017 metering year:</a:t>
            </a:r>
            <a:r>
              <a:rPr lang="en-US" baseline="0" dirty="0" smtClean="0">
                <a:latin typeface="Calibri" charset="0"/>
              </a:rPr>
              <a:t>  The District typically installs temporary meters for seven months (March through September).  This allows us to capture the wet season baseline flows and rain events, the cloudburst summer events, and true dry weather baseline flows.  In 2017 we had a Huge April/May, District wide ,multi storm rain event that nearly took out one of our treatment plants.  This doesn’t happen very often (this was only the second time we had such a huge event in the past 16 months).  Typically Infiltration leaves the system within hours or days.  In this case, some sewers saw increases in baseline flows for weeks and months after that rain event.  This affected both dry weather and wet weather model calibration efforts throughout the District in 2017.</a:t>
            </a:r>
          </a:p>
          <a:p>
            <a:pPr defTabSz="930156">
              <a:spcBef>
                <a:spcPct val="0"/>
              </a:spcBef>
            </a:pPr>
            <a:endParaRPr lang="en-US" baseline="0" dirty="0" smtClean="0">
              <a:latin typeface="Calibri" charset="0"/>
            </a:endParaRPr>
          </a:p>
          <a:p>
            <a:pPr defTabSz="930156">
              <a:spcBef>
                <a:spcPct val="0"/>
              </a:spcBef>
            </a:pPr>
            <a:r>
              <a:rPr lang="en-US" baseline="0" dirty="0" smtClean="0">
                <a:latin typeface="Calibri" charset="0"/>
              </a:rPr>
              <a:t>In order to compare apples to apples for the three example projects, I will compare both the reduction in defect area obtained by recalibration of the model after the I/I reduction project as well as the resulting change in flow rates at the flowmeter location during the 5 and 10 year design storms </a:t>
            </a:r>
            <a:endParaRPr lang="en-US" dirty="0" smtClean="0">
              <a:latin typeface="Calibri" charset="0"/>
            </a:endParaRPr>
          </a:p>
          <a:p>
            <a:pPr defTabSz="930156">
              <a:spcBef>
                <a:spcPct val="0"/>
              </a:spcBef>
            </a:pPr>
            <a:endParaRPr lang="en-US" dirty="0" smtClean="0">
              <a:latin typeface="Calibri" charset="0"/>
            </a:endParaRPr>
          </a:p>
          <a:p>
            <a:pPr defTabSz="930156">
              <a:spcBef>
                <a:spcPct val="0"/>
              </a:spcBef>
            </a:pPr>
            <a:r>
              <a:rPr lang="en-US" dirty="0" smtClean="0">
                <a:latin typeface="Calibri" charset="0"/>
              </a:rPr>
              <a:t>Defect reductions:</a:t>
            </a:r>
          </a:p>
          <a:p>
            <a:pPr defTabSz="930156">
              <a:spcBef>
                <a:spcPct val="0"/>
              </a:spcBef>
            </a:pPr>
            <a:r>
              <a:rPr lang="en-US" dirty="0" smtClean="0">
                <a:latin typeface="Calibri" charset="0"/>
              </a:rPr>
              <a:t>	19% reduction</a:t>
            </a:r>
            <a:r>
              <a:rPr lang="en-US" baseline="0" dirty="0" smtClean="0">
                <a:latin typeface="Calibri" charset="0"/>
              </a:rPr>
              <a:t> in overall defect area</a:t>
            </a:r>
          </a:p>
          <a:p>
            <a:pPr defTabSz="930156">
              <a:spcBef>
                <a:spcPct val="0"/>
              </a:spcBef>
            </a:pPr>
            <a:r>
              <a:rPr lang="en-US" baseline="0" dirty="0" smtClean="0">
                <a:latin typeface="Calibri" charset="0"/>
              </a:rPr>
              <a:t>		4% reduction in discrete private defect area</a:t>
            </a:r>
          </a:p>
          <a:p>
            <a:pPr defTabSz="930156">
              <a:spcBef>
                <a:spcPct val="0"/>
              </a:spcBef>
            </a:pPr>
            <a:r>
              <a:rPr lang="en-US" dirty="0" smtClean="0">
                <a:latin typeface="Calibri" charset="0"/>
              </a:rPr>
              <a:t>		70%</a:t>
            </a:r>
            <a:r>
              <a:rPr lang="en-US" baseline="0" dirty="0" smtClean="0">
                <a:latin typeface="Calibri" charset="0"/>
              </a:rPr>
              <a:t> reduction discrete public defect area</a:t>
            </a:r>
          </a:p>
          <a:p>
            <a:pPr defTabSz="930156">
              <a:spcBef>
                <a:spcPct val="0"/>
              </a:spcBef>
            </a:pPr>
            <a:r>
              <a:rPr lang="en-US" baseline="0" dirty="0" smtClean="0">
                <a:latin typeface="Calibri" charset="0"/>
              </a:rPr>
              <a:t>		16% reduction in Service Area (unknown) defect area</a:t>
            </a:r>
          </a:p>
          <a:p>
            <a:pPr defTabSz="930156">
              <a:spcBef>
                <a:spcPct val="0"/>
              </a:spcBef>
            </a:pPr>
            <a:endParaRPr lang="en-US" baseline="0" dirty="0" smtClean="0">
              <a:latin typeface="Calibri" charset="0"/>
            </a:endParaRPr>
          </a:p>
          <a:p>
            <a:pPr defTabSz="930156">
              <a:spcBef>
                <a:spcPct val="0"/>
              </a:spcBef>
            </a:pPr>
            <a:r>
              <a:rPr lang="en-US" baseline="0" dirty="0" smtClean="0">
                <a:latin typeface="Calibri" charset="0"/>
              </a:rPr>
              <a:t>Resulting changes in flow rates at the flowmeter locations:</a:t>
            </a:r>
          </a:p>
          <a:p>
            <a:pPr defTabSz="930156">
              <a:spcBef>
                <a:spcPct val="0"/>
              </a:spcBef>
            </a:pPr>
            <a:r>
              <a:rPr lang="en-US" baseline="0" dirty="0" smtClean="0">
                <a:latin typeface="Calibri" charset="0"/>
              </a:rPr>
              <a:t>	Florland Lateral					Loyola Lateral</a:t>
            </a:r>
          </a:p>
          <a:p>
            <a:pPr defTabSz="930156">
              <a:spcBef>
                <a:spcPct val="0"/>
              </a:spcBef>
            </a:pPr>
            <a:r>
              <a:rPr lang="en-US" baseline="0" dirty="0" smtClean="0">
                <a:latin typeface="Calibri" charset="0"/>
              </a:rPr>
              <a:t>		29.2% decrease in 5 year flow (from 4.6 cfs to 3.2 cfs)			16.8% increase in 5 year flow (from 1.5 cfs to 1.8 cfs)</a:t>
            </a:r>
          </a:p>
          <a:p>
            <a:pPr defTabSz="930156">
              <a:spcBef>
                <a:spcPct val="0"/>
              </a:spcBef>
            </a:pPr>
            <a:r>
              <a:rPr lang="en-US" baseline="0" dirty="0" smtClean="0">
                <a:latin typeface="Calibri" charset="0"/>
              </a:rPr>
              <a:t>		28.6% decrease in 10 year flow (from 5.1 cfs to 3.7 cfs)		13.3% increase in 10 year flow (from 1.7 cfs to 2.0 cfs)</a:t>
            </a:r>
          </a:p>
          <a:p>
            <a:pPr defTabSz="930156">
              <a:spcBef>
                <a:spcPct val="0"/>
              </a:spcBef>
            </a:pPr>
            <a:r>
              <a:rPr lang="en-US" baseline="0" dirty="0" smtClean="0">
                <a:latin typeface="Calibri" charset="0"/>
              </a:rPr>
              <a:t>	</a:t>
            </a:r>
          </a:p>
          <a:p>
            <a:pPr defTabSz="930156">
              <a:spcBef>
                <a:spcPct val="0"/>
              </a:spcBef>
            </a:pPr>
            <a:r>
              <a:rPr lang="en-US" baseline="0" dirty="0" smtClean="0">
                <a:latin typeface="Calibri" charset="0"/>
              </a:rPr>
              <a:t>	</a:t>
            </a:r>
            <a:endParaRPr lang="en-US" dirty="0">
              <a:latin typeface="Calibri" charset="0"/>
            </a:endParaRPr>
          </a:p>
        </p:txBody>
      </p:sp>
      <p:sp>
        <p:nvSpPr>
          <p:cNvPr id="225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F3B595C-190A-464D-8500-FBD5BF2A91A6}" type="slidenum">
              <a:rPr lang="en-US" sz="1200"/>
              <a:pPr eaLnBrk="1" hangingPunct="1"/>
              <a:t>37</a:t>
            </a:fld>
            <a:endParaRPr lang="en-US"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25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0156">
              <a:spcBef>
                <a:spcPct val="0"/>
              </a:spcBef>
            </a:pPr>
            <a:r>
              <a:rPr lang="en-US" dirty="0" smtClean="0">
                <a:latin typeface="Calibri" charset="0"/>
              </a:rPr>
              <a:t>In order to compare apples to apples for the three example projects, I will compare both the reduction in defect area obtained by recalibration of the model after the I/I reduction project as well as the resulting change in flow rates at the flowmeter location during the 5 and 10 year design storms </a:t>
            </a:r>
          </a:p>
          <a:p>
            <a:pPr defTabSz="930156">
              <a:spcBef>
                <a:spcPct val="0"/>
              </a:spcBef>
            </a:pPr>
            <a:endParaRPr lang="en-US" dirty="0" smtClean="0">
              <a:latin typeface="Calibri" charset="0"/>
            </a:endParaRPr>
          </a:p>
          <a:p>
            <a:pPr defTabSz="930156">
              <a:spcBef>
                <a:spcPct val="0"/>
              </a:spcBef>
            </a:pPr>
            <a:r>
              <a:rPr lang="en-US" dirty="0" smtClean="0">
                <a:latin typeface="Calibri" charset="0"/>
              </a:rPr>
              <a:t>Florland Sanitary Relief</a:t>
            </a:r>
          </a:p>
          <a:p>
            <a:pPr defTabSz="930156">
              <a:spcBef>
                <a:spcPct val="0"/>
              </a:spcBef>
            </a:pPr>
            <a:endParaRPr lang="en-US" dirty="0" smtClean="0">
              <a:latin typeface="Calibri" charset="0"/>
            </a:endParaRPr>
          </a:p>
          <a:p>
            <a:pPr defTabSz="930156">
              <a:spcBef>
                <a:spcPct val="0"/>
              </a:spcBef>
            </a:pPr>
            <a:r>
              <a:rPr lang="en-US" dirty="0" smtClean="0">
                <a:latin typeface="Calibri" charset="0"/>
              </a:rPr>
              <a:t>Defect reductions:</a:t>
            </a:r>
          </a:p>
          <a:p>
            <a:pPr defTabSz="930156">
              <a:spcBef>
                <a:spcPct val="0"/>
              </a:spcBef>
            </a:pPr>
            <a:r>
              <a:rPr lang="en-US" dirty="0" smtClean="0">
                <a:latin typeface="Calibri" charset="0"/>
              </a:rPr>
              <a:t>	19% reduction</a:t>
            </a:r>
            <a:r>
              <a:rPr lang="en-US" baseline="0" dirty="0" smtClean="0">
                <a:latin typeface="Calibri" charset="0"/>
              </a:rPr>
              <a:t> in overall defect area</a:t>
            </a:r>
          </a:p>
          <a:p>
            <a:pPr defTabSz="930156">
              <a:spcBef>
                <a:spcPct val="0"/>
              </a:spcBef>
            </a:pPr>
            <a:r>
              <a:rPr lang="en-US" baseline="0" dirty="0" smtClean="0">
                <a:latin typeface="Calibri" charset="0"/>
              </a:rPr>
              <a:t>		4% reduction in discrete private defect area</a:t>
            </a:r>
          </a:p>
          <a:p>
            <a:pPr defTabSz="930156">
              <a:spcBef>
                <a:spcPct val="0"/>
              </a:spcBef>
            </a:pPr>
            <a:r>
              <a:rPr lang="en-US" dirty="0" smtClean="0">
                <a:latin typeface="Calibri" charset="0"/>
              </a:rPr>
              <a:t>		70%</a:t>
            </a:r>
            <a:r>
              <a:rPr lang="en-US" baseline="0" dirty="0" smtClean="0">
                <a:latin typeface="Calibri" charset="0"/>
              </a:rPr>
              <a:t> reduction discrete public defect area</a:t>
            </a:r>
          </a:p>
          <a:p>
            <a:pPr defTabSz="930156">
              <a:spcBef>
                <a:spcPct val="0"/>
              </a:spcBef>
            </a:pPr>
            <a:r>
              <a:rPr lang="en-US" baseline="0" dirty="0" smtClean="0">
                <a:latin typeface="Calibri" charset="0"/>
              </a:rPr>
              <a:t>		16% reduction in Service Area (unknown) defect area</a:t>
            </a:r>
          </a:p>
          <a:p>
            <a:pPr defTabSz="930156">
              <a:spcBef>
                <a:spcPct val="0"/>
              </a:spcBef>
            </a:pPr>
            <a:endParaRPr lang="en-US" baseline="0" dirty="0" smtClean="0">
              <a:latin typeface="Calibri" charset="0"/>
            </a:endParaRPr>
          </a:p>
          <a:p>
            <a:pPr defTabSz="930156">
              <a:spcBef>
                <a:spcPct val="0"/>
              </a:spcBef>
            </a:pPr>
            <a:r>
              <a:rPr lang="en-US" baseline="0" dirty="0" smtClean="0">
                <a:latin typeface="Calibri" charset="0"/>
              </a:rPr>
              <a:t>Resulting changes in flow rates at the flowmeter locations:</a:t>
            </a:r>
          </a:p>
          <a:p>
            <a:pPr defTabSz="930156">
              <a:spcBef>
                <a:spcPct val="0"/>
              </a:spcBef>
            </a:pPr>
            <a:r>
              <a:rPr lang="en-US" baseline="0" dirty="0" smtClean="0">
                <a:latin typeface="Calibri" charset="0"/>
              </a:rPr>
              <a:t>	Florland Lateral</a:t>
            </a:r>
          </a:p>
          <a:p>
            <a:pPr defTabSz="930156">
              <a:spcBef>
                <a:spcPct val="0"/>
              </a:spcBef>
            </a:pPr>
            <a:r>
              <a:rPr lang="en-US" baseline="0" dirty="0" smtClean="0">
                <a:latin typeface="Calibri" charset="0"/>
              </a:rPr>
              <a:t>		29.2% decrease in 5 year flow (from 4.6 cfs to 3.2 cfs)</a:t>
            </a:r>
          </a:p>
          <a:p>
            <a:pPr defTabSz="930156">
              <a:spcBef>
                <a:spcPct val="0"/>
              </a:spcBef>
            </a:pPr>
            <a:r>
              <a:rPr lang="en-US" baseline="0" dirty="0" smtClean="0">
                <a:latin typeface="Calibri" charset="0"/>
              </a:rPr>
              <a:t>		28.6% decrease in 10 year flow (from 5.1 cfs to 3.7 cfs)</a:t>
            </a:r>
          </a:p>
          <a:p>
            <a:pPr defTabSz="930156">
              <a:spcBef>
                <a:spcPct val="0"/>
              </a:spcBef>
            </a:pPr>
            <a:endParaRPr lang="en-US" baseline="0" dirty="0" smtClean="0">
              <a:latin typeface="Calibri" charset="0"/>
            </a:endParaRPr>
          </a:p>
          <a:p>
            <a:pPr defTabSz="930156">
              <a:spcBef>
                <a:spcPct val="0"/>
              </a:spcBef>
            </a:pPr>
            <a:r>
              <a:rPr lang="en-US" baseline="0" dirty="0" smtClean="0">
                <a:latin typeface="Calibri" charset="0"/>
              </a:rPr>
              <a:t>	Loyola Lateral</a:t>
            </a:r>
          </a:p>
          <a:p>
            <a:pPr defTabSz="930156">
              <a:spcBef>
                <a:spcPct val="0"/>
              </a:spcBef>
            </a:pPr>
            <a:r>
              <a:rPr lang="en-US" baseline="0" dirty="0" smtClean="0">
                <a:latin typeface="Calibri" charset="0"/>
              </a:rPr>
              <a:t>		16.8% increase in 5 year flow (from 1.5 cfs to 1.8 cfs)</a:t>
            </a:r>
          </a:p>
          <a:p>
            <a:pPr defTabSz="930156">
              <a:spcBef>
                <a:spcPct val="0"/>
              </a:spcBef>
            </a:pPr>
            <a:r>
              <a:rPr lang="en-US" baseline="0" dirty="0" smtClean="0">
                <a:latin typeface="Calibri" charset="0"/>
              </a:rPr>
              <a:t>		13.3% increase in 10 year flow (from 1.7 cfs to 2.0 cfs)</a:t>
            </a:r>
          </a:p>
          <a:p>
            <a:pPr defTabSz="930156">
              <a:spcBef>
                <a:spcPct val="0"/>
              </a:spcBef>
            </a:pPr>
            <a:r>
              <a:rPr lang="en-US" baseline="0" dirty="0" smtClean="0">
                <a:latin typeface="Calibri" charset="0"/>
              </a:rPr>
              <a:t>	</a:t>
            </a:r>
          </a:p>
          <a:p>
            <a:pPr defTabSz="930156">
              <a:spcBef>
                <a:spcPct val="0"/>
              </a:spcBef>
            </a:pPr>
            <a:r>
              <a:rPr lang="en-US" baseline="0" dirty="0" smtClean="0">
                <a:latin typeface="Calibri" charset="0"/>
              </a:rPr>
              <a:t>	</a:t>
            </a:r>
            <a:endParaRPr lang="en-US" dirty="0">
              <a:latin typeface="Calibri" charset="0"/>
            </a:endParaRPr>
          </a:p>
        </p:txBody>
      </p:sp>
      <p:sp>
        <p:nvSpPr>
          <p:cNvPr id="225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F3B595C-190A-464D-8500-FBD5BF2A91A6}" type="slidenum">
              <a:rPr lang="en-US" sz="1200"/>
              <a:pPr eaLnBrk="1" hangingPunct="1"/>
              <a:t>38</a:t>
            </a:fld>
            <a:endParaRPr lang="en-US"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xfrm>
            <a:off x="1181100" y="696913"/>
            <a:ext cx="4598988" cy="34496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2530" name="Notes Placeholder 2"/>
          <p:cNvSpPr>
            <a:spLocks noGrp="1"/>
          </p:cNvSpPr>
          <p:nvPr>
            <p:ph type="body" idx="1"/>
          </p:nvPr>
        </p:nvSpPr>
        <p:spPr bwMode="auto">
          <a:xfrm>
            <a:off x="594798" y="4373389"/>
            <a:ext cx="5607050" cy="495319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0156">
              <a:spcBef>
                <a:spcPct val="0"/>
              </a:spcBef>
            </a:pPr>
            <a:r>
              <a:rPr lang="en-US" dirty="0" smtClean="0">
                <a:latin typeface="Calibri" charset="0"/>
              </a:rPr>
              <a:t>Subtrunk#2 &amp; Subtrunk#3 Sanitary Relief</a:t>
            </a:r>
          </a:p>
          <a:p>
            <a:pPr defTabSz="930156">
              <a:spcBef>
                <a:spcPct val="0"/>
              </a:spcBef>
            </a:pPr>
            <a:endParaRPr lang="en-US" dirty="0" smtClean="0">
              <a:latin typeface="Calibri" charset="0"/>
            </a:endParaRPr>
          </a:p>
          <a:p>
            <a:pPr defTabSz="930156">
              <a:spcBef>
                <a:spcPct val="0"/>
              </a:spcBef>
            </a:pPr>
            <a:r>
              <a:rPr lang="en-US" dirty="0" smtClean="0">
                <a:latin typeface="Calibri" charset="0"/>
              </a:rPr>
              <a:t>Defect reductions:</a:t>
            </a:r>
          </a:p>
          <a:p>
            <a:pPr defTabSz="930156">
              <a:spcBef>
                <a:spcPct val="0"/>
              </a:spcBef>
            </a:pPr>
            <a:r>
              <a:rPr lang="en-US" dirty="0" smtClean="0">
                <a:latin typeface="Calibri" charset="0"/>
              </a:rPr>
              <a:t>	19% reduction in overall defect area (similar to the first example in Coldwater Creek)</a:t>
            </a:r>
          </a:p>
          <a:p>
            <a:pPr defTabSz="930156">
              <a:spcBef>
                <a:spcPct val="0"/>
              </a:spcBef>
            </a:pPr>
            <a:endParaRPr lang="en-US" dirty="0" smtClean="0">
              <a:latin typeface="Calibri" charset="0"/>
            </a:endParaRPr>
          </a:p>
          <a:p>
            <a:pPr defTabSz="930156">
              <a:spcBef>
                <a:spcPct val="0"/>
              </a:spcBef>
            </a:pPr>
            <a:r>
              <a:rPr lang="en-US" dirty="0" smtClean="0">
                <a:latin typeface="Calibri" charset="0"/>
              </a:rPr>
              <a:t>	M</a:t>
            </a:r>
            <a:r>
              <a:rPr lang="en-US" baseline="0" dirty="0" smtClean="0">
                <a:latin typeface="Calibri" charset="0"/>
              </a:rPr>
              <a:t>ost of the defect area reductions were seen in the Subtrunk #2 (26% overall decrease, bust most of that was attributed to infiltration defects (35% decrease))</a:t>
            </a:r>
          </a:p>
          <a:p>
            <a:pPr defTabSz="930156">
              <a:spcBef>
                <a:spcPct val="0"/>
              </a:spcBef>
            </a:pPr>
            <a:r>
              <a:rPr lang="en-US" baseline="0" dirty="0" smtClean="0">
                <a:latin typeface="Calibri" charset="0"/>
              </a:rPr>
              <a:t>	Subtrunk #3	had a 3% overall decrease in defect area, but a 12% decrease in the inflow defect areas.	</a:t>
            </a:r>
            <a:endParaRPr lang="en-US" dirty="0" smtClean="0">
              <a:latin typeface="Calibri" charset="0"/>
            </a:endParaRPr>
          </a:p>
          <a:p>
            <a:pPr defTabSz="930156">
              <a:spcBef>
                <a:spcPct val="0"/>
              </a:spcBef>
            </a:pPr>
            <a:r>
              <a:rPr lang="en-US" dirty="0" smtClean="0">
                <a:latin typeface="Calibri" charset="0"/>
              </a:rPr>
              <a:t>		</a:t>
            </a:r>
          </a:p>
          <a:p>
            <a:pPr defTabSz="930156">
              <a:spcBef>
                <a:spcPct val="0"/>
              </a:spcBef>
            </a:pPr>
            <a:r>
              <a:rPr lang="en-US" dirty="0" smtClean="0">
                <a:latin typeface="Calibri" charset="0"/>
              </a:rPr>
              <a:t>Resulting changes in flow rates at the flowmeter locations:</a:t>
            </a:r>
          </a:p>
          <a:p>
            <a:pPr defTabSz="930156">
              <a:spcBef>
                <a:spcPct val="0"/>
              </a:spcBef>
            </a:pPr>
            <a:r>
              <a:rPr lang="en-US" dirty="0" smtClean="0">
                <a:latin typeface="Calibri" charset="0"/>
              </a:rPr>
              <a:t>	</a:t>
            </a:r>
          </a:p>
          <a:p>
            <a:pPr defTabSz="930156">
              <a:spcBef>
                <a:spcPct val="0"/>
              </a:spcBef>
            </a:pPr>
            <a:r>
              <a:rPr lang="en-US" dirty="0" smtClean="0">
                <a:latin typeface="Calibri" charset="0"/>
              </a:rPr>
              <a:t>	Subtrunk#2 Lateral</a:t>
            </a:r>
          </a:p>
          <a:p>
            <a:pPr defTabSz="930156">
              <a:spcBef>
                <a:spcPct val="0"/>
              </a:spcBef>
            </a:pPr>
            <a:r>
              <a:rPr lang="en-US" dirty="0" smtClean="0">
                <a:latin typeface="Calibri" charset="0"/>
              </a:rPr>
              <a:t>		6.2% decrease in 5 year flow (from 5.7 </a:t>
            </a:r>
            <a:r>
              <a:rPr lang="en-US" dirty="0" err="1" smtClean="0">
                <a:latin typeface="Calibri" charset="0"/>
              </a:rPr>
              <a:t>cfs</a:t>
            </a:r>
            <a:r>
              <a:rPr lang="en-US" dirty="0" smtClean="0">
                <a:latin typeface="Calibri" charset="0"/>
              </a:rPr>
              <a:t> to 5.4 </a:t>
            </a:r>
            <a:r>
              <a:rPr lang="en-US" dirty="0" err="1" smtClean="0">
                <a:latin typeface="Calibri" charset="0"/>
              </a:rPr>
              <a:t>cfs</a:t>
            </a:r>
            <a:r>
              <a:rPr lang="en-US" dirty="0" smtClean="0">
                <a:latin typeface="Calibri" charset="0"/>
              </a:rPr>
              <a:t>)</a:t>
            </a:r>
          </a:p>
          <a:p>
            <a:pPr defTabSz="930156">
              <a:spcBef>
                <a:spcPct val="0"/>
              </a:spcBef>
            </a:pPr>
            <a:r>
              <a:rPr lang="en-US" dirty="0" smtClean="0">
                <a:latin typeface="Calibri" charset="0"/>
              </a:rPr>
              <a:t>		9.2% decrease in 10 year flow (from 6.7 </a:t>
            </a:r>
            <a:r>
              <a:rPr lang="en-US" dirty="0" err="1" smtClean="0">
                <a:latin typeface="Calibri" charset="0"/>
              </a:rPr>
              <a:t>cfs</a:t>
            </a:r>
            <a:r>
              <a:rPr lang="en-US" dirty="0" smtClean="0">
                <a:latin typeface="Calibri" charset="0"/>
              </a:rPr>
              <a:t> to 6.1 </a:t>
            </a:r>
            <a:r>
              <a:rPr lang="en-US" dirty="0" err="1" smtClean="0">
                <a:latin typeface="Calibri" charset="0"/>
              </a:rPr>
              <a:t>cfs</a:t>
            </a:r>
            <a:r>
              <a:rPr lang="en-US" dirty="0" smtClean="0">
                <a:latin typeface="Calibri" charset="0"/>
              </a:rPr>
              <a:t>)</a:t>
            </a:r>
          </a:p>
          <a:p>
            <a:pPr defTabSz="930156">
              <a:spcBef>
                <a:spcPct val="0"/>
              </a:spcBef>
            </a:pPr>
            <a:r>
              <a:rPr lang="en-US" dirty="0" smtClean="0">
                <a:latin typeface="Calibri" charset="0"/>
              </a:rPr>
              <a:t>	</a:t>
            </a:r>
          </a:p>
          <a:p>
            <a:pPr defTabSz="930156">
              <a:spcBef>
                <a:spcPct val="0"/>
              </a:spcBef>
            </a:pPr>
            <a:r>
              <a:rPr lang="en-US" dirty="0" smtClean="0">
                <a:latin typeface="Calibri" charset="0"/>
              </a:rPr>
              <a:t>	Subtrunk#3</a:t>
            </a:r>
            <a:r>
              <a:rPr lang="en-US" baseline="0" dirty="0" smtClean="0">
                <a:latin typeface="Calibri" charset="0"/>
              </a:rPr>
              <a:t> </a:t>
            </a:r>
            <a:r>
              <a:rPr lang="en-US" dirty="0" smtClean="0">
                <a:latin typeface="Calibri" charset="0"/>
              </a:rPr>
              <a:t>Lateral</a:t>
            </a:r>
            <a:r>
              <a:rPr lang="en-US" baseline="0" dirty="0" smtClean="0">
                <a:latin typeface="Calibri" charset="0"/>
              </a:rPr>
              <a:t> a</a:t>
            </a:r>
            <a:r>
              <a:rPr lang="en-US" dirty="0" smtClean="0">
                <a:latin typeface="Calibri" charset="0"/>
              </a:rPr>
              <a:t>t the downstream flowmeter location</a:t>
            </a:r>
          </a:p>
          <a:p>
            <a:pPr defTabSz="930156">
              <a:spcBef>
                <a:spcPct val="0"/>
              </a:spcBef>
            </a:pPr>
            <a:r>
              <a:rPr lang="en-US" dirty="0" smtClean="0">
                <a:latin typeface="Calibri" charset="0"/>
              </a:rPr>
              <a:t>		5.0% decrease in 5 year flow (from 7.8 </a:t>
            </a:r>
            <a:r>
              <a:rPr lang="en-US" dirty="0" err="1" smtClean="0">
                <a:latin typeface="Calibri" charset="0"/>
              </a:rPr>
              <a:t>cfs</a:t>
            </a:r>
            <a:r>
              <a:rPr lang="en-US" dirty="0" smtClean="0">
                <a:latin typeface="Calibri" charset="0"/>
              </a:rPr>
              <a:t> to 7.4 </a:t>
            </a:r>
            <a:r>
              <a:rPr lang="en-US" dirty="0" err="1" smtClean="0">
                <a:latin typeface="Calibri" charset="0"/>
              </a:rPr>
              <a:t>cfs</a:t>
            </a:r>
            <a:r>
              <a:rPr lang="en-US" dirty="0" smtClean="0">
                <a:latin typeface="Calibri" charset="0"/>
              </a:rPr>
              <a:t>)</a:t>
            </a:r>
          </a:p>
          <a:p>
            <a:pPr defTabSz="930156">
              <a:spcBef>
                <a:spcPct val="0"/>
              </a:spcBef>
            </a:pPr>
            <a:r>
              <a:rPr lang="en-US" dirty="0" smtClean="0">
                <a:latin typeface="Calibri" charset="0"/>
              </a:rPr>
              <a:t>		5.6% decrease in 10 year flow (from 8.8 </a:t>
            </a:r>
            <a:r>
              <a:rPr lang="en-US" dirty="0" err="1" smtClean="0">
                <a:latin typeface="Calibri" charset="0"/>
              </a:rPr>
              <a:t>cfs</a:t>
            </a:r>
            <a:r>
              <a:rPr lang="en-US" dirty="0" smtClean="0">
                <a:latin typeface="Calibri" charset="0"/>
              </a:rPr>
              <a:t> to 8.3 </a:t>
            </a:r>
            <a:r>
              <a:rPr lang="en-US" dirty="0" err="1" smtClean="0">
                <a:latin typeface="Calibri" charset="0"/>
              </a:rPr>
              <a:t>cfs</a:t>
            </a:r>
            <a:r>
              <a:rPr lang="en-US" dirty="0" smtClean="0">
                <a:latin typeface="Calibri" charset="0"/>
              </a:rPr>
              <a:t>)</a:t>
            </a:r>
          </a:p>
          <a:p>
            <a:pPr defTabSz="930156">
              <a:spcBef>
                <a:spcPct val="0"/>
              </a:spcBef>
            </a:pPr>
            <a:r>
              <a:rPr lang="en-US" dirty="0" smtClean="0">
                <a:latin typeface="Calibri" charset="0"/>
              </a:rPr>
              <a:t>		</a:t>
            </a:r>
          </a:p>
          <a:p>
            <a:pPr defTabSz="930156">
              <a:spcBef>
                <a:spcPct val="0"/>
              </a:spcBef>
            </a:pPr>
            <a:r>
              <a:rPr lang="en-US" dirty="0" smtClean="0">
                <a:latin typeface="Calibri" charset="0"/>
              </a:rPr>
              <a:t>		The upstream end of this branch saw a nearly 22% decrease in 5 and 10 year flows, but it wasn’t enough to cause</a:t>
            </a:r>
            <a:r>
              <a:rPr lang="en-US" baseline="0" dirty="0" smtClean="0">
                <a:latin typeface="Calibri" charset="0"/>
              </a:rPr>
              <a:t> any reduction in project scope</a:t>
            </a:r>
            <a:endParaRPr lang="en-US" dirty="0" smtClean="0">
              <a:latin typeface="Calibri" charset="0"/>
            </a:endParaRPr>
          </a:p>
          <a:p>
            <a:pPr defTabSz="930156">
              <a:spcBef>
                <a:spcPct val="0"/>
              </a:spcBef>
            </a:pPr>
            <a:r>
              <a:rPr lang="en-US" dirty="0" smtClean="0">
                <a:latin typeface="Calibri" charset="0"/>
              </a:rPr>
              <a:t>	</a:t>
            </a:r>
          </a:p>
          <a:p>
            <a:pPr defTabSz="930156">
              <a:spcBef>
                <a:spcPct val="0"/>
              </a:spcBef>
            </a:pPr>
            <a:endParaRPr lang="en-US" dirty="0">
              <a:latin typeface="Calibri" charset="0"/>
            </a:endParaRPr>
          </a:p>
        </p:txBody>
      </p:sp>
      <p:sp>
        <p:nvSpPr>
          <p:cNvPr id="225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F3B595C-190A-464D-8500-FBD5BF2A91A6}" type="slidenum">
              <a:rPr lang="en-US" sz="1200"/>
              <a:pPr eaLnBrk="1" hangingPunct="1"/>
              <a:t>39</a:t>
            </a:fld>
            <a:endParaRPr lang="en-US"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xfrm>
            <a:off x="1181100" y="696913"/>
            <a:ext cx="4598988" cy="34496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2530" name="Notes Placeholder 2"/>
          <p:cNvSpPr>
            <a:spLocks noGrp="1"/>
          </p:cNvSpPr>
          <p:nvPr>
            <p:ph type="body" idx="1"/>
          </p:nvPr>
        </p:nvSpPr>
        <p:spPr bwMode="auto">
          <a:xfrm>
            <a:off x="594798" y="4373389"/>
            <a:ext cx="5607050" cy="495319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0156">
              <a:spcBef>
                <a:spcPct val="0"/>
              </a:spcBef>
            </a:pPr>
            <a:r>
              <a:rPr lang="en-US" dirty="0" smtClean="0">
                <a:latin typeface="Calibri" charset="0"/>
              </a:rPr>
              <a:t>Defect reductions:</a:t>
            </a:r>
          </a:p>
          <a:p>
            <a:pPr defTabSz="930156">
              <a:spcBef>
                <a:spcPct val="0"/>
              </a:spcBef>
            </a:pPr>
            <a:r>
              <a:rPr lang="en-US" dirty="0" smtClean="0">
                <a:latin typeface="Calibri" charset="0"/>
              </a:rPr>
              <a:t>	19% reduction in overall defect area (similar to the first example in Coldwater Creek)</a:t>
            </a:r>
          </a:p>
          <a:p>
            <a:pPr defTabSz="930156">
              <a:spcBef>
                <a:spcPct val="0"/>
              </a:spcBef>
            </a:pPr>
            <a:endParaRPr lang="en-US" dirty="0" smtClean="0">
              <a:latin typeface="Calibri" charset="0"/>
            </a:endParaRPr>
          </a:p>
          <a:p>
            <a:pPr defTabSz="930156">
              <a:spcBef>
                <a:spcPct val="0"/>
              </a:spcBef>
            </a:pPr>
            <a:r>
              <a:rPr lang="en-US" dirty="0" smtClean="0">
                <a:latin typeface="Calibri" charset="0"/>
              </a:rPr>
              <a:t>	Most of the defect area reductions were seen in the Subtrunk #2 (26% overall decrease, bust most of that was attributed to infiltration defects (35% decrease))</a:t>
            </a:r>
          </a:p>
          <a:p>
            <a:pPr defTabSz="930156">
              <a:spcBef>
                <a:spcPct val="0"/>
              </a:spcBef>
            </a:pPr>
            <a:r>
              <a:rPr lang="en-US" dirty="0" smtClean="0">
                <a:latin typeface="Calibri" charset="0"/>
              </a:rPr>
              <a:t>	Subtrunk #3	had a 3% overall decrease in defect area, but a 12% decrease in the inflow defect areas.	</a:t>
            </a:r>
          </a:p>
          <a:p>
            <a:pPr defTabSz="930156">
              <a:spcBef>
                <a:spcPct val="0"/>
              </a:spcBef>
            </a:pPr>
            <a:r>
              <a:rPr lang="en-US" dirty="0" smtClean="0">
                <a:latin typeface="Calibri" charset="0"/>
              </a:rPr>
              <a:t>		</a:t>
            </a:r>
          </a:p>
          <a:p>
            <a:pPr defTabSz="930156">
              <a:spcBef>
                <a:spcPct val="0"/>
              </a:spcBef>
            </a:pPr>
            <a:r>
              <a:rPr lang="en-US" dirty="0" smtClean="0">
                <a:latin typeface="Calibri" charset="0"/>
              </a:rPr>
              <a:t>Resulting changes in flow rates at the flowmeter locations:</a:t>
            </a:r>
          </a:p>
          <a:p>
            <a:pPr defTabSz="930156">
              <a:spcBef>
                <a:spcPct val="0"/>
              </a:spcBef>
            </a:pPr>
            <a:r>
              <a:rPr lang="en-US" dirty="0" smtClean="0">
                <a:latin typeface="Calibri" charset="0"/>
              </a:rPr>
              <a:t>	</a:t>
            </a:r>
          </a:p>
          <a:p>
            <a:pPr defTabSz="930156">
              <a:spcBef>
                <a:spcPct val="0"/>
              </a:spcBef>
            </a:pPr>
            <a:r>
              <a:rPr lang="en-US" dirty="0" smtClean="0">
                <a:latin typeface="Calibri" charset="0"/>
              </a:rPr>
              <a:t>	Subtrunk#2 Lateral</a:t>
            </a:r>
          </a:p>
          <a:p>
            <a:pPr defTabSz="930156">
              <a:spcBef>
                <a:spcPct val="0"/>
              </a:spcBef>
            </a:pPr>
            <a:r>
              <a:rPr lang="en-US" dirty="0" smtClean="0">
                <a:latin typeface="Calibri" charset="0"/>
              </a:rPr>
              <a:t>		6.2% decrease in 5 year flow (from 5.7 cfs to 5.4 cfs)</a:t>
            </a:r>
          </a:p>
          <a:p>
            <a:pPr defTabSz="930156">
              <a:spcBef>
                <a:spcPct val="0"/>
              </a:spcBef>
            </a:pPr>
            <a:r>
              <a:rPr lang="en-US" dirty="0" smtClean="0">
                <a:latin typeface="Calibri" charset="0"/>
              </a:rPr>
              <a:t>		9.2% decrease in 10 year flow (from 6.7 cfs to 6.1 cfs)</a:t>
            </a:r>
          </a:p>
          <a:p>
            <a:pPr defTabSz="930156">
              <a:spcBef>
                <a:spcPct val="0"/>
              </a:spcBef>
            </a:pPr>
            <a:r>
              <a:rPr lang="en-US" dirty="0" smtClean="0">
                <a:latin typeface="Calibri" charset="0"/>
              </a:rPr>
              <a:t>	</a:t>
            </a:r>
          </a:p>
          <a:p>
            <a:pPr defTabSz="930156">
              <a:spcBef>
                <a:spcPct val="0"/>
              </a:spcBef>
            </a:pPr>
            <a:r>
              <a:rPr lang="en-US" dirty="0" smtClean="0">
                <a:latin typeface="Calibri" charset="0"/>
              </a:rPr>
              <a:t>	Subtrunk#3 Lateral at the downstream flowmeter location</a:t>
            </a:r>
          </a:p>
          <a:p>
            <a:pPr defTabSz="930156">
              <a:spcBef>
                <a:spcPct val="0"/>
              </a:spcBef>
            </a:pPr>
            <a:r>
              <a:rPr lang="en-US" dirty="0" smtClean="0">
                <a:latin typeface="Calibri" charset="0"/>
              </a:rPr>
              <a:t>		5.0% decrease in 5 year flow (from 7.8 cfs to 7.4 cfs)</a:t>
            </a:r>
          </a:p>
          <a:p>
            <a:pPr defTabSz="930156">
              <a:spcBef>
                <a:spcPct val="0"/>
              </a:spcBef>
            </a:pPr>
            <a:r>
              <a:rPr lang="en-US" dirty="0" smtClean="0">
                <a:latin typeface="Calibri" charset="0"/>
              </a:rPr>
              <a:t>		5.6% decrease in 10 year flow (from 8.8 cfs to 8.3 cfs)</a:t>
            </a:r>
          </a:p>
          <a:p>
            <a:pPr defTabSz="930156">
              <a:spcBef>
                <a:spcPct val="0"/>
              </a:spcBef>
            </a:pPr>
            <a:r>
              <a:rPr lang="en-US" dirty="0" smtClean="0">
                <a:latin typeface="Calibri" charset="0"/>
              </a:rPr>
              <a:t>		</a:t>
            </a:r>
          </a:p>
          <a:p>
            <a:pPr defTabSz="930156">
              <a:spcBef>
                <a:spcPct val="0"/>
              </a:spcBef>
            </a:pPr>
            <a:r>
              <a:rPr lang="en-US" dirty="0" smtClean="0">
                <a:latin typeface="Calibri" charset="0"/>
              </a:rPr>
              <a:t>		The upstream end of this branch saw a nearly 22% decrease in 5 and 10 year flows, but it wasn’t enough to cause any reduction in project scope</a:t>
            </a:r>
          </a:p>
          <a:p>
            <a:pPr defTabSz="930156">
              <a:spcBef>
                <a:spcPct val="0"/>
              </a:spcBef>
            </a:pPr>
            <a:r>
              <a:rPr lang="en-US" dirty="0" smtClean="0">
                <a:latin typeface="Calibri" charset="0"/>
              </a:rPr>
              <a:t>	</a:t>
            </a:r>
          </a:p>
          <a:p>
            <a:pPr defTabSz="930156">
              <a:spcBef>
                <a:spcPct val="0"/>
              </a:spcBef>
            </a:pPr>
            <a:r>
              <a:rPr lang="en-US" dirty="0" smtClean="0">
                <a:latin typeface="Calibri" charset="0"/>
              </a:rPr>
              <a:t>	</a:t>
            </a:r>
          </a:p>
          <a:p>
            <a:pPr defTabSz="930156">
              <a:spcBef>
                <a:spcPct val="0"/>
              </a:spcBef>
            </a:pPr>
            <a:endParaRPr lang="en-US" dirty="0">
              <a:latin typeface="Calibri" charset="0"/>
            </a:endParaRPr>
          </a:p>
        </p:txBody>
      </p:sp>
      <p:sp>
        <p:nvSpPr>
          <p:cNvPr id="225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F3B595C-190A-464D-8500-FBD5BF2A91A6}" type="slidenum">
              <a:rPr lang="en-US" sz="1200"/>
              <a:pPr eaLnBrk="1" hangingPunct="1"/>
              <a:t>40</a:t>
            </a:fld>
            <a:endParaRPr lang="en-US"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First – What and How do we, MSD Identify to justify and potential project?</a:t>
            </a:r>
          </a:p>
          <a:p>
            <a:endParaRPr lang="en-US" baseline="0" dirty="0" smtClean="0"/>
          </a:p>
          <a:p>
            <a:r>
              <a:rPr lang="en-US" baseline="0" dirty="0" smtClean="0"/>
              <a:t>MSD Projects Identified for our Capital Improvement Program were based on collected field data and hydraulic modeling results</a:t>
            </a:r>
          </a:p>
          <a:p>
            <a:endParaRPr lang="en-US" baseline="0" dirty="0" smtClean="0"/>
          </a:p>
          <a:p>
            <a:r>
              <a:rPr lang="en-US" baseline="0" dirty="0" smtClean="0"/>
              <a:t>MSD, utilizing HYDRA Modeling Software, to calibrate our model to simulate base sanitary flow, infiltration, rainfall-dependent infiltration, and inflow prior to the beginning on the capital improvement program.   </a:t>
            </a:r>
          </a:p>
          <a:p>
            <a:endParaRPr lang="en-US" baseline="0" dirty="0" smtClean="0"/>
          </a:p>
          <a:p>
            <a:r>
              <a:rPr lang="en-US" baseline="0" dirty="0" smtClean="0"/>
              <a:t>Having a model simulating existing conditions allowed watershed engineers to properly size relief projects to convey peak flows and to have the assurance of capacity within the system.</a:t>
            </a:r>
          </a:p>
          <a:p>
            <a:endParaRPr lang="en-US" baseline="0" dirty="0" smtClean="0"/>
          </a:p>
          <a:p>
            <a:r>
              <a:rPr lang="en-US" baseline="0" dirty="0" smtClean="0"/>
              <a:t>Early on in the program, the district determined that reducing public I/I, along with eliminating cost-effective private property sources of I/I would mean that the existing sewers could have capacity and the constructed SSO outfall could be eliminated.  I/I Projects always include a post-construction monitoring period and usually a contingency project.</a:t>
            </a:r>
          </a:p>
          <a:p>
            <a:endParaRPr lang="en-US" baseline="0" dirty="0" smtClean="0"/>
          </a:p>
          <a:p>
            <a:r>
              <a:rPr lang="en-US" baseline="0" dirty="0" smtClean="0"/>
              <a:t>Projects are not identified solely on modeling output rather than additional collected data such as Constructed Sanitary Sewer Overflow (SSO) Outfalls, known SSOs, Reported water backups due to Overcharged Mains, Inflow and Infiltration results, insurance claims, flow meters reporting high flows, etc.  This collected data when grouped together assist in identifying suspected problem areas. (SPAs)</a:t>
            </a:r>
          </a:p>
          <a:p>
            <a:endParaRPr lang="en-US" baseline="0" dirty="0" smtClean="0"/>
          </a:p>
          <a:p>
            <a:r>
              <a:rPr lang="en-US" baseline="0" dirty="0" smtClean="0"/>
              <a:t>This collected data, utilizing GIS, was mapped to determine whether a pattern in the data indicates a potential problem.  MSD was able to visually see the density and distribution of problem, via cluster maps.  </a:t>
            </a:r>
          </a:p>
          <a:p>
            <a:endParaRPr lang="en-US" baseline="0" dirty="0" smtClean="0"/>
          </a:p>
          <a:p>
            <a:r>
              <a:rPr lang="en-US" baseline="0" dirty="0" smtClean="0"/>
              <a:t>Here is an example of a cluster map showing the density and distribution of suspected problem areas.</a:t>
            </a:r>
          </a:p>
          <a:p>
            <a:endParaRPr lang="en-US" baseline="0" dirty="0" smtClean="0"/>
          </a:p>
          <a:p>
            <a:r>
              <a:rPr lang="en-US" baseline="0" dirty="0" smtClean="0"/>
              <a:t>Once MSD was able to identify projects based on existing modeling simulation and collected SPAs, MSD then Categorized each project.  (Next Slide)</a:t>
            </a:r>
          </a:p>
        </p:txBody>
      </p:sp>
      <p:sp>
        <p:nvSpPr>
          <p:cNvPr id="4" name="Slide Number Placeholder 3"/>
          <p:cNvSpPr>
            <a:spLocks noGrp="1"/>
          </p:cNvSpPr>
          <p:nvPr>
            <p:ph type="sldNum" sz="quarter" idx="10"/>
          </p:nvPr>
        </p:nvSpPr>
        <p:spPr/>
        <p:txBody>
          <a:bodyPr/>
          <a:lstStyle/>
          <a:p>
            <a:fld id="{13B6E235-03CA-4906-8D83-355D6CC16191}" type="slidenum">
              <a:rPr lang="en-US" smtClean="0"/>
              <a:t>41</a:t>
            </a:fld>
            <a:endParaRPr lang="en-US"/>
          </a:p>
        </p:txBody>
      </p:sp>
    </p:spTree>
    <p:extLst>
      <p:ext uri="{BB962C8B-B14F-4D97-AF65-F5344CB8AC3E}">
        <p14:creationId xmlns:p14="http://schemas.microsoft.com/office/powerpoint/2010/main" val="6871741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Second – How do we Categorized the potential projects based on priority and consent decree requirements?</a:t>
            </a:r>
          </a:p>
          <a:p>
            <a:endParaRPr lang="en-US" dirty="0" smtClean="0"/>
          </a:p>
          <a:p>
            <a:r>
              <a:rPr lang="en-US" dirty="0" smtClean="0"/>
              <a:t>MSD Categorized the</a:t>
            </a:r>
            <a:r>
              <a:rPr lang="en-US" baseline="0" dirty="0" smtClean="0"/>
              <a:t> identified projects using a three (3) tier system.</a:t>
            </a:r>
          </a:p>
          <a:p>
            <a:endParaRPr lang="en-US" baseline="0" dirty="0" smtClean="0"/>
          </a:p>
          <a:p>
            <a:r>
              <a:rPr lang="en-US" baseline="0" dirty="0" smtClean="0"/>
              <a:t>Tier 1 and Tier 2 are consent decree projects that are held to a strict schedule.</a:t>
            </a:r>
          </a:p>
          <a:p>
            <a:endParaRPr lang="en-US" baseline="0" dirty="0" smtClean="0"/>
          </a:p>
          <a:p>
            <a:r>
              <a:rPr lang="en-US" baseline="0" dirty="0" smtClean="0"/>
              <a:t>Tier 1 projects have a constructed SSO outfall associated with the project</a:t>
            </a:r>
            <a:endParaRPr lang="en-US" baseline="0" dirty="0"/>
          </a:p>
          <a:p>
            <a:endParaRPr lang="en-US" baseline="0" dirty="0"/>
          </a:p>
          <a:p>
            <a:r>
              <a:rPr lang="en-US" baseline="0" dirty="0" smtClean="0"/>
              <a:t>Tier 2 projects improve the Level of Service in the system such as mitigating known SSO (i.e. Overflowing Manholes) or building backups.</a:t>
            </a:r>
          </a:p>
          <a:p>
            <a:endParaRPr lang="en-US" baseline="0" dirty="0" smtClean="0"/>
          </a:p>
          <a:p>
            <a:r>
              <a:rPr lang="en-US" baseline="0" dirty="0" smtClean="0"/>
              <a:t>Tier 3 projects provide operation benefits as well as long term system sustainability. (i.e. lining projects to eliminate routine maintenance or pump station elimination)</a:t>
            </a:r>
          </a:p>
          <a:p>
            <a:endParaRPr lang="en-US" baseline="0" dirty="0" smtClean="0"/>
          </a:p>
          <a:p>
            <a:r>
              <a:rPr lang="en-US" baseline="0" dirty="0" smtClean="0"/>
              <a:t>Categorizing projects into a tier system helped prioritize and schedule identified projects held to consent decree requirements.</a:t>
            </a:r>
          </a:p>
          <a:p>
            <a:endParaRPr lang="en-US" baseline="0" dirty="0" smtClean="0"/>
          </a:p>
          <a:p>
            <a:r>
              <a:rPr lang="en-US" baseline="0" dirty="0" smtClean="0"/>
              <a:t>Projects were then scheduled over the course of 28 years* and approved by the EPA. </a:t>
            </a:r>
          </a:p>
          <a:p>
            <a:endParaRPr lang="en-US" baseline="0" dirty="0" smtClean="0"/>
          </a:p>
          <a:p>
            <a:r>
              <a:rPr lang="en-US" baseline="0" dirty="0" smtClean="0"/>
              <a:t>Now lets talk about Step 3 – Scheduling (Next Slide)</a:t>
            </a:r>
          </a:p>
        </p:txBody>
      </p:sp>
      <p:sp>
        <p:nvSpPr>
          <p:cNvPr id="4" name="Slide Number Placeholder 3"/>
          <p:cNvSpPr>
            <a:spLocks noGrp="1"/>
          </p:cNvSpPr>
          <p:nvPr>
            <p:ph type="sldNum" sz="quarter" idx="10"/>
          </p:nvPr>
        </p:nvSpPr>
        <p:spPr/>
        <p:txBody>
          <a:bodyPr/>
          <a:lstStyle/>
          <a:p>
            <a:fld id="{13B6E235-03CA-4906-8D83-355D6CC16191}" type="slidenum">
              <a:rPr lang="en-US" smtClean="0"/>
              <a:t>42</a:t>
            </a:fld>
            <a:endParaRPr lang="en-US"/>
          </a:p>
        </p:txBody>
      </p:sp>
    </p:spTree>
    <p:extLst>
      <p:ext uri="{BB962C8B-B14F-4D97-AF65-F5344CB8AC3E}">
        <p14:creationId xmlns:p14="http://schemas.microsoft.com/office/powerpoint/2010/main" val="6871741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Third – How does MSD Schedule a 23+ year program in order to effectively have time to flow monitor and evaluate contingency projects?</a:t>
            </a:r>
          </a:p>
          <a:p>
            <a:endParaRPr lang="en-US" dirty="0" smtClean="0"/>
          </a:p>
          <a:p>
            <a:r>
              <a:rPr lang="en-US" dirty="0" smtClean="0"/>
              <a:t>MSD utilizes Oracle Primavera P6 Software to</a:t>
            </a:r>
            <a:r>
              <a:rPr lang="en-US" baseline="0" dirty="0" smtClean="0"/>
              <a:t> manage project schedules for all identified capital improvement projects to ensure project goals are met.</a:t>
            </a:r>
          </a:p>
          <a:p>
            <a:endParaRPr lang="en-US" baseline="0" dirty="0" smtClean="0"/>
          </a:p>
          <a:p>
            <a:r>
              <a:rPr lang="en-US" baseline="0" dirty="0" smtClean="0"/>
              <a:t>To give you an idea of the complexity of MSD Capital Improvement Program, MSD has identified over 430 projects. </a:t>
            </a:r>
          </a:p>
          <a:p>
            <a:endParaRPr lang="en-US" baseline="0" dirty="0" smtClean="0"/>
          </a:p>
          <a:p>
            <a:r>
              <a:rPr lang="en-US" baseline="0" dirty="0" smtClean="0"/>
              <a:t>Over 100 Projects requires post-construction flow monitoring to evaluate the need for contingency projects.</a:t>
            </a:r>
          </a:p>
          <a:p>
            <a:endParaRPr lang="en-US" baseline="0" dirty="0" smtClean="0"/>
          </a:p>
          <a:p>
            <a:r>
              <a:rPr lang="en-US" baseline="0" dirty="0" smtClean="0"/>
              <a:t>Using P6, MSD is able to track each projects progress and the effects of successor projects when the predecessor project starts to miss design or construction milestones.  </a:t>
            </a:r>
          </a:p>
          <a:p>
            <a:endParaRPr lang="en-US" baseline="0" dirty="0" smtClean="0"/>
          </a:p>
          <a:p>
            <a:r>
              <a:rPr lang="en-US" baseline="0" dirty="0" smtClean="0"/>
              <a:t>Flow monitoring is also factored into the P6 schedule.  Enough time  NEEDS to be factored into the schedule to have sufficient time for flow monitoring.  That takes us to Step 4 (next slide)</a:t>
            </a:r>
          </a:p>
          <a:p>
            <a:endParaRPr lang="en-US" baseline="0" dirty="0" smtClean="0"/>
          </a:p>
          <a:p>
            <a:endParaRPr lang="en-US" baseline="0" dirty="0" smtClean="0"/>
          </a:p>
          <a:p>
            <a:endParaRPr lang="en-US" baseline="0" dirty="0"/>
          </a:p>
          <a:p>
            <a:endParaRPr lang="en-US" baseline="0" dirty="0" smtClean="0"/>
          </a:p>
        </p:txBody>
      </p:sp>
      <p:sp>
        <p:nvSpPr>
          <p:cNvPr id="4" name="Slide Number Placeholder 3"/>
          <p:cNvSpPr>
            <a:spLocks noGrp="1"/>
          </p:cNvSpPr>
          <p:nvPr>
            <p:ph type="sldNum" sz="quarter" idx="10"/>
          </p:nvPr>
        </p:nvSpPr>
        <p:spPr/>
        <p:txBody>
          <a:bodyPr/>
          <a:lstStyle/>
          <a:p>
            <a:fld id="{13B6E235-03CA-4906-8D83-355D6CC16191}" type="slidenum">
              <a:rPr lang="en-US" smtClean="0"/>
              <a:t>43</a:t>
            </a:fld>
            <a:endParaRPr lang="en-US"/>
          </a:p>
        </p:txBody>
      </p:sp>
    </p:spTree>
    <p:extLst>
      <p:ext uri="{BB962C8B-B14F-4D97-AF65-F5344CB8AC3E}">
        <p14:creationId xmlns:p14="http://schemas.microsoft.com/office/powerpoint/2010/main" val="6871741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Fourth – What is monitored to determine the effectiveness of the predecessor project?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 typical flow monitoring period is approximately 7 months (March through September) plus an additional 4 months to calibrate the existing conditions model to simulate new flows.</a:t>
            </a:r>
          </a:p>
          <a:p>
            <a:endParaRPr lang="en-US" dirty="0" smtClean="0"/>
          </a:p>
          <a:p>
            <a:r>
              <a:rPr lang="en-US" dirty="0" smtClean="0"/>
              <a:t>Just</a:t>
            </a:r>
            <a:r>
              <a:rPr lang="en-US" baseline="0" dirty="0" smtClean="0"/>
              <a:t> like in (step 1 – identification) the same data evaluated that identified the project must be re-evaluated to verify the need for the project still exists.</a:t>
            </a:r>
          </a:p>
          <a:p>
            <a:endParaRPr lang="en-US" baseline="0" dirty="0" smtClean="0"/>
          </a:p>
          <a:p>
            <a:r>
              <a:rPr lang="en-US" baseline="0" dirty="0" smtClean="0"/>
              <a:t>Do the updated simulated model flows still show capacity issues?</a:t>
            </a:r>
          </a:p>
          <a:p>
            <a:endParaRPr lang="en-US" baseline="0" dirty="0" smtClean="0"/>
          </a:p>
          <a:p>
            <a:r>
              <a:rPr lang="en-US" dirty="0" smtClean="0"/>
              <a:t>Are we still seeing water</a:t>
            </a:r>
            <a:r>
              <a:rPr lang="en-US" baseline="0" dirty="0" smtClean="0"/>
              <a:t> backup due to overcharged mains?</a:t>
            </a:r>
          </a:p>
          <a:p>
            <a:endParaRPr lang="en-US" baseline="0" dirty="0" smtClean="0"/>
          </a:p>
          <a:p>
            <a:r>
              <a:rPr lang="en-US" baseline="0" dirty="0" smtClean="0"/>
              <a:t>Is the constructed SSO Outfall still activating in a less than 5yr/10yr rain events?</a:t>
            </a:r>
          </a:p>
          <a:p>
            <a:endParaRPr lang="en-US" baseline="0" dirty="0" smtClean="0"/>
          </a:p>
          <a:p>
            <a:r>
              <a:rPr lang="en-US" baseline="0" dirty="0" smtClean="0"/>
              <a:t>Once the questions, plus many more, are answered, MSD then can evaluate the need for the contingency project. (Next Slide)</a:t>
            </a:r>
            <a:endParaRPr lang="en-US" dirty="0" smtClean="0"/>
          </a:p>
        </p:txBody>
      </p:sp>
      <p:sp>
        <p:nvSpPr>
          <p:cNvPr id="4" name="Slide Number Placeholder 3"/>
          <p:cNvSpPr>
            <a:spLocks noGrp="1"/>
          </p:cNvSpPr>
          <p:nvPr>
            <p:ph type="sldNum" sz="quarter" idx="10"/>
          </p:nvPr>
        </p:nvSpPr>
        <p:spPr/>
        <p:txBody>
          <a:bodyPr/>
          <a:lstStyle/>
          <a:p>
            <a:fld id="{13B6E235-03CA-4906-8D83-355D6CC16191}" type="slidenum">
              <a:rPr lang="en-US" smtClean="0"/>
              <a:t>44</a:t>
            </a:fld>
            <a:endParaRPr lang="en-US"/>
          </a:p>
        </p:txBody>
      </p:sp>
    </p:spTree>
    <p:extLst>
      <p:ext uri="{BB962C8B-B14F-4D97-AF65-F5344CB8AC3E}">
        <p14:creationId xmlns:p14="http://schemas.microsoft.com/office/powerpoint/2010/main" val="6871741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B6E235-03CA-4906-8D83-355D6CC16191}" type="slidenum">
              <a:rPr lang="en-US" smtClean="0"/>
              <a:t>45</a:t>
            </a:fld>
            <a:endParaRPr lang="en-US"/>
          </a:p>
        </p:txBody>
      </p:sp>
    </p:spTree>
    <p:extLst>
      <p:ext uri="{BB962C8B-B14F-4D97-AF65-F5344CB8AC3E}">
        <p14:creationId xmlns:p14="http://schemas.microsoft.com/office/powerpoint/2010/main" val="32013552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B6E235-03CA-4906-8D83-355D6CC16191}" type="slidenum">
              <a:rPr lang="en-US" smtClean="0"/>
              <a:t>46</a:t>
            </a:fld>
            <a:endParaRPr lang="en-US"/>
          </a:p>
        </p:txBody>
      </p:sp>
    </p:spTree>
    <p:extLst>
      <p:ext uri="{BB962C8B-B14F-4D97-AF65-F5344CB8AC3E}">
        <p14:creationId xmlns:p14="http://schemas.microsoft.com/office/powerpoint/2010/main" val="3201355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anticipation of the Consent</a:t>
            </a:r>
            <a:r>
              <a:rPr lang="en-US" baseline="0" dirty="0" smtClean="0"/>
              <a:t> Decree, the District spent a significant amount of time and effort to identify I/I sources Which included defining hundreds of I/I study areas and conducting Smoke testing, dye flood testing, CCTV, etc.), and create models to quantify the existing conditions of the sanitary sewers in the district.</a:t>
            </a:r>
            <a:endParaRPr lang="en-US" dirty="0" smtClean="0"/>
          </a:p>
          <a:p>
            <a:endParaRPr lang="en-US" dirty="0" smtClean="0"/>
          </a:p>
          <a:p>
            <a:r>
              <a:rPr lang="en-US" dirty="0" smtClean="0"/>
              <a:t>CD</a:t>
            </a:r>
          </a:p>
          <a:p>
            <a:endParaRPr lang="en-US" dirty="0" smtClean="0"/>
          </a:p>
          <a:p>
            <a:r>
              <a:rPr lang="en-US" dirty="0" smtClean="0"/>
              <a:t>Estimated cost = $4.7 B (2010 dollars)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$1.3 Billion dedicated</a:t>
            </a:r>
            <a:r>
              <a:rPr lang="en-US" baseline="0" dirty="0" smtClean="0"/>
              <a:t> to SSO elimination (SSO Master Plan)</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23-year program (recently extended to 28 years due to regulatory changes that compel the District to conduct non-Consent Decree work)</a:t>
            </a:r>
          </a:p>
          <a:p>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8F0CF494-F31E-4DC9-911B-FB242ACEB867}" type="slidenum">
              <a:rPr lang="en-US" smtClean="0"/>
              <a:t>4</a:t>
            </a:fld>
            <a:endParaRPr lang="en-US"/>
          </a:p>
        </p:txBody>
      </p:sp>
    </p:spTree>
    <p:extLst>
      <p:ext uri="{BB962C8B-B14F-4D97-AF65-F5344CB8AC3E}">
        <p14:creationId xmlns:p14="http://schemas.microsoft.com/office/powerpoint/2010/main" val="34208527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of this</a:t>
            </a:r>
            <a:r>
              <a:rPr lang="en-US" baseline="0" dirty="0" smtClean="0"/>
              <a:t> data is used to identify new project, modify previously identified project, or evaluating upcoming projects.</a:t>
            </a:r>
            <a:endParaRPr lang="en-US" dirty="0"/>
          </a:p>
        </p:txBody>
      </p:sp>
      <p:sp>
        <p:nvSpPr>
          <p:cNvPr id="4" name="Slide Number Placeholder 3"/>
          <p:cNvSpPr>
            <a:spLocks noGrp="1"/>
          </p:cNvSpPr>
          <p:nvPr>
            <p:ph type="sldNum" sz="quarter" idx="10"/>
          </p:nvPr>
        </p:nvSpPr>
        <p:spPr/>
        <p:txBody>
          <a:bodyPr/>
          <a:lstStyle/>
          <a:p>
            <a:fld id="{13B6E235-03CA-4906-8D83-355D6CC16191}" type="slidenum">
              <a:rPr lang="en-US" smtClean="0"/>
              <a:t>47</a:t>
            </a:fld>
            <a:endParaRPr lang="en-US"/>
          </a:p>
        </p:txBody>
      </p:sp>
    </p:spTree>
    <p:extLst>
      <p:ext uri="{BB962C8B-B14F-4D97-AF65-F5344CB8AC3E}">
        <p14:creationId xmlns:p14="http://schemas.microsoft.com/office/powerpoint/2010/main" val="32013552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purposes of the presentation</a:t>
            </a:r>
            <a:r>
              <a:rPr lang="en-US" baseline="0" dirty="0" smtClean="0"/>
              <a:t> I will be simplifying the complex Capital Improvement Program into 5 easy steps.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Step 1 - MSD Projects Identified for our Capital Improvement Program were based on </a:t>
            </a:r>
            <a:r>
              <a:rPr lang="en-US" u="sng" baseline="0" dirty="0" smtClean="0"/>
              <a:t>collected field data </a:t>
            </a:r>
            <a:r>
              <a:rPr lang="en-US" baseline="0" dirty="0" smtClean="0"/>
              <a:t>and </a:t>
            </a:r>
            <a:r>
              <a:rPr lang="en-US" u="sng" baseline="0" dirty="0" smtClean="0"/>
              <a:t>hydraulic modeling results THROUGH THE USE OF FLOW MONITORING</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Step</a:t>
            </a:r>
            <a:r>
              <a:rPr lang="en-US" baseline="0" dirty="0" smtClean="0"/>
              <a:t> 2 - </a:t>
            </a:r>
            <a:r>
              <a:rPr lang="en-US" dirty="0" smtClean="0"/>
              <a:t>MSD Categorized the</a:t>
            </a:r>
            <a:r>
              <a:rPr lang="en-US" baseline="0" dirty="0" smtClean="0"/>
              <a:t> identified projects using a three (3) tier system.</a:t>
            </a:r>
          </a:p>
          <a:p>
            <a:r>
              <a:rPr lang="en-US" baseline="0" dirty="0" smtClean="0"/>
              <a:t>	Tier 1 and Tier 2 are consent decree projects that are held to a strict schedule.</a:t>
            </a:r>
          </a:p>
          <a:p>
            <a:r>
              <a:rPr lang="en-US" baseline="0" dirty="0" smtClean="0"/>
              <a:t>	Tier 1 projects have a constructed SSO outfall associated with the project</a:t>
            </a:r>
          </a:p>
          <a:p>
            <a:r>
              <a:rPr lang="en-US" baseline="0" dirty="0" smtClean="0"/>
              <a:t>	Tier 2 projects improve the Level of Service in the system such as mitigating known SSO (i.e. Overflowing Manholes) or building backups.</a:t>
            </a:r>
          </a:p>
          <a:p>
            <a:r>
              <a:rPr lang="en-US" baseline="0" dirty="0" smtClean="0"/>
              <a:t>	Tier 3 projects provide operation benefits as well as long term system sustainability. (i.e. lining projects to eliminate routine maintenance or pump station elimination)</a:t>
            </a:r>
          </a:p>
          <a:p>
            <a:endParaRPr lang="en-US" baseline="0" dirty="0" smtClean="0"/>
          </a:p>
          <a:p>
            <a:r>
              <a:rPr lang="en-US" dirty="0" smtClean="0"/>
              <a:t>Step 3 - MSD utilizes Oracle Primavera P6 Software to</a:t>
            </a:r>
            <a:r>
              <a:rPr lang="en-US" baseline="0" dirty="0" smtClean="0"/>
              <a:t> manage project schedules for all identified capital improvement projects to ensure project goals are met.</a:t>
            </a:r>
          </a:p>
          <a:p>
            <a:r>
              <a:rPr lang="en-US" baseline="0" dirty="0" smtClean="0"/>
              <a:t>	To give you an idea of the complexity of MSD Capital Improvement Program, MSD has identified over 430 projects. </a:t>
            </a:r>
          </a:p>
          <a:p>
            <a:r>
              <a:rPr lang="en-US" baseline="0" dirty="0" smtClean="0"/>
              <a:t>	Over 100 Projects requires post-construction flow monitoring to evaluate the need for contingency projects.</a:t>
            </a:r>
          </a:p>
          <a:p>
            <a:r>
              <a:rPr lang="en-US" baseline="0" dirty="0" smtClean="0"/>
              <a:t>	Using P6, MSD is able to track each projects progress and the effects of successor projects when the predecessor project starts to miss design or construction milestones.  </a:t>
            </a:r>
          </a:p>
          <a:p>
            <a:r>
              <a:rPr lang="en-US" baseline="0" dirty="0" smtClean="0"/>
              <a:t>	Flow monitoring is also factored into the P6 schedule.  Enough time  NEEDS to be factored into the schedule to have sufficient time for flow monitoring.  That takes us to Step 4 (next slide)</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Step 4 – </a:t>
            </a:r>
            <a:r>
              <a:rPr lang="en-US" sz="1200" dirty="0" smtClean="0">
                <a:solidFill>
                  <a:prstClr val="white"/>
                </a:solidFill>
                <a:latin typeface="Century Gothic" panose="020B0502020202020204" pitchFamily="34" charset="0"/>
              </a:rPr>
              <a:t>MSD monitors the effectiveness of completed projects with metering, modeling, and other field.</a:t>
            </a:r>
            <a:r>
              <a:rPr lang="en-US" sz="1200" baseline="0" dirty="0" smtClean="0">
                <a:solidFill>
                  <a:prstClr val="white"/>
                </a:solidFill>
                <a:latin typeface="Century Gothic" panose="020B0502020202020204" pitchFamily="34" charset="0"/>
              </a:rPr>
              <a:t>  </a:t>
            </a:r>
            <a:r>
              <a:rPr lang="en-US" baseline="0" dirty="0" smtClean="0"/>
              <a:t>What originally identified the project in Step 1 is re-evaluated.  This is where new technology has played a major role.</a:t>
            </a:r>
          </a:p>
          <a:p>
            <a:endParaRPr lang="en-US" baseline="0" dirty="0" smtClean="0"/>
          </a:p>
          <a:p>
            <a:r>
              <a:rPr lang="en-US" baseline="0" dirty="0" smtClean="0"/>
              <a:t>Step 5 – MSD Evaluates the Contingency Projects to determine the need.</a:t>
            </a:r>
          </a:p>
          <a:p>
            <a:endParaRPr lang="en-US" baseline="0" dirty="0" smtClean="0"/>
          </a:p>
          <a:p>
            <a:r>
              <a:rPr lang="en-US" baseline="0" dirty="0" smtClean="0"/>
              <a:t>For the Purpose of this presentation we will focus majority of our time on Step 4 and Step 5.</a:t>
            </a:r>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3B6E235-03CA-4906-8D83-355D6CC16191}" type="slidenum">
              <a:rPr lang="en-US" smtClean="0"/>
              <a:t>5</a:t>
            </a:fld>
            <a:endParaRPr lang="en-US"/>
          </a:p>
        </p:txBody>
      </p:sp>
    </p:spTree>
    <p:extLst>
      <p:ext uri="{BB962C8B-B14F-4D97-AF65-F5344CB8AC3E}">
        <p14:creationId xmlns:p14="http://schemas.microsoft.com/office/powerpoint/2010/main" val="6871741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B6E235-03CA-4906-8D83-355D6CC16191}" type="slidenum">
              <a:rPr lang="en-US" smtClean="0"/>
              <a:t>6</a:t>
            </a:fld>
            <a:endParaRPr lang="en-US"/>
          </a:p>
        </p:txBody>
      </p:sp>
    </p:spTree>
    <p:extLst>
      <p:ext uri="{BB962C8B-B14F-4D97-AF65-F5344CB8AC3E}">
        <p14:creationId xmlns:p14="http://schemas.microsoft.com/office/powerpoint/2010/main" val="32013552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B6E235-03CA-4906-8D83-355D6CC16191}" type="slidenum">
              <a:rPr lang="en-US" smtClean="0"/>
              <a:t>7</a:t>
            </a:fld>
            <a:endParaRPr lang="en-US"/>
          </a:p>
        </p:txBody>
      </p:sp>
    </p:spTree>
    <p:extLst>
      <p:ext uri="{BB962C8B-B14F-4D97-AF65-F5344CB8AC3E}">
        <p14:creationId xmlns:p14="http://schemas.microsoft.com/office/powerpoint/2010/main" val="3201355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B6E235-03CA-4906-8D83-355D6CC16191}" type="slidenum">
              <a:rPr lang="en-US" smtClean="0"/>
              <a:t>15</a:t>
            </a:fld>
            <a:endParaRPr lang="en-US"/>
          </a:p>
        </p:txBody>
      </p:sp>
    </p:spTree>
    <p:extLst>
      <p:ext uri="{BB962C8B-B14F-4D97-AF65-F5344CB8AC3E}">
        <p14:creationId xmlns:p14="http://schemas.microsoft.com/office/powerpoint/2010/main" val="32013552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Fifth – What are the possible outcomes of evaluating the need of a contingency project.</a:t>
            </a:r>
          </a:p>
          <a:p>
            <a:endParaRPr lang="en-US" dirty="0" smtClean="0"/>
          </a:p>
          <a:p>
            <a:r>
              <a:rPr lang="en-US" dirty="0" smtClean="0"/>
              <a:t>There are 4 possible outcomes.</a:t>
            </a:r>
            <a:endParaRPr lang="en-US" dirty="0"/>
          </a:p>
        </p:txBody>
      </p:sp>
      <p:sp>
        <p:nvSpPr>
          <p:cNvPr id="4" name="Slide Number Placeholder 3"/>
          <p:cNvSpPr>
            <a:spLocks noGrp="1"/>
          </p:cNvSpPr>
          <p:nvPr>
            <p:ph type="sldNum" sz="quarter" idx="10"/>
          </p:nvPr>
        </p:nvSpPr>
        <p:spPr/>
        <p:txBody>
          <a:bodyPr/>
          <a:lstStyle/>
          <a:p>
            <a:fld id="{13B6E235-03CA-4906-8D83-355D6CC16191}" type="slidenum">
              <a:rPr lang="en-US" smtClean="0"/>
              <a:t>16</a:t>
            </a:fld>
            <a:endParaRPr lang="en-US"/>
          </a:p>
        </p:txBody>
      </p:sp>
    </p:spTree>
    <p:extLst>
      <p:ext uri="{BB962C8B-B14F-4D97-AF65-F5344CB8AC3E}">
        <p14:creationId xmlns:p14="http://schemas.microsoft.com/office/powerpoint/2010/main" val="6871741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3" name="Picture 7" descr="PC_titleSlide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8288" cy="707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895318" y="393011"/>
            <a:ext cx="5145931" cy="1016374"/>
          </a:xfrm>
          <a:noFill/>
          <a:ln>
            <a:noFill/>
          </a:ln>
        </p:spPr>
        <p:txBody>
          <a:bodyPr>
            <a:noAutofit/>
          </a:bodyPr>
          <a:lstStyle>
            <a:lvl1pPr algn="r">
              <a:defRPr sz="3200">
                <a:ln>
                  <a:noFill/>
                </a:ln>
                <a:solidFill>
                  <a:srgbClr val="4CAF3C"/>
                </a:solidFill>
                <a:latin typeface="Book Antiqua"/>
                <a:cs typeface="Book Antiqua"/>
              </a:defRPr>
            </a:lvl1pPr>
          </a:lstStyle>
          <a:p>
            <a:r>
              <a:rPr lang="en-US" smtClean="0"/>
              <a:t>Click to edit Master title style</a:t>
            </a:r>
            <a:endParaRPr lang="en-US" dirty="0"/>
          </a:p>
        </p:txBody>
      </p:sp>
    </p:spTree>
    <p:extLst>
      <p:ext uri="{BB962C8B-B14F-4D97-AF65-F5344CB8AC3E}">
        <p14:creationId xmlns:p14="http://schemas.microsoft.com/office/powerpoint/2010/main" val="2751427452"/>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837780CA-037B-4A6A-A449-5F51A382D1BD}" type="datetime1">
              <a:rPr lang="en-US" smtClean="0"/>
              <a:t>8/23/2019</a:t>
            </a:fld>
            <a:endParaRPr lang="en-US"/>
          </a:p>
        </p:txBody>
      </p:sp>
      <p:sp>
        <p:nvSpPr>
          <p:cNvPr id="5" name="Footer Placeholder 4"/>
          <p:cNvSpPr>
            <a:spLocks noGrp="1"/>
          </p:cNvSpPr>
          <p:nvPr>
            <p:ph type="ftr" sz="quarter" idx="11"/>
          </p:nvPr>
        </p:nvSpPr>
        <p:spPr/>
        <p:txBody>
          <a:bodyPr/>
          <a:lstStyle>
            <a:lvl1pPr>
              <a:defRPr/>
            </a:lvl1pPr>
          </a:lstStyle>
          <a:p>
            <a:r>
              <a:rPr lang="en-US" smtClean="0"/>
              <a:t>PRISM is a registered trademark.  Copyright © 2004.  All Rights Reserved </a:t>
            </a:r>
            <a:endParaRPr lang="en-US"/>
          </a:p>
        </p:txBody>
      </p:sp>
      <p:sp>
        <p:nvSpPr>
          <p:cNvPr id="6" name="Slide Number Placeholder 5"/>
          <p:cNvSpPr>
            <a:spLocks noGrp="1"/>
          </p:cNvSpPr>
          <p:nvPr>
            <p:ph type="sldNum" sz="quarter" idx="12"/>
          </p:nvPr>
        </p:nvSpPr>
        <p:spPr/>
        <p:txBody>
          <a:bodyPr/>
          <a:lstStyle>
            <a:lvl1pPr>
              <a:defRPr/>
            </a:lvl1pPr>
          </a:lstStyle>
          <a:p>
            <a:fld id="{EE95BE93-E9DC-934D-83B5-B8E6249DFE0F}" type="slidenum">
              <a:rPr lang="en-US" smtClean="0"/>
              <a:pPr/>
              <a:t>‹#›</a:t>
            </a:fld>
            <a:endParaRPr lang="en-US"/>
          </a:p>
        </p:txBody>
      </p:sp>
    </p:spTree>
    <p:extLst>
      <p:ext uri="{BB962C8B-B14F-4D97-AF65-F5344CB8AC3E}">
        <p14:creationId xmlns:p14="http://schemas.microsoft.com/office/powerpoint/2010/main" val="1042553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5FB5CE6D-6917-4DDC-A55F-8710114FA287}" type="datetime1">
              <a:rPr lang="en-US" smtClean="0"/>
              <a:t>8/23/2019</a:t>
            </a:fld>
            <a:endParaRPr lang="en-US"/>
          </a:p>
        </p:txBody>
      </p:sp>
      <p:sp>
        <p:nvSpPr>
          <p:cNvPr id="5" name="Footer Placeholder 4"/>
          <p:cNvSpPr>
            <a:spLocks noGrp="1"/>
          </p:cNvSpPr>
          <p:nvPr>
            <p:ph type="ftr" sz="quarter" idx="11"/>
          </p:nvPr>
        </p:nvSpPr>
        <p:spPr/>
        <p:txBody>
          <a:bodyPr/>
          <a:lstStyle>
            <a:lvl1pPr>
              <a:defRPr/>
            </a:lvl1pPr>
          </a:lstStyle>
          <a:p>
            <a:r>
              <a:rPr lang="en-US" smtClean="0"/>
              <a:t>PRISM is a registered trademark.  Copyright © 2004.  All Rights Reserved </a:t>
            </a:r>
            <a:endParaRPr lang="en-US"/>
          </a:p>
        </p:txBody>
      </p:sp>
      <p:sp>
        <p:nvSpPr>
          <p:cNvPr id="6" name="Slide Number Placeholder 5"/>
          <p:cNvSpPr>
            <a:spLocks noGrp="1"/>
          </p:cNvSpPr>
          <p:nvPr>
            <p:ph type="sldNum" sz="quarter" idx="12"/>
          </p:nvPr>
        </p:nvSpPr>
        <p:spPr/>
        <p:txBody>
          <a:bodyPr/>
          <a:lstStyle>
            <a:lvl1pPr>
              <a:defRPr/>
            </a:lvl1pPr>
          </a:lstStyle>
          <a:p>
            <a:fld id="{EE95BE93-E9DC-934D-83B5-B8E6249DFE0F}" type="slidenum">
              <a:rPr lang="en-US" smtClean="0"/>
              <a:pPr/>
              <a:t>‹#›</a:t>
            </a:fld>
            <a:endParaRPr lang="en-US"/>
          </a:p>
        </p:txBody>
      </p:sp>
    </p:spTree>
    <p:extLst>
      <p:ext uri="{BB962C8B-B14F-4D97-AF65-F5344CB8AC3E}">
        <p14:creationId xmlns:p14="http://schemas.microsoft.com/office/powerpoint/2010/main" val="30064942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13259" y="1300786"/>
            <a:ext cx="6517482" cy="2509213"/>
          </a:xfrm>
        </p:spPr>
        <p:txBody>
          <a:bodyPr anchor="b">
            <a:normAutofit/>
          </a:bodyPr>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313259" y="3886201"/>
            <a:ext cx="6517482"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F11E579-063C-A04F-9D30-214811701B55}" type="datetimeFigureOut">
              <a:rPr lang="en-US" smtClean="0">
                <a:solidFill>
                  <a:prstClr val="black"/>
                </a:solidFill>
              </a:rPr>
              <a:pPr/>
              <a:t>8/23/2019</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6F89A40D-05D2-A742-B85A-0E62338F4018}"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55377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AB534F69-811B-467A-AFFB-33E26F89141B}" type="datetime1">
              <a:rPr lang="en-US" smtClean="0"/>
              <a:t>8/23/2019</a:t>
            </a:fld>
            <a:endParaRPr lang="en-US"/>
          </a:p>
        </p:txBody>
      </p:sp>
      <p:sp>
        <p:nvSpPr>
          <p:cNvPr id="5" name="Footer Placeholder 4"/>
          <p:cNvSpPr>
            <a:spLocks noGrp="1"/>
          </p:cNvSpPr>
          <p:nvPr>
            <p:ph type="ftr" sz="quarter" idx="11"/>
          </p:nvPr>
        </p:nvSpPr>
        <p:spPr/>
        <p:txBody>
          <a:bodyPr/>
          <a:lstStyle>
            <a:lvl1pPr>
              <a:defRPr/>
            </a:lvl1pPr>
          </a:lstStyle>
          <a:p>
            <a:r>
              <a:rPr lang="en-US" smtClean="0"/>
              <a:t>PRISM is a registered trademark.  Copyright © 2004.  All Rights Reserved </a:t>
            </a:r>
            <a:endParaRPr lang="en-US"/>
          </a:p>
        </p:txBody>
      </p:sp>
      <p:sp>
        <p:nvSpPr>
          <p:cNvPr id="6" name="Slide Number Placeholder 5"/>
          <p:cNvSpPr>
            <a:spLocks noGrp="1"/>
          </p:cNvSpPr>
          <p:nvPr>
            <p:ph type="sldNum" sz="quarter" idx="12"/>
          </p:nvPr>
        </p:nvSpPr>
        <p:spPr/>
        <p:txBody>
          <a:bodyPr/>
          <a:lstStyle>
            <a:lvl1pPr>
              <a:defRPr/>
            </a:lvl1pPr>
          </a:lstStyle>
          <a:p>
            <a:fld id="{EE95BE93-E9DC-934D-83B5-B8E6249DFE0F}" type="slidenum">
              <a:rPr lang="en-US" smtClean="0"/>
              <a:pPr/>
              <a:t>‹#›</a:t>
            </a:fld>
            <a:endParaRPr lang="en-US"/>
          </a:p>
        </p:txBody>
      </p:sp>
    </p:spTree>
    <p:extLst>
      <p:ext uri="{BB962C8B-B14F-4D97-AF65-F5344CB8AC3E}">
        <p14:creationId xmlns:p14="http://schemas.microsoft.com/office/powerpoint/2010/main" val="2475534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30A74A9C-28BC-4C77-9B58-E8B0BBAB8D23}" type="datetime1">
              <a:rPr lang="en-US" smtClean="0"/>
              <a:t>8/23/2019</a:t>
            </a:fld>
            <a:endParaRPr lang="en-US"/>
          </a:p>
        </p:txBody>
      </p:sp>
      <p:sp>
        <p:nvSpPr>
          <p:cNvPr id="5" name="Footer Placeholder 4"/>
          <p:cNvSpPr>
            <a:spLocks noGrp="1"/>
          </p:cNvSpPr>
          <p:nvPr>
            <p:ph type="ftr" sz="quarter" idx="11"/>
          </p:nvPr>
        </p:nvSpPr>
        <p:spPr/>
        <p:txBody>
          <a:bodyPr/>
          <a:lstStyle>
            <a:lvl1pPr>
              <a:defRPr/>
            </a:lvl1pPr>
          </a:lstStyle>
          <a:p>
            <a:r>
              <a:rPr lang="en-US" smtClean="0"/>
              <a:t>PRISM is a registered trademark.  Copyright © 2004.  All Rights Reserved </a:t>
            </a:r>
            <a:endParaRPr lang="en-US"/>
          </a:p>
        </p:txBody>
      </p:sp>
      <p:sp>
        <p:nvSpPr>
          <p:cNvPr id="6" name="Slide Number Placeholder 5"/>
          <p:cNvSpPr>
            <a:spLocks noGrp="1"/>
          </p:cNvSpPr>
          <p:nvPr>
            <p:ph type="sldNum" sz="quarter" idx="12"/>
          </p:nvPr>
        </p:nvSpPr>
        <p:spPr/>
        <p:txBody>
          <a:bodyPr/>
          <a:lstStyle>
            <a:lvl1pPr>
              <a:defRPr/>
            </a:lvl1pPr>
          </a:lstStyle>
          <a:p>
            <a:fld id="{EE95BE93-E9DC-934D-83B5-B8E6249DFE0F}" type="slidenum">
              <a:rPr lang="en-US" smtClean="0"/>
              <a:pPr/>
              <a:t>‹#›</a:t>
            </a:fld>
            <a:endParaRPr lang="en-US"/>
          </a:p>
        </p:txBody>
      </p:sp>
    </p:spTree>
    <p:extLst>
      <p:ext uri="{BB962C8B-B14F-4D97-AF65-F5344CB8AC3E}">
        <p14:creationId xmlns:p14="http://schemas.microsoft.com/office/powerpoint/2010/main" val="340324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750EAFA6-B786-4E49-AA3A-778C854F4551}" type="datetime1">
              <a:rPr lang="en-US" smtClean="0"/>
              <a:t>8/23/2019</a:t>
            </a:fld>
            <a:endParaRPr lang="en-US"/>
          </a:p>
        </p:txBody>
      </p:sp>
      <p:sp>
        <p:nvSpPr>
          <p:cNvPr id="6" name="Footer Placeholder 4"/>
          <p:cNvSpPr>
            <a:spLocks noGrp="1"/>
          </p:cNvSpPr>
          <p:nvPr>
            <p:ph type="ftr" sz="quarter" idx="11"/>
          </p:nvPr>
        </p:nvSpPr>
        <p:spPr/>
        <p:txBody>
          <a:bodyPr/>
          <a:lstStyle>
            <a:lvl1pPr>
              <a:defRPr/>
            </a:lvl1pPr>
          </a:lstStyle>
          <a:p>
            <a:r>
              <a:rPr lang="en-US" smtClean="0"/>
              <a:t>PRISM is a registered trademark.  Copyright © 2004.  All Rights Reserved </a:t>
            </a:r>
            <a:endParaRPr lang="en-US"/>
          </a:p>
        </p:txBody>
      </p:sp>
      <p:sp>
        <p:nvSpPr>
          <p:cNvPr id="7" name="Slide Number Placeholder 5"/>
          <p:cNvSpPr>
            <a:spLocks noGrp="1"/>
          </p:cNvSpPr>
          <p:nvPr>
            <p:ph type="sldNum" sz="quarter" idx="12"/>
          </p:nvPr>
        </p:nvSpPr>
        <p:spPr/>
        <p:txBody>
          <a:bodyPr/>
          <a:lstStyle>
            <a:lvl1pPr>
              <a:defRPr/>
            </a:lvl1pPr>
          </a:lstStyle>
          <a:p>
            <a:fld id="{EE95BE93-E9DC-934D-83B5-B8E6249DFE0F}" type="slidenum">
              <a:rPr lang="en-US" smtClean="0"/>
              <a:pPr/>
              <a:t>‹#›</a:t>
            </a:fld>
            <a:endParaRPr lang="en-US"/>
          </a:p>
        </p:txBody>
      </p:sp>
    </p:spTree>
    <p:extLst>
      <p:ext uri="{BB962C8B-B14F-4D97-AF65-F5344CB8AC3E}">
        <p14:creationId xmlns:p14="http://schemas.microsoft.com/office/powerpoint/2010/main" val="5980514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5D1D69C8-27C8-489B-96F5-17EC98215F93}" type="datetime1">
              <a:rPr lang="en-US" smtClean="0"/>
              <a:t>8/23/2019</a:t>
            </a:fld>
            <a:endParaRPr lang="en-US"/>
          </a:p>
        </p:txBody>
      </p:sp>
      <p:sp>
        <p:nvSpPr>
          <p:cNvPr id="8" name="Footer Placeholder 4"/>
          <p:cNvSpPr>
            <a:spLocks noGrp="1"/>
          </p:cNvSpPr>
          <p:nvPr>
            <p:ph type="ftr" sz="quarter" idx="11"/>
          </p:nvPr>
        </p:nvSpPr>
        <p:spPr/>
        <p:txBody>
          <a:bodyPr/>
          <a:lstStyle>
            <a:lvl1pPr>
              <a:defRPr/>
            </a:lvl1pPr>
          </a:lstStyle>
          <a:p>
            <a:r>
              <a:rPr lang="en-US" smtClean="0"/>
              <a:t>PRISM is a registered trademark.  Copyright © 2004.  All Rights Reserved </a:t>
            </a:r>
            <a:endParaRPr lang="en-US"/>
          </a:p>
        </p:txBody>
      </p:sp>
      <p:sp>
        <p:nvSpPr>
          <p:cNvPr id="9" name="Slide Number Placeholder 5"/>
          <p:cNvSpPr>
            <a:spLocks noGrp="1"/>
          </p:cNvSpPr>
          <p:nvPr>
            <p:ph type="sldNum" sz="quarter" idx="12"/>
          </p:nvPr>
        </p:nvSpPr>
        <p:spPr/>
        <p:txBody>
          <a:bodyPr/>
          <a:lstStyle>
            <a:lvl1pPr>
              <a:defRPr/>
            </a:lvl1pPr>
          </a:lstStyle>
          <a:p>
            <a:fld id="{EE95BE93-E9DC-934D-83B5-B8E6249DFE0F}" type="slidenum">
              <a:rPr lang="en-US" smtClean="0"/>
              <a:pPr/>
              <a:t>‹#›</a:t>
            </a:fld>
            <a:endParaRPr lang="en-US"/>
          </a:p>
        </p:txBody>
      </p:sp>
    </p:spTree>
    <p:extLst>
      <p:ext uri="{BB962C8B-B14F-4D97-AF65-F5344CB8AC3E}">
        <p14:creationId xmlns:p14="http://schemas.microsoft.com/office/powerpoint/2010/main" val="13055886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928FE92A-E778-4E79-BC35-D45A4707FFDC}" type="datetime1">
              <a:rPr lang="en-US" smtClean="0"/>
              <a:t>8/23/2019</a:t>
            </a:fld>
            <a:endParaRPr lang="en-US"/>
          </a:p>
        </p:txBody>
      </p:sp>
      <p:sp>
        <p:nvSpPr>
          <p:cNvPr id="4" name="Footer Placeholder 4"/>
          <p:cNvSpPr>
            <a:spLocks noGrp="1"/>
          </p:cNvSpPr>
          <p:nvPr>
            <p:ph type="ftr" sz="quarter" idx="11"/>
          </p:nvPr>
        </p:nvSpPr>
        <p:spPr/>
        <p:txBody>
          <a:bodyPr/>
          <a:lstStyle>
            <a:lvl1pPr>
              <a:defRPr/>
            </a:lvl1pPr>
          </a:lstStyle>
          <a:p>
            <a:r>
              <a:rPr lang="en-US" smtClean="0"/>
              <a:t>PRISM is a registered trademark.  Copyright © 2004.  All Rights Reserved </a:t>
            </a:r>
            <a:endParaRPr lang="en-US"/>
          </a:p>
        </p:txBody>
      </p:sp>
      <p:sp>
        <p:nvSpPr>
          <p:cNvPr id="5" name="Slide Number Placeholder 5"/>
          <p:cNvSpPr>
            <a:spLocks noGrp="1"/>
          </p:cNvSpPr>
          <p:nvPr>
            <p:ph type="sldNum" sz="quarter" idx="12"/>
          </p:nvPr>
        </p:nvSpPr>
        <p:spPr/>
        <p:txBody>
          <a:bodyPr/>
          <a:lstStyle>
            <a:lvl1pPr>
              <a:defRPr/>
            </a:lvl1pPr>
          </a:lstStyle>
          <a:p>
            <a:fld id="{EE95BE93-E9DC-934D-83B5-B8E6249DFE0F}" type="slidenum">
              <a:rPr lang="en-US" smtClean="0"/>
              <a:pPr/>
              <a:t>‹#›</a:t>
            </a:fld>
            <a:endParaRPr lang="en-US"/>
          </a:p>
        </p:txBody>
      </p:sp>
    </p:spTree>
    <p:extLst>
      <p:ext uri="{BB962C8B-B14F-4D97-AF65-F5344CB8AC3E}">
        <p14:creationId xmlns:p14="http://schemas.microsoft.com/office/powerpoint/2010/main" val="2763288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68335A57-9A1E-45FF-ABE1-9160516D933F}" type="datetime1">
              <a:rPr lang="en-US" smtClean="0"/>
              <a:t>8/23/2019</a:t>
            </a:fld>
            <a:endParaRPr lang="en-US"/>
          </a:p>
        </p:txBody>
      </p:sp>
      <p:sp>
        <p:nvSpPr>
          <p:cNvPr id="3" name="Footer Placeholder 4"/>
          <p:cNvSpPr>
            <a:spLocks noGrp="1"/>
          </p:cNvSpPr>
          <p:nvPr>
            <p:ph type="ftr" sz="quarter" idx="11"/>
          </p:nvPr>
        </p:nvSpPr>
        <p:spPr/>
        <p:txBody>
          <a:bodyPr/>
          <a:lstStyle>
            <a:lvl1pPr>
              <a:defRPr/>
            </a:lvl1pPr>
          </a:lstStyle>
          <a:p>
            <a:r>
              <a:rPr lang="en-US" smtClean="0"/>
              <a:t>PRISM is a registered trademark.  Copyright © 2004.  All Rights Reserved </a:t>
            </a:r>
            <a:endParaRPr lang="en-US"/>
          </a:p>
        </p:txBody>
      </p:sp>
      <p:sp>
        <p:nvSpPr>
          <p:cNvPr id="4" name="Slide Number Placeholder 5"/>
          <p:cNvSpPr>
            <a:spLocks noGrp="1"/>
          </p:cNvSpPr>
          <p:nvPr>
            <p:ph type="sldNum" sz="quarter" idx="12"/>
          </p:nvPr>
        </p:nvSpPr>
        <p:spPr/>
        <p:txBody>
          <a:bodyPr/>
          <a:lstStyle>
            <a:lvl1pPr>
              <a:defRPr/>
            </a:lvl1pPr>
          </a:lstStyle>
          <a:p>
            <a:fld id="{EE95BE93-E9DC-934D-83B5-B8E6249DFE0F}" type="slidenum">
              <a:rPr lang="en-US" smtClean="0"/>
              <a:pPr/>
              <a:t>‹#›</a:t>
            </a:fld>
            <a:endParaRPr lang="en-US"/>
          </a:p>
        </p:txBody>
      </p:sp>
    </p:spTree>
    <p:extLst>
      <p:ext uri="{BB962C8B-B14F-4D97-AF65-F5344CB8AC3E}">
        <p14:creationId xmlns:p14="http://schemas.microsoft.com/office/powerpoint/2010/main" val="2949904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DF9BB6C1-3DEC-498B-B9E2-23FC0519503D}" type="datetime1">
              <a:rPr lang="en-US" smtClean="0"/>
              <a:t>8/23/2019</a:t>
            </a:fld>
            <a:endParaRPr lang="en-US"/>
          </a:p>
        </p:txBody>
      </p:sp>
      <p:sp>
        <p:nvSpPr>
          <p:cNvPr id="6" name="Footer Placeholder 4"/>
          <p:cNvSpPr>
            <a:spLocks noGrp="1"/>
          </p:cNvSpPr>
          <p:nvPr>
            <p:ph type="ftr" sz="quarter" idx="11"/>
          </p:nvPr>
        </p:nvSpPr>
        <p:spPr/>
        <p:txBody>
          <a:bodyPr/>
          <a:lstStyle>
            <a:lvl1pPr>
              <a:defRPr/>
            </a:lvl1pPr>
          </a:lstStyle>
          <a:p>
            <a:r>
              <a:rPr lang="en-US" smtClean="0"/>
              <a:t>PRISM is a registered trademark.  Copyright © 2004.  All Rights Reserved </a:t>
            </a:r>
            <a:endParaRPr lang="en-US"/>
          </a:p>
        </p:txBody>
      </p:sp>
      <p:sp>
        <p:nvSpPr>
          <p:cNvPr id="7" name="Slide Number Placeholder 5"/>
          <p:cNvSpPr>
            <a:spLocks noGrp="1"/>
          </p:cNvSpPr>
          <p:nvPr>
            <p:ph type="sldNum" sz="quarter" idx="12"/>
          </p:nvPr>
        </p:nvSpPr>
        <p:spPr/>
        <p:txBody>
          <a:bodyPr/>
          <a:lstStyle>
            <a:lvl1pPr>
              <a:defRPr/>
            </a:lvl1pPr>
          </a:lstStyle>
          <a:p>
            <a:fld id="{EE95BE93-E9DC-934D-83B5-B8E6249DFE0F}" type="slidenum">
              <a:rPr lang="en-US" smtClean="0"/>
              <a:pPr/>
              <a:t>‹#›</a:t>
            </a:fld>
            <a:endParaRPr lang="en-US"/>
          </a:p>
        </p:txBody>
      </p:sp>
    </p:spTree>
    <p:extLst>
      <p:ext uri="{BB962C8B-B14F-4D97-AF65-F5344CB8AC3E}">
        <p14:creationId xmlns:p14="http://schemas.microsoft.com/office/powerpoint/2010/main" val="14876413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4A3398A2-29AE-42F9-B2C0-31E5E86A5B77}" type="datetime1">
              <a:rPr lang="en-US" smtClean="0"/>
              <a:t>8/23/2019</a:t>
            </a:fld>
            <a:endParaRPr lang="en-US"/>
          </a:p>
        </p:txBody>
      </p:sp>
      <p:sp>
        <p:nvSpPr>
          <p:cNvPr id="6" name="Footer Placeholder 4"/>
          <p:cNvSpPr>
            <a:spLocks noGrp="1"/>
          </p:cNvSpPr>
          <p:nvPr>
            <p:ph type="ftr" sz="quarter" idx="11"/>
          </p:nvPr>
        </p:nvSpPr>
        <p:spPr/>
        <p:txBody>
          <a:bodyPr/>
          <a:lstStyle>
            <a:lvl1pPr>
              <a:defRPr/>
            </a:lvl1pPr>
          </a:lstStyle>
          <a:p>
            <a:r>
              <a:rPr lang="en-US" smtClean="0"/>
              <a:t>PRISM is a registered trademark.  Copyright © 2004.  All Rights Reserved </a:t>
            </a:r>
            <a:endParaRPr lang="en-US"/>
          </a:p>
        </p:txBody>
      </p:sp>
      <p:sp>
        <p:nvSpPr>
          <p:cNvPr id="7" name="Slide Number Placeholder 5"/>
          <p:cNvSpPr>
            <a:spLocks noGrp="1"/>
          </p:cNvSpPr>
          <p:nvPr>
            <p:ph type="sldNum" sz="quarter" idx="12"/>
          </p:nvPr>
        </p:nvSpPr>
        <p:spPr/>
        <p:txBody>
          <a:bodyPr/>
          <a:lstStyle>
            <a:lvl1pPr>
              <a:defRPr/>
            </a:lvl1pPr>
          </a:lstStyle>
          <a:p>
            <a:fld id="{EE95BE93-E9DC-934D-83B5-B8E6249DFE0F}" type="slidenum">
              <a:rPr lang="en-US" smtClean="0"/>
              <a:pPr/>
              <a:t>‹#›</a:t>
            </a:fld>
            <a:endParaRPr lang="en-US"/>
          </a:p>
        </p:txBody>
      </p:sp>
    </p:spTree>
    <p:extLst>
      <p:ext uri="{BB962C8B-B14F-4D97-AF65-F5344CB8AC3E}">
        <p14:creationId xmlns:p14="http://schemas.microsoft.com/office/powerpoint/2010/main" val="32858212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pic>
        <p:nvPicPr>
          <p:cNvPr id="1026" name="Picture 7" descr="PC_secondSlide3.jp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0" y="15875"/>
            <a:ext cx="9153525" cy="707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457200" y="539750"/>
            <a:ext cx="8229600"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US"/>
          </a:p>
        </p:txBody>
      </p:sp>
      <p:sp>
        <p:nvSpPr>
          <p:cNvPr id="1028" name="Text Placeholder 2"/>
          <p:cNvSpPr>
            <a:spLocks noGrp="1"/>
          </p:cNvSpPr>
          <p:nvPr>
            <p:ph type="body" idx="1"/>
          </p:nvPr>
        </p:nvSpPr>
        <p:spPr bwMode="auto">
          <a:xfrm>
            <a:off x="457200" y="1471613"/>
            <a:ext cx="8229600" cy="377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fld id="{A394290D-A61A-4A16-8EE2-28D138DF310B}" type="datetime1">
              <a:rPr lang="en-US" smtClean="0"/>
              <a:t>8/23/2019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r>
              <a:rPr lang="en-US" smtClean="0"/>
              <a:t>PRISM is a registered trademark.  Copyright © 2004.  All Rights Reserved </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fld id="{EE95BE93-E9DC-934D-83B5-B8E6249DFE0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Lst>
  <p:hf hdr="0" dt="0"/>
  <p:txStyles>
    <p:titleStyle>
      <a:lvl1pPr algn="l" defTabSz="457200" rtl="0" eaLnBrk="1" fontAlgn="base" hangingPunct="1">
        <a:spcBef>
          <a:spcPct val="0"/>
        </a:spcBef>
        <a:spcAft>
          <a:spcPct val="0"/>
        </a:spcAft>
        <a:defRPr sz="3200" b="1" kern="1200">
          <a:solidFill>
            <a:srgbClr val="4CAF3C"/>
          </a:solidFill>
          <a:latin typeface="Book Antiqua"/>
          <a:ea typeface="ＭＳ Ｐゴシック" charset="-128"/>
          <a:cs typeface="Book Antiqua"/>
        </a:defRPr>
      </a:lvl1pPr>
      <a:lvl2pPr algn="l" defTabSz="457200" rtl="0" eaLnBrk="1" fontAlgn="base" hangingPunct="1">
        <a:spcBef>
          <a:spcPct val="0"/>
        </a:spcBef>
        <a:spcAft>
          <a:spcPct val="0"/>
        </a:spcAft>
        <a:defRPr sz="3200" b="1">
          <a:solidFill>
            <a:srgbClr val="4CAF3C"/>
          </a:solidFill>
          <a:latin typeface="Book Antiqua" pitchFamily="-108" charset="0"/>
          <a:ea typeface="ＭＳ Ｐゴシック" charset="-128"/>
        </a:defRPr>
      </a:lvl2pPr>
      <a:lvl3pPr algn="l" defTabSz="457200" rtl="0" eaLnBrk="1" fontAlgn="base" hangingPunct="1">
        <a:spcBef>
          <a:spcPct val="0"/>
        </a:spcBef>
        <a:spcAft>
          <a:spcPct val="0"/>
        </a:spcAft>
        <a:defRPr sz="3200" b="1">
          <a:solidFill>
            <a:srgbClr val="4CAF3C"/>
          </a:solidFill>
          <a:latin typeface="Book Antiqua" pitchFamily="-108" charset="0"/>
          <a:ea typeface="ＭＳ Ｐゴシック" charset="-128"/>
        </a:defRPr>
      </a:lvl3pPr>
      <a:lvl4pPr algn="l" defTabSz="457200" rtl="0" eaLnBrk="1" fontAlgn="base" hangingPunct="1">
        <a:spcBef>
          <a:spcPct val="0"/>
        </a:spcBef>
        <a:spcAft>
          <a:spcPct val="0"/>
        </a:spcAft>
        <a:defRPr sz="3200" b="1">
          <a:solidFill>
            <a:srgbClr val="4CAF3C"/>
          </a:solidFill>
          <a:latin typeface="Book Antiqua" pitchFamily="-108" charset="0"/>
          <a:ea typeface="ＭＳ Ｐゴシック" charset="-128"/>
        </a:defRPr>
      </a:lvl4pPr>
      <a:lvl5pPr algn="l" defTabSz="457200" rtl="0" eaLnBrk="1" fontAlgn="base" hangingPunct="1">
        <a:spcBef>
          <a:spcPct val="0"/>
        </a:spcBef>
        <a:spcAft>
          <a:spcPct val="0"/>
        </a:spcAft>
        <a:defRPr sz="3200" b="1">
          <a:solidFill>
            <a:srgbClr val="4CAF3C"/>
          </a:solidFill>
          <a:latin typeface="Book Antiqua" pitchFamily="-108" charset="0"/>
          <a:ea typeface="ＭＳ Ｐゴシック" charset="-128"/>
        </a:defRPr>
      </a:lvl5pPr>
      <a:lvl6pPr marL="457200" algn="l" defTabSz="457200" rtl="0" eaLnBrk="1" fontAlgn="base" hangingPunct="1">
        <a:spcBef>
          <a:spcPct val="0"/>
        </a:spcBef>
        <a:spcAft>
          <a:spcPct val="0"/>
        </a:spcAft>
        <a:defRPr sz="4400">
          <a:solidFill>
            <a:srgbClr val="4CAF3C"/>
          </a:solidFill>
          <a:latin typeface="Book Antiqua" charset="0"/>
          <a:ea typeface="ＭＳ Ｐゴシック" charset="-128"/>
        </a:defRPr>
      </a:lvl6pPr>
      <a:lvl7pPr marL="914400" algn="l" defTabSz="457200" rtl="0" eaLnBrk="1" fontAlgn="base" hangingPunct="1">
        <a:spcBef>
          <a:spcPct val="0"/>
        </a:spcBef>
        <a:spcAft>
          <a:spcPct val="0"/>
        </a:spcAft>
        <a:defRPr sz="4400">
          <a:solidFill>
            <a:srgbClr val="4CAF3C"/>
          </a:solidFill>
          <a:latin typeface="Book Antiqua" charset="0"/>
          <a:ea typeface="ＭＳ Ｐゴシック" charset="-128"/>
        </a:defRPr>
      </a:lvl7pPr>
      <a:lvl8pPr marL="1371600" algn="l" defTabSz="457200" rtl="0" eaLnBrk="1" fontAlgn="base" hangingPunct="1">
        <a:spcBef>
          <a:spcPct val="0"/>
        </a:spcBef>
        <a:spcAft>
          <a:spcPct val="0"/>
        </a:spcAft>
        <a:defRPr sz="4400">
          <a:solidFill>
            <a:srgbClr val="4CAF3C"/>
          </a:solidFill>
          <a:latin typeface="Book Antiqua" charset="0"/>
          <a:ea typeface="ＭＳ Ｐゴシック" charset="-128"/>
        </a:defRPr>
      </a:lvl8pPr>
      <a:lvl9pPr marL="1828800" algn="l" defTabSz="457200" rtl="0" eaLnBrk="1" fontAlgn="base" hangingPunct="1">
        <a:spcBef>
          <a:spcPct val="0"/>
        </a:spcBef>
        <a:spcAft>
          <a:spcPct val="0"/>
        </a:spcAft>
        <a:defRPr sz="4400">
          <a:solidFill>
            <a:srgbClr val="4CAF3C"/>
          </a:solidFill>
          <a:latin typeface="Book Antiqua" charset="0"/>
          <a:ea typeface="ＭＳ Ｐゴシック" charset="-128"/>
        </a:defRPr>
      </a:lvl9pPr>
    </p:titleStyle>
    <p:bodyStyle>
      <a:lvl1pPr marL="342900" indent="-342900" algn="l" defTabSz="457200" rtl="0" eaLnBrk="1" fontAlgn="base" hangingPunct="1">
        <a:spcBef>
          <a:spcPct val="20000"/>
        </a:spcBef>
        <a:spcAft>
          <a:spcPct val="0"/>
        </a:spcAft>
        <a:buSzPct val="100000"/>
        <a:buBlip>
          <a:blip r:embed="rId16"/>
        </a:buBlip>
        <a:defRPr sz="3200" kern="1200">
          <a:solidFill>
            <a:srgbClr val="143F92"/>
          </a:solidFill>
          <a:latin typeface="Book Antiqua"/>
          <a:ea typeface="ＭＳ Ｐゴシック" charset="-128"/>
          <a:cs typeface="Book Antiqua"/>
        </a:defRPr>
      </a:lvl1pPr>
      <a:lvl2pPr marL="742950" indent="-285750" algn="l" defTabSz="457200" rtl="0" eaLnBrk="1" fontAlgn="base" hangingPunct="1">
        <a:spcBef>
          <a:spcPct val="20000"/>
        </a:spcBef>
        <a:spcAft>
          <a:spcPct val="0"/>
        </a:spcAft>
        <a:buFont typeface="Arial" charset="0"/>
        <a:buChar char="–"/>
        <a:defRPr sz="2800" kern="1200">
          <a:solidFill>
            <a:srgbClr val="143F92"/>
          </a:solidFill>
          <a:latin typeface="Book Antiqua"/>
          <a:ea typeface="ＭＳ Ｐゴシック" charset="-128"/>
          <a:cs typeface="Book Antiqua"/>
        </a:defRPr>
      </a:lvl2pPr>
      <a:lvl3pPr marL="1143000" indent="-228600" algn="l" defTabSz="457200" rtl="0" eaLnBrk="1" fontAlgn="base" hangingPunct="1">
        <a:spcBef>
          <a:spcPct val="20000"/>
        </a:spcBef>
        <a:spcAft>
          <a:spcPct val="0"/>
        </a:spcAft>
        <a:buFont typeface="Arial" charset="0"/>
        <a:buChar char="•"/>
        <a:defRPr sz="2400" kern="1200">
          <a:solidFill>
            <a:srgbClr val="143F92"/>
          </a:solidFill>
          <a:latin typeface="Book Antiqua"/>
          <a:ea typeface="ＭＳ Ｐゴシック" charset="-128"/>
          <a:cs typeface="Book Antiqua"/>
        </a:defRPr>
      </a:lvl3pPr>
      <a:lvl4pPr marL="1600200" indent="-228600" algn="l" defTabSz="457200" rtl="0" eaLnBrk="1" fontAlgn="base" hangingPunct="1">
        <a:spcBef>
          <a:spcPct val="20000"/>
        </a:spcBef>
        <a:spcAft>
          <a:spcPct val="0"/>
        </a:spcAft>
        <a:buFont typeface="Arial" charset="0"/>
        <a:buChar char="–"/>
        <a:defRPr sz="2000" kern="1200">
          <a:solidFill>
            <a:srgbClr val="143F92"/>
          </a:solidFill>
          <a:latin typeface="Book Antiqua"/>
          <a:ea typeface="ＭＳ Ｐゴシック" charset="-128"/>
          <a:cs typeface="Book Antiqua"/>
        </a:defRPr>
      </a:lvl4pPr>
      <a:lvl5pPr marL="2057400" indent="-228600" algn="l" defTabSz="457200" rtl="0" eaLnBrk="1" fontAlgn="base" hangingPunct="1">
        <a:spcBef>
          <a:spcPct val="20000"/>
        </a:spcBef>
        <a:spcAft>
          <a:spcPct val="0"/>
        </a:spcAft>
        <a:buFont typeface="Arial" charset="0"/>
        <a:buChar char="»"/>
        <a:defRPr sz="2000" kern="1200">
          <a:solidFill>
            <a:srgbClr val="143F92"/>
          </a:solidFill>
          <a:latin typeface="Book Antiqua"/>
          <a:ea typeface="ＭＳ Ｐゴシック" charset="-128"/>
          <a:cs typeface="Book Antiqu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6.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35.xml"/><Relationship Id="rId16" Type="http://schemas.openxmlformats.org/officeDocument/2006/relationships/diagramColors" Target="../diagrams/colors3.xml"/><Relationship Id="rId1" Type="http://schemas.openxmlformats.org/officeDocument/2006/relationships/slideLayout" Target="../slideLayouts/slideLayout6.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ved=2ahUKEwjdw728ga_iAhXuct8KHYyvBAYQjRx6BAgBEAU&amp;url=https://memegenerator.net/instance/57305089/abed-it-is-simple-just-follow-these-easy-steps&amp;psig=AOvVaw095_dlknjfPAMLwo8jSMzi&amp;ust=1558610165154089"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bwMode="auto">
          <a:xfrm>
            <a:off x="3488898" y="5419270"/>
            <a:ext cx="5330371" cy="13534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har char="•"/>
              <a:defRPr sz="3200">
                <a:solidFill>
                  <a:srgbClr val="373737"/>
                </a:solidFill>
                <a:latin typeface="Verdana" pitchFamily="34" charset="0"/>
                <a:ea typeface="ＭＳ Ｐゴシック" pitchFamily="34" charset="-128"/>
              </a:defRPr>
            </a:lvl1pPr>
            <a:lvl2pPr marL="742950" indent="-285750">
              <a:spcBef>
                <a:spcPct val="20000"/>
              </a:spcBef>
              <a:buChar char="–"/>
              <a:defRPr sz="2800">
                <a:solidFill>
                  <a:srgbClr val="373737"/>
                </a:solidFill>
                <a:latin typeface="Verdana" pitchFamily="34" charset="0"/>
                <a:ea typeface="ＭＳ Ｐゴシック" pitchFamily="34" charset="-128"/>
              </a:defRPr>
            </a:lvl2pPr>
            <a:lvl3pPr marL="1143000" indent="-228600">
              <a:spcBef>
                <a:spcPct val="20000"/>
              </a:spcBef>
              <a:buChar char="•"/>
              <a:defRPr sz="2400">
                <a:solidFill>
                  <a:srgbClr val="373737"/>
                </a:solidFill>
                <a:latin typeface="Verdana" pitchFamily="34" charset="0"/>
                <a:ea typeface="ＭＳ Ｐゴシック" pitchFamily="34" charset="-128"/>
              </a:defRPr>
            </a:lvl3pPr>
            <a:lvl4pPr marL="1600200" indent="-228600">
              <a:spcBef>
                <a:spcPct val="20000"/>
              </a:spcBef>
              <a:buChar char="–"/>
              <a:defRPr sz="2000">
                <a:solidFill>
                  <a:srgbClr val="373737"/>
                </a:solidFill>
                <a:latin typeface="Verdana" pitchFamily="34" charset="0"/>
                <a:ea typeface="ＭＳ Ｐゴシック" pitchFamily="34" charset="-128"/>
              </a:defRPr>
            </a:lvl4pPr>
            <a:lvl5pPr marL="2057400" indent="-228600">
              <a:spcBef>
                <a:spcPct val="20000"/>
              </a:spcBef>
              <a:buChar char="»"/>
              <a:defRPr sz="2000">
                <a:solidFill>
                  <a:srgbClr val="373737"/>
                </a:solidFill>
                <a:latin typeface="Verdana" pitchFamily="34" charset="0"/>
                <a:ea typeface="ＭＳ Ｐゴシック" pitchFamily="34" charset="-128"/>
              </a:defRPr>
            </a:lvl5pPr>
            <a:lvl6pPr marL="2514600" indent="-228600" eaLnBrk="0" fontAlgn="base" hangingPunct="0">
              <a:spcBef>
                <a:spcPct val="20000"/>
              </a:spcBef>
              <a:spcAft>
                <a:spcPct val="0"/>
              </a:spcAft>
              <a:buChar char="»"/>
              <a:defRPr sz="2000">
                <a:solidFill>
                  <a:srgbClr val="373737"/>
                </a:solidFill>
                <a:latin typeface="Verdana" pitchFamily="34" charset="0"/>
                <a:ea typeface="ＭＳ Ｐゴシック" pitchFamily="34" charset="-128"/>
              </a:defRPr>
            </a:lvl6pPr>
            <a:lvl7pPr marL="2971800" indent="-228600" eaLnBrk="0" fontAlgn="base" hangingPunct="0">
              <a:spcBef>
                <a:spcPct val="20000"/>
              </a:spcBef>
              <a:spcAft>
                <a:spcPct val="0"/>
              </a:spcAft>
              <a:buChar char="»"/>
              <a:defRPr sz="2000">
                <a:solidFill>
                  <a:srgbClr val="373737"/>
                </a:solidFill>
                <a:latin typeface="Verdana" pitchFamily="34" charset="0"/>
                <a:ea typeface="ＭＳ Ｐゴシック" pitchFamily="34" charset="-128"/>
              </a:defRPr>
            </a:lvl7pPr>
            <a:lvl8pPr marL="3429000" indent="-228600" eaLnBrk="0" fontAlgn="base" hangingPunct="0">
              <a:spcBef>
                <a:spcPct val="20000"/>
              </a:spcBef>
              <a:spcAft>
                <a:spcPct val="0"/>
              </a:spcAft>
              <a:buChar char="»"/>
              <a:defRPr sz="2000">
                <a:solidFill>
                  <a:srgbClr val="373737"/>
                </a:solidFill>
                <a:latin typeface="Verdana" pitchFamily="34" charset="0"/>
                <a:ea typeface="ＭＳ Ｐゴシック" pitchFamily="34" charset="-128"/>
              </a:defRPr>
            </a:lvl8pPr>
            <a:lvl9pPr marL="3886200" indent="-228600" eaLnBrk="0" fontAlgn="base" hangingPunct="0">
              <a:spcBef>
                <a:spcPct val="20000"/>
              </a:spcBef>
              <a:spcAft>
                <a:spcPct val="0"/>
              </a:spcAft>
              <a:buChar char="»"/>
              <a:defRPr sz="2000">
                <a:solidFill>
                  <a:srgbClr val="373737"/>
                </a:solidFill>
                <a:latin typeface="Verdana" pitchFamily="34" charset="0"/>
                <a:ea typeface="ＭＳ Ｐゴシック" pitchFamily="34" charset="-128"/>
              </a:defRPr>
            </a:lvl9pPr>
          </a:lstStyle>
          <a:p>
            <a:pPr eaLnBrk="1" hangingPunct="1">
              <a:buFontTx/>
              <a:buNone/>
            </a:pPr>
            <a:r>
              <a:rPr lang="en-US" altLang="en-US" sz="2400" dirty="0" smtClean="0">
                <a:solidFill>
                  <a:schemeClr val="tx2"/>
                </a:solidFill>
                <a:latin typeface="Book Antiqua" pitchFamily="18" charset="0"/>
              </a:rPr>
              <a:t>Metropolitan St. Louis Sewer District</a:t>
            </a:r>
          </a:p>
          <a:p>
            <a:pPr eaLnBrk="1" hangingPunct="1">
              <a:buFontTx/>
              <a:buNone/>
            </a:pPr>
            <a:r>
              <a:rPr lang="en-US" altLang="en-US" sz="2400" dirty="0" smtClean="0">
                <a:solidFill>
                  <a:schemeClr val="tx2"/>
                </a:solidFill>
                <a:latin typeface="Book Antiqua" pitchFamily="18" charset="0"/>
              </a:rPr>
              <a:t>Andrew Kaufman, P.E.</a:t>
            </a:r>
          </a:p>
          <a:p>
            <a:pPr eaLnBrk="1" hangingPunct="1">
              <a:buFontTx/>
              <a:buNone/>
            </a:pPr>
            <a:r>
              <a:rPr lang="en-US" altLang="en-US" sz="2400" dirty="0" smtClean="0">
                <a:solidFill>
                  <a:schemeClr val="tx2"/>
                </a:solidFill>
                <a:latin typeface="Book Antiqua" pitchFamily="18" charset="0"/>
              </a:rPr>
              <a:t>James Kauffman, P.E.</a:t>
            </a:r>
            <a:endParaRPr lang="en-US" altLang="en-US" sz="2400" dirty="0">
              <a:solidFill>
                <a:schemeClr val="tx2"/>
              </a:solidFill>
              <a:latin typeface="Book Antiqua" pitchFamily="18" charset="0"/>
            </a:endParaRPr>
          </a:p>
        </p:txBody>
      </p:sp>
      <p:sp>
        <p:nvSpPr>
          <p:cNvPr id="6" name="Rectangle 2"/>
          <p:cNvSpPr txBox="1">
            <a:spLocks noChangeArrowheads="1"/>
          </p:cNvSpPr>
          <p:nvPr/>
        </p:nvSpPr>
        <p:spPr bwMode="auto">
          <a:xfrm>
            <a:off x="445123" y="967853"/>
            <a:ext cx="7130144" cy="325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0"/>
              </a:spcBef>
              <a:spcAft>
                <a:spcPct val="0"/>
              </a:spcAft>
              <a:defRPr sz="3200" b="1" kern="1200">
                <a:solidFill>
                  <a:srgbClr val="4CAF3C"/>
                </a:solidFill>
                <a:latin typeface="Book Antiqua"/>
                <a:ea typeface="ＭＳ Ｐゴシック" charset="-128"/>
                <a:cs typeface="Book Antiqua"/>
              </a:defRPr>
            </a:lvl1pPr>
            <a:lvl2pPr algn="l" defTabSz="457200" rtl="0" eaLnBrk="1" fontAlgn="base" hangingPunct="1">
              <a:spcBef>
                <a:spcPct val="0"/>
              </a:spcBef>
              <a:spcAft>
                <a:spcPct val="0"/>
              </a:spcAft>
              <a:defRPr sz="3200" b="1">
                <a:solidFill>
                  <a:srgbClr val="4CAF3C"/>
                </a:solidFill>
                <a:latin typeface="Book Antiqua" pitchFamily="-108" charset="0"/>
                <a:ea typeface="ＭＳ Ｐゴシック" charset="-128"/>
              </a:defRPr>
            </a:lvl2pPr>
            <a:lvl3pPr algn="l" defTabSz="457200" rtl="0" eaLnBrk="1" fontAlgn="base" hangingPunct="1">
              <a:spcBef>
                <a:spcPct val="0"/>
              </a:spcBef>
              <a:spcAft>
                <a:spcPct val="0"/>
              </a:spcAft>
              <a:defRPr sz="3200" b="1">
                <a:solidFill>
                  <a:srgbClr val="4CAF3C"/>
                </a:solidFill>
                <a:latin typeface="Book Antiqua" pitchFamily="-108" charset="0"/>
                <a:ea typeface="ＭＳ Ｐゴシック" charset="-128"/>
              </a:defRPr>
            </a:lvl3pPr>
            <a:lvl4pPr algn="l" defTabSz="457200" rtl="0" eaLnBrk="1" fontAlgn="base" hangingPunct="1">
              <a:spcBef>
                <a:spcPct val="0"/>
              </a:spcBef>
              <a:spcAft>
                <a:spcPct val="0"/>
              </a:spcAft>
              <a:defRPr sz="3200" b="1">
                <a:solidFill>
                  <a:srgbClr val="4CAF3C"/>
                </a:solidFill>
                <a:latin typeface="Book Antiqua" pitchFamily="-108" charset="0"/>
                <a:ea typeface="ＭＳ Ｐゴシック" charset="-128"/>
              </a:defRPr>
            </a:lvl4pPr>
            <a:lvl5pPr algn="l" defTabSz="457200" rtl="0" eaLnBrk="1" fontAlgn="base" hangingPunct="1">
              <a:spcBef>
                <a:spcPct val="0"/>
              </a:spcBef>
              <a:spcAft>
                <a:spcPct val="0"/>
              </a:spcAft>
              <a:defRPr sz="3200" b="1">
                <a:solidFill>
                  <a:srgbClr val="4CAF3C"/>
                </a:solidFill>
                <a:latin typeface="Book Antiqua" pitchFamily="-108" charset="0"/>
                <a:ea typeface="ＭＳ Ｐゴシック" charset="-128"/>
              </a:defRPr>
            </a:lvl5pPr>
            <a:lvl6pPr marL="457200" algn="l" defTabSz="457200" rtl="0" eaLnBrk="1" fontAlgn="base" hangingPunct="1">
              <a:spcBef>
                <a:spcPct val="0"/>
              </a:spcBef>
              <a:spcAft>
                <a:spcPct val="0"/>
              </a:spcAft>
              <a:defRPr sz="4400">
                <a:solidFill>
                  <a:srgbClr val="4CAF3C"/>
                </a:solidFill>
                <a:latin typeface="Book Antiqua" charset="0"/>
                <a:ea typeface="ＭＳ Ｐゴシック" charset="-128"/>
              </a:defRPr>
            </a:lvl6pPr>
            <a:lvl7pPr marL="914400" algn="l" defTabSz="457200" rtl="0" eaLnBrk="1" fontAlgn="base" hangingPunct="1">
              <a:spcBef>
                <a:spcPct val="0"/>
              </a:spcBef>
              <a:spcAft>
                <a:spcPct val="0"/>
              </a:spcAft>
              <a:defRPr sz="4400">
                <a:solidFill>
                  <a:srgbClr val="4CAF3C"/>
                </a:solidFill>
                <a:latin typeface="Book Antiqua" charset="0"/>
                <a:ea typeface="ＭＳ Ｐゴシック" charset="-128"/>
              </a:defRPr>
            </a:lvl7pPr>
            <a:lvl8pPr marL="1371600" algn="l" defTabSz="457200" rtl="0" eaLnBrk="1" fontAlgn="base" hangingPunct="1">
              <a:spcBef>
                <a:spcPct val="0"/>
              </a:spcBef>
              <a:spcAft>
                <a:spcPct val="0"/>
              </a:spcAft>
              <a:defRPr sz="4400">
                <a:solidFill>
                  <a:srgbClr val="4CAF3C"/>
                </a:solidFill>
                <a:latin typeface="Book Antiqua" charset="0"/>
                <a:ea typeface="ＭＳ Ｐゴシック" charset="-128"/>
              </a:defRPr>
            </a:lvl8pPr>
            <a:lvl9pPr marL="1828800" algn="l" defTabSz="457200" rtl="0" eaLnBrk="1" fontAlgn="base" hangingPunct="1">
              <a:spcBef>
                <a:spcPct val="0"/>
              </a:spcBef>
              <a:spcAft>
                <a:spcPct val="0"/>
              </a:spcAft>
              <a:defRPr sz="4400">
                <a:solidFill>
                  <a:srgbClr val="4CAF3C"/>
                </a:solidFill>
                <a:latin typeface="Book Antiqua" charset="0"/>
                <a:ea typeface="ＭＳ Ｐゴシック" charset="-128"/>
              </a:defRPr>
            </a:lvl9pPr>
          </a:lstStyle>
          <a:p>
            <a:pPr lvl="0">
              <a:defRPr/>
            </a:pPr>
            <a:r>
              <a:rPr lang="en-US" b="0" dirty="0">
                <a:solidFill>
                  <a:schemeClr val="tx2"/>
                </a:solidFill>
                <a:latin typeface="Book Antiqua" charset="0"/>
                <a:ea typeface="ＭＳ Ｐゴシック" charset="0"/>
              </a:rPr>
              <a:t>Utilizing </a:t>
            </a:r>
            <a:r>
              <a:rPr lang="en-US" b="0" dirty="0" smtClean="0">
                <a:solidFill>
                  <a:schemeClr val="tx2"/>
                </a:solidFill>
                <a:latin typeface="Book Antiqua" charset="0"/>
                <a:ea typeface="ＭＳ Ｐゴシック" charset="0"/>
              </a:rPr>
              <a:t>Flow </a:t>
            </a:r>
            <a:r>
              <a:rPr lang="en-US" b="0" dirty="0">
                <a:solidFill>
                  <a:schemeClr val="tx2"/>
                </a:solidFill>
                <a:latin typeface="Book Antiqua" charset="0"/>
                <a:ea typeface="ＭＳ Ｐゴシック" charset="0"/>
              </a:rPr>
              <a:t>M</a:t>
            </a:r>
            <a:r>
              <a:rPr lang="en-US" b="0" dirty="0" smtClean="0">
                <a:solidFill>
                  <a:schemeClr val="tx2"/>
                </a:solidFill>
                <a:latin typeface="Book Antiqua" charset="0"/>
                <a:ea typeface="ＭＳ Ｐゴシック" charset="0"/>
              </a:rPr>
              <a:t>onitoring </a:t>
            </a:r>
            <a:r>
              <a:rPr lang="en-US" b="0" dirty="0">
                <a:solidFill>
                  <a:schemeClr val="tx2"/>
                </a:solidFill>
                <a:latin typeface="Book Antiqua" charset="0"/>
                <a:ea typeface="ＭＳ Ｐゴシック" charset="0"/>
              </a:rPr>
              <a:t>T</a:t>
            </a:r>
            <a:r>
              <a:rPr lang="en-US" b="0" dirty="0" smtClean="0">
                <a:solidFill>
                  <a:schemeClr val="tx2"/>
                </a:solidFill>
                <a:latin typeface="Book Antiqua" charset="0"/>
                <a:ea typeface="ＭＳ Ｐゴシック" charset="0"/>
              </a:rPr>
              <a:t>echnology </a:t>
            </a:r>
            <a:r>
              <a:rPr lang="en-US" b="0" dirty="0">
                <a:solidFill>
                  <a:schemeClr val="tx2"/>
                </a:solidFill>
                <a:latin typeface="Book Antiqua" charset="0"/>
                <a:ea typeface="ＭＳ Ｐゴシック" charset="0"/>
              </a:rPr>
              <a:t>to </a:t>
            </a:r>
            <a:r>
              <a:rPr lang="en-US" b="0" dirty="0" smtClean="0">
                <a:solidFill>
                  <a:schemeClr val="tx2"/>
                </a:solidFill>
                <a:latin typeface="Book Antiqua" charset="0"/>
                <a:ea typeface="ＭＳ Ｐゴシック" charset="0"/>
              </a:rPr>
              <a:t>Properly </a:t>
            </a:r>
            <a:r>
              <a:rPr lang="en-US" b="0" dirty="0">
                <a:solidFill>
                  <a:schemeClr val="tx2"/>
                </a:solidFill>
                <a:latin typeface="Book Antiqua" charset="0"/>
                <a:ea typeface="ＭＳ Ｐゴシック" charset="0"/>
              </a:rPr>
              <a:t>S</a:t>
            </a:r>
            <a:r>
              <a:rPr lang="en-US" b="0" dirty="0" smtClean="0">
                <a:solidFill>
                  <a:schemeClr val="tx2"/>
                </a:solidFill>
                <a:latin typeface="Book Antiqua" charset="0"/>
                <a:ea typeface="ＭＳ Ｐゴシック" charset="0"/>
              </a:rPr>
              <a:t>ize </a:t>
            </a:r>
            <a:r>
              <a:rPr lang="en-US" b="0" dirty="0">
                <a:solidFill>
                  <a:schemeClr val="tx2"/>
                </a:solidFill>
                <a:latin typeface="Book Antiqua" charset="0"/>
                <a:ea typeface="ＭＳ Ｐゴシック" charset="0"/>
              </a:rPr>
              <a:t>MSD’s Capital Improvement </a:t>
            </a:r>
            <a:r>
              <a:rPr lang="en-US" b="0" dirty="0" smtClean="0">
                <a:solidFill>
                  <a:schemeClr val="tx2"/>
                </a:solidFill>
                <a:latin typeface="Book Antiqua" charset="0"/>
                <a:ea typeface="ＭＳ Ｐゴシック" charset="0"/>
              </a:rPr>
              <a:t>Program</a:t>
            </a:r>
            <a:endParaRPr lang="en-US" spc="-100" dirty="0">
              <a:solidFill>
                <a:srgbClr val="1F497D"/>
              </a:solidFill>
              <a:latin typeface="Book Antiqua" charset="0"/>
              <a:ea typeface="ＭＳ Ｐゴシック" charset="0"/>
            </a:endParaRPr>
          </a:p>
          <a:p>
            <a:pPr lvl="0">
              <a:defRPr/>
            </a:pPr>
            <a:r>
              <a:rPr kumimoji="0" lang="en-US" sz="3200" b="1" i="0" u="none" strike="noStrike" kern="1200" cap="none" spc="-100" normalizeH="0" baseline="0" noProof="0" dirty="0" smtClean="0">
                <a:ln>
                  <a:noFill/>
                </a:ln>
                <a:solidFill>
                  <a:srgbClr val="1F497D"/>
                </a:solidFill>
                <a:effectLst/>
                <a:uLnTx/>
                <a:uFillTx/>
                <a:latin typeface="Book Antiqua" charset="0"/>
                <a:ea typeface="ＭＳ Ｐゴシック" charset="0"/>
              </a:rPr>
              <a:t/>
            </a:r>
            <a:br>
              <a:rPr kumimoji="0" lang="en-US" sz="3200" b="1" i="0" u="none" strike="noStrike" kern="1200" cap="none" spc="-100" normalizeH="0" baseline="0" noProof="0" dirty="0" smtClean="0">
                <a:ln>
                  <a:noFill/>
                </a:ln>
                <a:solidFill>
                  <a:srgbClr val="1F497D"/>
                </a:solidFill>
                <a:effectLst/>
                <a:uLnTx/>
                <a:uFillTx/>
                <a:latin typeface="Book Antiqua" charset="0"/>
                <a:ea typeface="ＭＳ Ｐゴシック" charset="0"/>
              </a:rPr>
            </a:br>
            <a:r>
              <a:rPr kumimoji="0" lang="en-US" sz="3200" b="0" i="0" u="none" strike="noStrike" kern="1200" cap="none" spc="-100" normalizeH="0" baseline="0" noProof="0" dirty="0" smtClean="0">
                <a:ln>
                  <a:noFill/>
                </a:ln>
                <a:solidFill>
                  <a:srgbClr val="1F497D"/>
                </a:solidFill>
                <a:effectLst/>
                <a:uLnTx/>
                <a:uFillTx/>
                <a:latin typeface="Book Antiqua" charset="0"/>
                <a:ea typeface="ＭＳ Ｐゴシック" charset="0"/>
              </a:rPr>
              <a:t>September 2019</a:t>
            </a:r>
            <a:endParaRPr kumimoji="0" lang="en-US" altLang="en-US" sz="3200" b="0" i="0" u="none" strike="noStrike" kern="1200" cap="none" spc="0" normalizeH="0" baseline="0" noProof="0" dirty="0" smtClean="0">
              <a:ln>
                <a:noFill/>
              </a:ln>
              <a:solidFill>
                <a:srgbClr val="1F497D"/>
              </a:solidFill>
              <a:effectLst/>
              <a:uLnTx/>
              <a:uFillTx/>
              <a:latin typeface="Book Antiqua" pitchFamily="18" charset="0"/>
              <a:ea typeface="ＭＳ Ｐゴシック" charset="-128"/>
            </a:endParaRPr>
          </a:p>
        </p:txBody>
      </p:sp>
    </p:spTree>
    <p:extLst>
      <p:ext uri="{BB962C8B-B14F-4D97-AF65-F5344CB8AC3E}">
        <p14:creationId xmlns:p14="http://schemas.microsoft.com/office/powerpoint/2010/main" val="1622855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Typical Flow Monitor Setup with Redundancy</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3015" y="2039751"/>
            <a:ext cx="6629400" cy="4410075"/>
          </a:xfrm>
          <a:prstGeom prst="rect">
            <a:avLst/>
          </a:prstGeom>
          <a:ln>
            <a:solidFill>
              <a:schemeClr val="accent1"/>
            </a:solidFill>
          </a:ln>
        </p:spPr>
      </p:pic>
    </p:spTree>
    <p:extLst>
      <p:ext uri="{BB962C8B-B14F-4D97-AF65-F5344CB8AC3E}">
        <p14:creationId xmlns:p14="http://schemas.microsoft.com/office/powerpoint/2010/main" val="26209399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Typical Flow Monitor Setup with Redundancy</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251879"/>
            <a:ext cx="5445672" cy="3337079"/>
          </a:xfrm>
          <a:prstGeom prst="rect">
            <a:avLst/>
          </a:prstGeom>
          <a:ln>
            <a:solidFill>
              <a:schemeClr val="accent1"/>
            </a:solidFill>
          </a:ln>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5272" y="2886498"/>
            <a:ext cx="4667534" cy="350065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2" name="Picture 8" descr="Image result for it red ballo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373446" y="3920417"/>
            <a:ext cx="382196" cy="574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2745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additive="base">
                                        <p:cTn id="7" dur="500" fill="hold"/>
                                        <p:tgtEl>
                                          <p:spTgt spid="1027"/>
                                        </p:tgtEl>
                                        <p:attrNameLst>
                                          <p:attrName>ppt_x</p:attrName>
                                        </p:attrNameLst>
                                      </p:cBhvr>
                                      <p:tavLst>
                                        <p:tav tm="0">
                                          <p:val>
                                            <p:strVal val="#ppt_x"/>
                                          </p:val>
                                        </p:tav>
                                        <p:tav tm="100000">
                                          <p:val>
                                            <p:strVal val="#ppt_x"/>
                                          </p:val>
                                        </p:tav>
                                      </p:tavLst>
                                    </p:anim>
                                    <p:anim calcmode="lin" valueType="num">
                                      <p:cBhvr additive="base">
                                        <p:cTn id="8" dur="500" fill="hold"/>
                                        <p:tgtEl>
                                          <p:spTgt spid="102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032"/>
                                        </p:tgtEl>
                                        <p:attrNameLst>
                                          <p:attrName>style.visibility</p:attrName>
                                        </p:attrNameLst>
                                      </p:cBhvr>
                                      <p:to>
                                        <p:strVal val="visible"/>
                                      </p:to>
                                    </p:set>
                                    <p:animEffect transition="in" filter="fade">
                                      <p:cBhvr>
                                        <p:cTn id="12"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Flow Monitoring Technology – Example</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9243" y="1800851"/>
            <a:ext cx="6584251" cy="49381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Image result for patrick star shocked face"/>
          <p:cNvPicPr>
            <a:picLocks noChangeAspect="1" noChangeArrowheads="1"/>
          </p:cNvPicPr>
          <p:nvPr/>
        </p:nvPicPr>
        <p:blipFill rotWithShape="1">
          <a:blip r:embed="rId3">
            <a:extLst>
              <a:ext uri="{28A0092B-C50C-407E-A947-70E740481C1C}">
                <a14:useLocalDpi xmlns:a14="http://schemas.microsoft.com/office/drawing/2010/main" val="0"/>
              </a:ext>
            </a:extLst>
          </a:blip>
          <a:srcRect l="15000" t="7460" r="19000" b="10000"/>
          <a:stretch/>
        </p:blipFill>
        <p:spPr bwMode="auto">
          <a:xfrm>
            <a:off x="4480560" y="3749040"/>
            <a:ext cx="301752" cy="438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145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3000"/>
                                        <p:tgtEl>
                                          <p:spTgt spid="3074"/>
                                        </p:tgtEl>
                                      </p:cBhvr>
                                    </p:animEffect>
                                  </p:childTnLst>
                                </p:cTn>
                              </p:par>
                              <p:par>
                                <p:cTn id="8" presetID="2" presetClass="exit" presetSubtype="4" fill="hold" nodeType="withEffect">
                                  <p:stCondLst>
                                    <p:cond delay="500"/>
                                  </p:stCondLst>
                                  <p:childTnLst>
                                    <p:anim calcmode="lin" valueType="num">
                                      <p:cBhvr additive="base">
                                        <p:cTn id="9" dur="2000"/>
                                        <p:tgtEl>
                                          <p:spTgt spid="3074"/>
                                        </p:tgtEl>
                                        <p:attrNameLst>
                                          <p:attrName>ppt_x</p:attrName>
                                        </p:attrNameLst>
                                      </p:cBhvr>
                                      <p:tavLst>
                                        <p:tav tm="0">
                                          <p:val>
                                            <p:strVal val="ppt_x"/>
                                          </p:val>
                                        </p:tav>
                                        <p:tav tm="100000">
                                          <p:val>
                                            <p:strVal val="ppt_x"/>
                                          </p:val>
                                        </p:tav>
                                      </p:tavLst>
                                    </p:anim>
                                    <p:anim calcmode="lin" valueType="num">
                                      <p:cBhvr additive="base">
                                        <p:cTn id="10" dur="2000"/>
                                        <p:tgtEl>
                                          <p:spTgt spid="3074"/>
                                        </p:tgtEl>
                                        <p:attrNameLst>
                                          <p:attrName>ppt_y</p:attrName>
                                        </p:attrNameLst>
                                      </p:cBhvr>
                                      <p:tavLst>
                                        <p:tav tm="0">
                                          <p:val>
                                            <p:strVal val="ppt_y"/>
                                          </p:val>
                                        </p:tav>
                                        <p:tav tm="100000">
                                          <p:val>
                                            <p:strVal val="1+ppt_h/2"/>
                                          </p:val>
                                        </p:tav>
                                      </p:tavLst>
                                    </p:anim>
                                    <p:set>
                                      <p:cBhvr>
                                        <p:cTn id="11" dur="1" fill="hold">
                                          <p:stCondLst>
                                            <p:cond delay="199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Flow Monitoring Technology – Example</a:t>
            </a:r>
            <a:endParaRPr 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6452" y="1800770"/>
            <a:ext cx="6584251" cy="49381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959561" y="1800770"/>
            <a:ext cx="5058032" cy="4938188"/>
          </a:xfrm>
          <a:prstGeom prst="rect">
            <a:avLst/>
          </a:prstGeom>
          <a:blipFill dpi="0" rotWithShape="1">
            <a:blip r:embed="rId3">
              <a:alphaModFix amt="12000"/>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96900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0" y="1383458"/>
            <a:ext cx="4768329" cy="3046988"/>
          </a:xfrm>
          <a:prstGeom prst="rect">
            <a:avLst/>
          </a:prstGeom>
          <a:noFill/>
          <a:ln>
            <a:solidFill>
              <a:schemeClr val="bg1"/>
            </a:solidFill>
          </a:ln>
        </p:spPr>
        <p:txBody>
          <a:bodyPr wrap="square" rtlCol="0">
            <a:spAutoFit/>
          </a:bodyPr>
          <a:lstStyle/>
          <a:p>
            <a:pPr marL="342900" indent="-342900" fontAlgn="base">
              <a:spcBef>
                <a:spcPct val="20000"/>
              </a:spcBef>
              <a:spcAft>
                <a:spcPct val="0"/>
              </a:spcAft>
              <a:buSzPct val="100000"/>
              <a:buFont typeface="Wingdings" panose="05000000000000000000" pitchFamily="2" charset="2"/>
              <a:buChar char="Ø"/>
            </a:pPr>
            <a:r>
              <a:rPr lang="en-US" sz="2400" dirty="0" smtClean="0">
                <a:solidFill>
                  <a:srgbClr val="1F497D"/>
                </a:solidFill>
                <a:latin typeface="Century Gothic" charset="0"/>
                <a:ea typeface="ＭＳ Ｐゴシック" charset="0"/>
                <a:cs typeface="Century Gothic" charset="0"/>
              </a:rPr>
              <a:t>Flow Monitoring Technology (Flow Monitoring Program)</a:t>
            </a:r>
          </a:p>
          <a:p>
            <a:pPr marL="800100" lvl="1" indent="-342900" fontAlgn="base">
              <a:spcBef>
                <a:spcPct val="20000"/>
              </a:spcBef>
              <a:spcAft>
                <a:spcPct val="0"/>
              </a:spcAft>
              <a:buSzPct val="100000"/>
              <a:buFont typeface="Wingdings" panose="05000000000000000000" pitchFamily="2" charset="2"/>
              <a:buChar char="Ø"/>
            </a:pPr>
            <a:r>
              <a:rPr lang="en-US" sz="2400" dirty="0" smtClean="0">
                <a:solidFill>
                  <a:srgbClr val="1F497D"/>
                </a:solidFill>
                <a:latin typeface="Century Gothic" charset="0"/>
                <a:ea typeface="ＭＳ Ｐゴシック" charset="0"/>
                <a:cs typeface="Century Gothic" charset="0"/>
              </a:rPr>
              <a:t>ADS Triton+ </a:t>
            </a:r>
          </a:p>
          <a:p>
            <a:pPr marL="1257300" lvl="2" indent="-342900" fontAlgn="base">
              <a:spcBef>
                <a:spcPct val="20000"/>
              </a:spcBef>
              <a:spcAft>
                <a:spcPct val="0"/>
              </a:spcAft>
              <a:buSzPct val="100000"/>
              <a:buFont typeface="Wingdings" panose="05000000000000000000" pitchFamily="2" charset="2"/>
              <a:buChar char="Ø"/>
            </a:pPr>
            <a:r>
              <a:rPr lang="en-US" sz="2400" dirty="0" smtClean="0">
                <a:solidFill>
                  <a:srgbClr val="1F497D"/>
                </a:solidFill>
                <a:latin typeface="Century Gothic" charset="0"/>
                <a:ea typeface="ＭＳ Ｐゴシック" charset="0"/>
                <a:cs typeface="Century Gothic" charset="0"/>
              </a:rPr>
              <a:t>A/V Sensor</a:t>
            </a:r>
          </a:p>
          <a:p>
            <a:pPr marL="1257300" lvl="2" indent="-342900" fontAlgn="base">
              <a:spcBef>
                <a:spcPct val="20000"/>
              </a:spcBef>
              <a:spcAft>
                <a:spcPct val="0"/>
              </a:spcAft>
              <a:buSzPct val="100000"/>
              <a:buFont typeface="Wingdings" panose="05000000000000000000" pitchFamily="2" charset="2"/>
              <a:buChar char="Ø"/>
            </a:pPr>
            <a:r>
              <a:rPr lang="en-US" sz="2400" dirty="0" smtClean="0">
                <a:solidFill>
                  <a:srgbClr val="1F497D"/>
                </a:solidFill>
                <a:latin typeface="Century Gothic" charset="0"/>
                <a:ea typeface="ＭＳ Ｐゴシック" charset="0"/>
                <a:cs typeface="Century Gothic" charset="0"/>
              </a:rPr>
              <a:t>Ultrasonic Sensor</a:t>
            </a:r>
          </a:p>
          <a:p>
            <a:pPr marL="800100" lvl="1" indent="-342900" fontAlgn="base">
              <a:spcBef>
                <a:spcPct val="20000"/>
              </a:spcBef>
              <a:spcAft>
                <a:spcPct val="0"/>
              </a:spcAft>
              <a:buSzPct val="100000"/>
              <a:buFont typeface="Wingdings" panose="05000000000000000000" pitchFamily="2" charset="2"/>
              <a:buChar char="Ø"/>
            </a:pPr>
            <a:r>
              <a:rPr lang="en-US" sz="2400" dirty="0" smtClean="0">
                <a:solidFill>
                  <a:srgbClr val="1F497D"/>
                </a:solidFill>
                <a:latin typeface="Century Gothic" charset="0"/>
                <a:ea typeface="ＭＳ Ｐゴシック" charset="0"/>
                <a:cs typeface="Century Gothic" charset="0"/>
              </a:rPr>
              <a:t>ADS Echo</a:t>
            </a:r>
          </a:p>
          <a:p>
            <a:pPr marL="1257300" lvl="2" indent="-342900" fontAlgn="base">
              <a:spcBef>
                <a:spcPct val="20000"/>
              </a:spcBef>
              <a:spcAft>
                <a:spcPct val="0"/>
              </a:spcAft>
              <a:buSzPct val="100000"/>
              <a:buFont typeface="Wingdings" panose="05000000000000000000" pitchFamily="2" charset="2"/>
              <a:buChar char="Ø"/>
            </a:pPr>
            <a:r>
              <a:rPr lang="en-US" sz="2400" dirty="0" smtClean="0">
                <a:solidFill>
                  <a:srgbClr val="1F497D"/>
                </a:solidFill>
                <a:latin typeface="Century Gothic" charset="0"/>
                <a:ea typeface="ＭＳ Ｐゴシック" charset="0"/>
                <a:cs typeface="Century Gothic" charset="0"/>
              </a:rPr>
              <a:t>Level-Only Monitoring</a:t>
            </a:r>
          </a:p>
        </p:txBody>
      </p:sp>
      <p:sp>
        <p:nvSpPr>
          <p:cNvPr id="2" name="Title 1"/>
          <p:cNvSpPr>
            <a:spLocks noGrp="1"/>
          </p:cNvSpPr>
          <p:nvPr>
            <p:ph type="title"/>
          </p:nvPr>
        </p:nvSpPr>
        <p:spPr/>
        <p:txBody>
          <a:bodyPr/>
          <a:lstStyle/>
          <a:p>
            <a:r>
              <a:rPr lang="en-US" dirty="0" smtClean="0"/>
              <a:t>Equipment Used</a:t>
            </a:r>
            <a:endParaRPr lang="en-US" dirty="0"/>
          </a:p>
        </p:txBody>
      </p:sp>
      <p:pic>
        <p:nvPicPr>
          <p:cNvPr id="410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3604" y="1913547"/>
            <a:ext cx="3527946" cy="198681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65090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98789" y="972462"/>
            <a:ext cx="8152251" cy="438181"/>
          </a:xfrm>
          <a:prstGeom prst="roundRect">
            <a:avLst/>
          </a:prstGeom>
          <a:solidFill>
            <a:srgbClr val="C5212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STEP 5 – EVALUATING</a:t>
            </a:r>
          </a:p>
        </p:txBody>
      </p:sp>
      <p:sp>
        <p:nvSpPr>
          <p:cNvPr id="11" name="Title 3"/>
          <p:cNvSpPr txBox="1">
            <a:spLocks/>
          </p:cNvSpPr>
          <p:nvPr/>
        </p:nvSpPr>
        <p:spPr bwMode="auto">
          <a:xfrm>
            <a:off x="457200" y="307526"/>
            <a:ext cx="8229600"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lvl1pPr algn="l" defTabSz="457200" rtl="0" eaLnBrk="1" fontAlgn="base" hangingPunct="1">
              <a:spcBef>
                <a:spcPct val="0"/>
              </a:spcBef>
              <a:spcAft>
                <a:spcPct val="0"/>
              </a:spcAft>
              <a:defRPr sz="3200" b="1" kern="1200">
                <a:solidFill>
                  <a:srgbClr val="4CAF3C"/>
                </a:solidFill>
                <a:latin typeface="Book Antiqua"/>
                <a:ea typeface="ＭＳ Ｐゴシック" charset="-128"/>
                <a:cs typeface="Book Antiqua"/>
              </a:defRPr>
            </a:lvl1pPr>
            <a:lvl2pPr algn="l" defTabSz="457200" rtl="0" eaLnBrk="1" fontAlgn="base" hangingPunct="1">
              <a:spcBef>
                <a:spcPct val="0"/>
              </a:spcBef>
              <a:spcAft>
                <a:spcPct val="0"/>
              </a:spcAft>
              <a:defRPr sz="3200" b="1">
                <a:solidFill>
                  <a:srgbClr val="4CAF3C"/>
                </a:solidFill>
                <a:latin typeface="Book Antiqua" pitchFamily="-108" charset="0"/>
                <a:ea typeface="ＭＳ Ｐゴシック" charset="-128"/>
              </a:defRPr>
            </a:lvl2pPr>
            <a:lvl3pPr algn="l" defTabSz="457200" rtl="0" eaLnBrk="1" fontAlgn="base" hangingPunct="1">
              <a:spcBef>
                <a:spcPct val="0"/>
              </a:spcBef>
              <a:spcAft>
                <a:spcPct val="0"/>
              </a:spcAft>
              <a:defRPr sz="3200" b="1">
                <a:solidFill>
                  <a:srgbClr val="4CAF3C"/>
                </a:solidFill>
                <a:latin typeface="Book Antiqua" pitchFamily="-108" charset="0"/>
                <a:ea typeface="ＭＳ Ｐゴシック" charset="-128"/>
              </a:defRPr>
            </a:lvl3pPr>
            <a:lvl4pPr algn="l" defTabSz="457200" rtl="0" eaLnBrk="1" fontAlgn="base" hangingPunct="1">
              <a:spcBef>
                <a:spcPct val="0"/>
              </a:spcBef>
              <a:spcAft>
                <a:spcPct val="0"/>
              </a:spcAft>
              <a:defRPr sz="3200" b="1">
                <a:solidFill>
                  <a:srgbClr val="4CAF3C"/>
                </a:solidFill>
                <a:latin typeface="Book Antiqua" pitchFamily="-108" charset="0"/>
                <a:ea typeface="ＭＳ Ｐゴシック" charset="-128"/>
              </a:defRPr>
            </a:lvl4pPr>
            <a:lvl5pPr algn="l" defTabSz="457200" rtl="0" eaLnBrk="1" fontAlgn="base" hangingPunct="1">
              <a:spcBef>
                <a:spcPct val="0"/>
              </a:spcBef>
              <a:spcAft>
                <a:spcPct val="0"/>
              </a:spcAft>
              <a:defRPr sz="3200" b="1">
                <a:solidFill>
                  <a:srgbClr val="4CAF3C"/>
                </a:solidFill>
                <a:latin typeface="Book Antiqua" pitchFamily="-108" charset="0"/>
                <a:ea typeface="ＭＳ Ｐゴシック" charset="-128"/>
              </a:defRPr>
            </a:lvl5pPr>
            <a:lvl6pPr marL="457200" algn="l" defTabSz="457200" rtl="0" eaLnBrk="1" fontAlgn="base" hangingPunct="1">
              <a:spcBef>
                <a:spcPct val="0"/>
              </a:spcBef>
              <a:spcAft>
                <a:spcPct val="0"/>
              </a:spcAft>
              <a:defRPr sz="4400">
                <a:solidFill>
                  <a:srgbClr val="4CAF3C"/>
                </a:solidFill>
                <a:latin typeface="Book Antiqua" charset="0"/>
                <a:ea typeface="ＭＳ Ｐゴシック" charset="-128"/>
              </a:defRPr>
            </a:lvl6pPr>
            <a:lvl7pPr marL="914400" algn="l" defTabSz="457200" rtl="0" eaLnBrk="1" fontAlgn="base" hangingPunct="1">
              <a:spcBef>
                <a:spcPct val="0"/>
              </a:spcBef>
              <a:spcAft>
                <a:spcPct val="0"/>
              </a:spcAft>
              <a:defRPr sz="4400">
                <a:solidFill>
                  <a:srgbClr val="4CAF3C"/>
                </a:solidFill>
                <a:latin typeface="Book Antiqua" charset="0"/>
                <a:ea typeface="ＭＳ Ｐゴシック" charset="-128"/>
              </a:defRPr>
            </a:lvl7pPr>
            <a:lvl8pPr marL="1371600" algn="l" defTabSz="457200" rtl="0" eaLnBrk="1" fontAlgn="base" hangingPunct="1">
              <a:spcBef>
                <a:spcPct val="0"/>
              </a:spcBef>
              <a:spcAft>
                <a:spcPct val="0"/>
              </a:spcAft>
              <a:defRPr sz="4400">
                <a:solidFill>
                  <a:srgbClr val="4CAF3C"/>
                </a:solidFill>
                <a:latin typeface="Book Antiqua" charset="0"/>
                <a:ea typeface="ＭＳ Ｐゴシック" charset="-128"/>
              </a:defRPr>
            </a:lvl8pPr>
            <a:lvl9pPr marL="1828800" algn="l" defTabSz="457200" rtl="0" eaLnBrk="1" fontAlgn="base" hangingPunct="1">
              <a:spcBef>
                <a:spcPct val="0"/>
              </a:spcBef>
              <a:spcAft>
                <a:spcPct val="0"/>
              </a:spcAft>
              <a:defRPr sz="4400">
                <a:solidFill>
                  <a:srgbClr val="4CAF3C"/>
                </a:solidFill>
                <a:latin typeface="Book Antiqua" charset="0"/>
                <a:ea typeface="ＭＳ Ｐゴシック" charset="-128"/>
              </a:defRPr>
            </a:lvl9pPr>
          </a:lstStyle>
          <a:p>
            <a:r>
              <a:rPr lang="en-US" smtClean="0"/>
              <a:t>Capital Improvement Program</a:t>
            </a:r>
            <a:endParaRPr lang="en-US" dirty="0"/>
          </a:p>
        </p:txBody>
      </p:sp>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2726" y="2349998"/>
            <a:ext cx="6198547" cy="3300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9923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07526"/>
            <a:ext cx="8229600" cy="931863"/>
          </a:xfrm>
        </p:spPr>
        <p:txBody>
          <a:bodyPr>
            <a:normAutofit/>
          </a:bodyPr>
          <a:lstStyle/>
          <a:p>
            <a:r>
              <a:rPr lang="en-US" dirty="0" smtClean="0"/>
              <a:t>Capital Improvement Program</a:t>
            </a:r>
            <a:endParaRPr lang="en-US" dirty="0"/>
          </a:p>
        </p:txBody>
      </p:sp>
      <p:sp>
        <p:nvSpPr>
          <p:cNvPr id="3" name="Rounded Rectangle 2"/>
          <p:cNvSpPr/>
          <p:nvPr/>
        </p:nvSpPr>
        <p:spPr>
          <a:xfrm>
            <a:off x="298795" y="972463"/>
            <a:ext cx="8152251" cy="438181"/>
          </a:xfrm>
          <a:prstGeom prst="roundRect">
            <a:avLst/>
          </a:prstGeom>
          <a:solidFill>
            <a:srgbClr val="C5212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STEP 5 - EVALUATING</a:t>
            </a:r>
            <a:endParaRPr lang="en-US" sz="2400" dirty="0"/>
          </a:p>
        </p:txBody>
      </p:sp>
      <p:sp>
        <p:nvSpPr>
          <p:cNvPr id="5" name="Rounded Rectangle 4"/>
          <p:cNvSpPr/>
          <p:nvPr/>
        </p:nvSpPr>
        <p:spPr>
          <a:xfrm>
            <a:off x="298795" y="1439672"/>
            <a:ext cx="8152250" cy="824556"/>
          </a:xfrm>
          <a:prstGeom prst="roundRect">
            <a:avLst/>
          </a:prstGeom>
          <a:gradFill>
            <a:gsLst>
              <a:gs pos="0">
                <a:srgbClr val="E74747"/>
              </a:gs>
              <a:gs pos="100000">
                <a:srgbClr val="C00000"/>
              </a:gs>
            </a:gsLst>
            <a:lin ang="54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bg1"/>
                </a:solidFill>
                <a:latin typeface="Century Gothic" panose="020B0502020202020204" pitchFamily="34" charset="0"/>
              </a:rPr>
              <a:t>MSD evaluates capacity assurance and need for contingency projects.</a:t>
            </a:r>
          </a:p>
        </p:txBody>
      </p:sp>
      <p:sp>
        <p:nvSpPr>
          <p:cNvPr id="6" name="Rectangle 5"/>
          <p:cNvSpPr/>
          <p:nvPr/>
        </p:nvSpPr>
        <p:spPr>
          <a:xfrm>
            <a:off x="298794" y="2574862"/>
            <a:ext cx="8152251" cy="3416320"/>
          </a:xfrm>
          <a:prstGeom prst="rect">
            <a:avLst/>
          </a:prstGeom>
        </p:spPr>
        <p:txBody>
          <a:bodyPr wrap="square">
            <a:spAutoFit/>
          </a:bodyPr>
          <a:lstStyle/>
          <a:p>
            <a:pPr marL="342900" indent="-342900" fontAlgn="base">
              <a:spcBef>
                <a:spcPct val="20000"/>
              </a:spcBef>
              <a:spcAft>
                <a:spcPct val="0"/>
              </a:spcAft>
              <a:buSzPct val="100000"/>
              <a:buFont typeface="Wingdings" panose="05000000000000000000" pitchFamily="2" charset="2"/>
              <a:buChar char="Ø"/>
            </a:pPr>
            <a:r>
              <a:rPr lang="en-US" sz="2400" dirty="0">
                <a:solidFill>
                  <a:srgbClr val="1F497D"/>
                </a:solidFill>
                <a:latin typeface="Century Gothic" charset="0"/>
                <a:ea typeface="ＭＳ Ｐゴシック" charset="0"/>
                <a:cs typeface="Century Gothic" charset="0"/>
              </a:rPr>
              <a:t>Four (4) possible outcomes for a contingency project</a:t>
            </a:r>
          </a:p>
          <a:p>
            <a:pPr marL="800100" lvl="1" indent="-342900" fontAlgn="base">
              <a:spcBef>
                <a:spcPct val="20000"/>
              </a:spcBef>
              <a:spcAft>
                <a:spcPct val="0"/>
              </a:spcAft>
              <a:buSzPct val="100000"/>
              <a:buFont typeface="Wingdings" panose="05000000000000000000" pitchFamily="2" charset="2"/>
              <a:buChar char="Ø"/>
            </a:pPr>
            <a:r>
              <a:rPr lang="en-US" sz="2400" dirty="0">
                <a:solidFill>
                  <a:srgbClr val="1F497D"/>
                </a:solidFill>
                <a:latin typeface="Century Gothic" charset="0"/>
                <a:ea typeface="ＭＳ Ｐゴシック" charset="0"/>
                <a:cs typeface="Century Gothic" charset="0"/>
              </a:rPr>
              <a:t>Project not Needed–WIN($$$$)</a:t>
            </a:r>
          </a:p>
          <a:p>
            <a:pPr marL="800100" lvl="1" indent="-342900" fontAlgn="base">
              <a:spcBef>
                <a:spcPct val="20000"/>
              </a:spcBef>
              <a:spcAft>
                <a:spcPct val="0"/>
              </a:spcAft>
              <a:buSzPct val="100000"/>
              <a:buFont typeface="Wingdings" panose="05000000000000000000" pitchFamily="2" charset="2"/>
              <a:buChar char="Ø"/>
            </a:pPr>
            <a:r>
              <a:rPr lang="en-US" sz="2400" dirty="0">
                <a:solidFill>
                  <a:srgbClr val="1F497D"/>
                </a:solidFill>
                <a:latin typeface="Century Gothic" charset="0"/>
                <a:ea typeface="ＭＳ Ｐゴシック" charset="0"/>
                <a:cs typeface="Century Gothic" charset="0"/>
              </a:rPr>
              <a:t>Reduction in Scope – WIN($$)</a:t>
            </a:r>
          </a:p>
          <a:p>
            <a:pPr marL="800100" lvl="1" indent="-342900" fontAlgn="base">
              <a:spcBef>
                <a:spcPct val="20000"/>
              </a:spcBef>
              <a:spcAft>
                <a:spcPct val="0"/>
              </a:spcAft>
              <a:buSzPct val="100000"/>
              <a:buFont typeface="Wingdings" panose="05000000000000000000" pitchFamily="2" charset="2"/>
              <a:buChar char="Ø"/>
            </a:pPr>
            <a:r>
              <a:rPr lang="en-US" sz="2400" dirty="0">
                <a:solidFill>
                  <a:srgbClr val="1F497D"/>
                </a:solidFill>
                <a:latin typeface="Century Gothic" charset="0"/>
                <a:ea typeface="ＭＳ Ｐゴシック" charset="0"/>
                <a:cs typeface="Century Gothic" charset="0"/>
              </a:rPr>
              <a:t>Project Needed – NO SAVINGS </a:t>
            </a:r>
            <a:endParaRPr lang="en-US" sz="2400" dirty="0" smtClean="0">
              <a:solidFill>
                <a:srgbClr val="1F497D"/>
              </a:solidFill>
              <a:latin typeface="Century Gothic" charset="0"/>
              <a:ea typeface="ＭＳ Ｐゴシック" charset="0"/>
              <a:cs typeface="Century Gothic" charset="0"/>
            </a:endParaRPr>
          </a:p>
          <a:p>
            <a:pPr marL="800100" lvl="1" indent="-342900" fontAlgn="base">
              <a:spcBef>
                <a:spcPct val="20000"/>
              </a:spcBef>
              <a:spcAft>
                <a:spcPct val="0"/>
              </a:spcAft>
              <a:buSzPct val="100000"/>
              <a:buFont typeface="Wingdings" panose="05000000000000000000" pitchFamily="2" charset="2"/>
              <a:buChar char="Ø"/>
            </a:pPr>
            <a:r>
              <a:rPr lang="en-US" sz="2400" dirty="0" smtClean="0">
                <a:solidFill>
                  <a:srgbClr val="1F497D"/>
                </a:solidFill>
                <a:latin typeface="Century Gothic" charset="0"/>
                <a:ea typeface="ＭＳ Ｐゴシック" charset="0"/>
                <a:cs typeface="Century Gothic" charset="0"/>
              </a:rPr>
              <a:t>Increase </a:t>
            </a:r>
            <a:r>
              <a:rPr lang="en-US" sz="2400" dirty="0">
                <a:solidFill>
                  <a:srgbClr val="1F497D"/>
                </a:solidFill>
                <a:latin typeface="Century Gothic" charset="0"/>
                <a:ea typeface="ＭＳ Ｐゴシック" charset="0"/>
                <a:cs typeface="Century Gothic" charset="0"/>
              </a:rPr>
              <a:t>in Scope – WIN ($$$)</a:t>
            </a:r>
          </a:p>
          <a:p>
            <a:pPr marL="800100" lvl="1" indent="-342900" fontAlgn="base">
              <a:spcBef>
                <a:spcPct val="20000"/>
              </a:spcBef>
              <a:spcAft>
                <a:spcPct val="0"/>
              </a:spcAft>
              <a:buSzPct val="100000"/>
              <a:buFont typeface="Wingdings" panose="05000000000000000000" pitchFamily="2" charset="2"/>
              <a:buChar char="Ø"/>
            </a:pPr>
            <a:r>
              <a:rPr lang="en-US" sz="2400" dirty="0">
                <a:solidFill>
                  <a:srgbClr val="1F497D"/>
                </a:solidFill>
                <a:latin typeface="Century Gothic" charset="0"/>
                <a:ea typeface="ＭＳ Ｐゴシック" charset="0"/>
                <a:cs typeface="Century Gothic" charset="0"/>
              </a:rPr>
              <a:t>Essentially a Win-Win-Win </a:t>
            </a:r>
            <a:r>
              <a:rPr lang="en-US" sz="2400" dirty="0" smtClean="0">
                <a:solidFill>
                  <a:srgbClr val="1F497D"/>
                </a:solidFill>
                <a:latin typeface="Century Gothic" charset="0"/>
                <a:ea typeface="ＭＳ Ｐゴシック" charset="0"/>
                <a:cs typeface="Century Gothic" charset="0"/>
              </a:rPr>
              <a:t>                            Situation</a:t>
            </a:r>
            <a:endParaRPr lang="en-US" sz="2400" dirty="0">
              <a:solidFill>
                <a:srgbClr val="1F497D"/>
              </a:solidFill>
              <a:latin typeface="Century Gothic" charset="0"/>
              <a:ea typeface="ＭＳ Ｐゴシック" charset="0"/>
              <a:cs typeface="Century Gothic" charset="0"/>
            </a:endParaRPr>
          </a:p>
        </p:txBody>
      </p:sp>
      <p:pic>
        <p:nvPicPr>
          <p:cNvPr id="8" name="Picture 3" descr="C:\Users\akaufman\AppData\Local\Microsoft\Windows\Temporary Internet Files\Content.IE5\MB9MLLPM\glassy-smiley-bad[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2086" y="4283022"/>
            <a:ext cx="494824" cy="47132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9321" y="5099426"/>
            <a:ext cx="2997479" cy="1678588"/>
          </a:xfrm>
          <a:prstGeom prst="rect">
            <a:avLst/>
          </a:prstGeom>
        </p:spPr>
      </p:pic>
    </p:spTree>
    <p:extLst>
      <p:ext uri="{BB962C8B-B14F-4D97-AF65-F5344CB8AC3E}">
        <p14:creationId xmlns:p14="http://schemas.microsoft.com/office/powerpoint/2010/main" val="29843619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1000" fill="hold"/>
                                        <p:tgtEl>
                                          <p:spTgt spid="7"/>
                                        </p:tgtEl>
                                        <p:attrNameLst>
                                          <p:attrName>ppt_w</p:attrName>
                                        </p:attrNameLst>
                                      </p:cBhvr>
                                      <p:tavLst>
                                        <p:tav tm="0">
                                          <p:val>
                                            <p:fltVal val="0"/>
                                          </p:val>
                                        </p:tav>
                                        <p:tav tm="100000">
                                          <p:val>
                                            <p:strVal val="#ppt_w"/>
                                          </p:val>
                                        </p:tav>
                                      </p:tavLst>
                                    </p:anim>
                                    <p:anim calcmode="lin" valueType="num">
                                      <p:cBhvr>
                                        <p:cTn id="29" dur="1000" fill="hold"/>
                                        <p:tgtEl>
                                          <p:spTgt spid="7"/>
                                        </p:tgtEl>
                                        <p:attrNameLst>
                                          <p:attrName>ppt_h</p:attrName>
                                        </p:attrNameLst>
                                      </p:cBhvr>
                                      <p:tavLst>
                                        <p:tav tm="0">
                                          <p:val>
                                            <p:fltVal val="0"/>
                                          </p:val>
                                        </p:tav>
                                        <p:tav tm="100000">
                                          <p:val>
                                            <p:strVal val="#ppt_h"/>
                                          </p:val>
                                        </p:tav>
                                      </p:tavLst>
                                    </p:anim>
                                    <p:anim calcmode="lin" valueType="num">
                                      <p:cBhvr>
                                        <p:cTn id="30" dur="1000" fill="hold"/>
                                        <p:tgtEl>
                                          <p:spTgt spid="7"/>
                                        </p:tgtEl>
                                        <p:attrNameLst>
                                          <p:attrName>style.rotation</p:attrName>
                                        </p:attrNameLst>
                                      </p:cBhvr>
                                      <p:tavLst>
                                        <p:tav tm="0">
                                          <p:val>
                                            <p:fltVal val="90"/>
                                          </p:val>
                                        </p:tav>
                                        <p:tav tm="100000">
                                          <p:val>
                                            <p:fltVal val="0"/>
                                          </p:val>
                                        </p:tav>
                                      </p:tavLst>
                                    </p:anim>
                                    <p:animEffect transition="in" filter="fade">
                                      <p:cBhvr>
                                        <p:cTn id="31" dur="10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xit" presetSubtype="0" fill="hold" nodeType="clickEffect">
                                  <p:stCondLst>
                                    <p:cond delay="0"/>
                                  </p:stCondLst>
                                  <p:childTnLst>
                                    <p:anim calcmode="lin" valueType="num">
                                      <p:cBhvr>
                                        <p:cTn id="35" dur="1000"/>
                                        <p:tgtEl>
                                          <p:spTgt spid="7"/>
                                        </p:tgtEl>
                                        <p:attrNameLst>
                                          <p:attrName>ppt_w</p:attrName>
                                        </p:attrNameLst>
                                      </p:cBhvr>
                                      <p:tavLst>
                                        <p:tav tm="0">
                                          <p:val>
                                            <p:strVal val="ppt_w"/>
                                          </p:val>
                                        </p:tav>
                                        <p:tav tm="100000">
                                          <p:val>
                                            <p:fltVal val="0"/>
                                          </p:val>
                                        </p:tav>
                                      </p:tavLst>
                                    </p:anim>
                                    <p:anim calcmode="lin" valueType="num">
                                      <p:cBhvr>
                                        <p:cTn id="36" dur="1000"/>
                                        <p:tgtEl>
                                          <p:spTgt spid="7"/>
                                        </p:tgtEl>
                                        <p:attrNameLst>
                                          <p:attrName>ppt_h</p:attrName>
                                        </p:attrNameLst>
                                      </p:cBhvr>
                                      <p:tavLst>
                                        <p:tav tm="0">
                                          <p:val>
                                            <p:strVal val="ppt_h"/>
                                          </p:val>
                                        </p:tav>
                                        <p:tav tm="100000">
                                          <p:val>
                                            <p:fltVal val="0"/>
                                          </p:val>
                                        </p:tav>
                                      </p:tavLst>
                                    </p:anim>
                                    <p:anim calcmode="lin" valueType="num">
                                      <p:cBhvr>
                                        <p:cTn id="37" dur="1000"/>
                                        <p:tgtEl>
                                          <p:spTgt spid="7"/>
                                        </p:tgtEl>
                                        <p:attrNameLst>
                                          <p:attrName>style.rotation</p:attrName>
                                        </p:attrNameLst>
                                      </p:cBhvr>
                                      <p:tavLst>
                                        <p:tav tm="0">
                                          <p:val>
                                            <p:fltVal val="0"/>
                                          </p:val>
                                        </p:tav>
                                        <p:tav tm="100000">
                                          <p:val>
                                            <p:fltVal val="90"/>
                                          </p:val>
                                        </p:tav>
                                      </p:tavLst>
                                    </p:anim>
                                    <p:animEffect transition="out" filter="fade">
                                      <p:cBhvr>
                                        <p:cTn id="38" dur="1000"/>
                                        <p:tgtEl>
                                          <p:spTgt spid="7"/>
                                        </p:tgtEl>
                                      </p:cBhvr>
                                    </p:animEffect>
                                    <p:set>
                                      <p:cBhvr>
                                        <p:cTn id="39"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98789" y="972462"/>
            <a:ext cx="8152251" cy="438181"/>
          </a:xfrm>
          <a:prstGeom prst="roundRect">
            <a:avLst/>
          </a:prstGeom>
          <a:solidFill>
            <a:srgbClr val="C5212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STEP 5 – EVALUATING</a:t>
            </a:r>
          </a:p>
        </p:txBody>
      </p:sp>
      <p:sp>
        <p:nvSpPr>
          <p:cNvPr id="6" name="TextBox 5"/>
          <p:cNvSpPr txBox="1"/>
          <p:nvPr/>
        </p:nvSpPr>
        <p:spPr>
          <a:xfrm>
            <a:off x="457200" y="2362539"/>
            <a:ext cx="8229600" cy="904863"/>
          </a:xfrm>
          <a:prstGeom prst="rect">
            <a:avLst/>
          </a:prstGeom>
          <a:noFill/>
          <a:ln>
            <a:solidFill>
              <a:schemeClr val="bg1"/>
            </a:solidFill>
          </a:ln>
        </p:spPr>
        <p:txBody>
          <a:bodyPr wrap="square" rtlCol="0">
            <a:spAutoFit/>
          </a:bodyPr>
          <a:lstStyle/>
          <a:p>
            <a:pPr marL="342900" indent="-342900" fontAlgn="base">
              <a:spcBef>
                <a:spcPct val="20000"/>
              </a:spcBef>
              <a:spcAft>
                <a:spcPct val="0"/>
              </a:spcAft>
              <a:buSzPct val="100000"/>
              <a:buFont typeface="Wingdings" panose="05000000000000000000" pitchFamily="2" charset="2"/>
              <a:buChar char="Ø"/>
            </a:pPr>
            <a:r>
              <a:rPr lang="en-US" sz="2400" dirty="0" smtClean="0">
                <a:solidFill>
                  <a:srgbClr val="1F497D"/>
                </a:solidFill>
                <a:latin typeface="Century Gothic" charset="0"/>
                <a:ea typeface="ＭＳ Ｐゴシック" charset="0"/>
                <a:cs typeface="Century Gothic" charset="0"/>
              </a:rPr>
              <a:t>2017 Monitoring Season</a:t>
            </a:r>
          </a:p>
          <a:p>
            <a:pPr marL="800100" lvl="1" indent="-342900" fontAlgn="base">
              <a:spcBef>
                <a:spcPct val="20000"/>
              </a:spcBef>
              <a:spcAft>
                <a:spcPct val="0"/>
              </a:spcAft>
              <a:buSzPct val="100000"/>
              <a:buFont typeface="Wingdings" panose="05000000000000000000" pitchFamily="2" charset="2"/>
              <a:buChar char="Ø"/>
            </a:pPr>
            <a:r>
              <a:rPr lang="en-US" sz="2400" dirty="0" smtClean="0">
                <a:solidFill>
                  <a:srgbClr val="1F497D"/>
                </a:solidFill>
                <a:latin typeface="Century Gothic" charset="0"/>
                <a:ea typeface="ＭＳ Ｐゴシック" charset="0"/>
              </a:rPr>
              <a:t>14 Contingency Projects Evaluated</a:t>
            </a:r>
          </a:p>
        </p:txBody>
      </p:sp>
      <p:sp>
        <p:nvSpPr>
          <p:cNvPr id="7" name="TextBox 6"/>
          <p:cNvSpPr txBox="1"/>
          <p:nvPr/>
        </p:nvSpPr>
        <p:spPr>
          <a:xfrm>
            <a:off x="447675" y="3249208"/>
            <a:ext cx="8229600" cy="2160591"/>
          </a:xfrm>
          <a:prstGeom prst="rect">
            <a:avLst/>
          </a:prstGeom>
          <a:noFill/>
          <a:ln>
            <a:solidFill>
              <a:schemeClr val="bg1"/>
            </a:solidFill>
          </a:ln>
        </p:spPr>
        <p:txBody>
          <a:bodyPr wrap="square" rtlCol="0">
            <a:spAutoFit/>
          </a:bodyPr>
          <a:lstStyle/>
          <a:p>
            <a:pPr marL="1257300" lvl="2" indent="-342900" fontAlgn="base">
              <a:spcBef>
                <a:spcPct val="20000"/>
              </a:spcBef>
              <a:spcAft>
                <a:spcPct val="0"/>
              </a:spcAft>
              <a:buSzPct val="100000"/>
              <a:buFont typeface="Wingdings" panose="05000000000000000000" pitchFamily="2" charset="2"/>
              <a:buChar char="Ø"/>
            </a:pPr>
            <a:r>
              <a:rPr lang="en-US" sz="2400" dirty="0" smtClean="0">
                <a:solidFill>
                  <a:srgbClr val="1F497D"/>
                </a:solidFill>
                <a:latin typeface="Century Gothic" charset="0"/>
                <a:ea typeface="ＭＳ Ｐゴシック" charset="0"/>
              </a:rPr>
              <a:t>4 Projects Dropped (29%)</a:t>
            </a:r>
          </a:p>
          <a:p>
            <a:pPr marL="1714500" lvl="3" indent="-342900" fontAlgn="base">
              <a:spcBef>
                <a:spcPct val="20000"/>
              </a:spcBef>
              <a:spcAft>
                <a:spcPct val="0"/>
              </a:spcAft>
              <a:buSzPct val="100000"/>
              <a:buFont typeface="Wingdings" panose="05000000000000000000" pitchFamily="2" charset="2"/>
              <a:buChar char="Ø"/>
            </a:pPr>
            <a:r>
              <a:rPr lang="en-US" sz="2400" dirty="0" smtClean="0">
                <a:solidFill>
                  <a:srgbClr val="1F497D"/>
                </a:solidFill>
                <a:latin typeface="Century Gothic" charset="0"/>
                <a:ea typeface="ＭＳ Ｐゴシック" charset="0"/>
              </a:rPr>
              <a:t>Total Savings of $4,841,000</a:t>
            </a:r>
          </a:p>
          <a:p>
            <a:pPr marL="1714500" lvl="3" indent="-342900" fontAlgn="base">
              <a:spcBef>
                <a:spcPct val="20000"/>
              </a:spcBef>
              <a:spcAft>
                <a:spcPct val="0"/>
              </a:spcAft>
              <a:buSzPct val="100000"/>
              <a:buFont typeface="Wingdings" panose="05000000000000000000" pitchFamily="2" charset="2"/>
              <a:buChar char="Ø"/>
            </a:pPr>
            <a:r>
              <a:rPr lang="en-US" sz="2400" dirty="0" smtClean="0">
                <a:solidFill>
                  <a:srgbClr val="1F497D"/>
                </a:solidFill>
                <a:latin typeface="Century Gothic" charset="0"/>
                <a:ea typeface="ＭＳ Ｐゴシック" charset="0"/>
              </a:rPr>
              <a:t>Total Metering Cost of $20,450</a:t>
            </a:r>
          </a:p>
          <a:p>
            <a:pPr marL="1714500" lvl="3" indent="-342900" fontAlgn="base">
              <a:spcBef>
                <a:spcPct val="20000"/>
              </a:spcBef>
              <a:spcAft>
                <a:spcPct val="0"/>
              </a:spcAft>
              <a:buSzPct val="100000"/>
              <a:buFont typeface="Wingdings" panose="05000000000000000000" pitchFamily="2" charset="2"/>
              <a:buChar char="Ø"/>
            </a:pPr>
            <a:r>
              <a:rPr lang="en-US" sz="2400" dirty="0" smtClean="0">
                <a:solidFill>
                  <a:srgbClr val="1F497D"/>
                </a:solidFill>
                <a:latin typeface="Century Gothic" charset="0"/>
                <a:ea typeface="ＭＳ Ｐゴシック" charset="0"/>
              </a:rPr>
              <a:t>Approx. $240 Saved per $1 Spent on Metering</a:t>
            </a:r>
          </a:p>
        </p:txBody>
      </p:sp>
      <p:sp>
        <p:nvSpPr>
          <p:cNvPr id="8" name="TextBox 7"/>
          <p:cNvSpPr txBox="1"/>
          <p:nvPr/>
        </p:nvSpPr>
        <p:spPr>
          <a:xfrm>
            <a:off x="450802" y="3249207"/>
            <a:ext cx="8229600" cy="2160591"/>
          </a:xfrm>
          <a:prstGeom prst="rect">
            <a:avLst/>
          </a:prstGeom>
          <a:noFill/>
          <a:ln>
            <a:solidFill>
              <a:schemeClr val="bg1"/>
            </a:solidFill>
          </a:ln>
        </p:spPr>
        <p:txBody>
          <a:bodyPr wrap="square" rtlCol="0">
            <a:spAutoFit/>
          </a:bodyPr>
          <a:lstStyle/>
          <a:p>
            <a:pPr marL="1257300" lvl="2" indent="-342900" fontAlgn="base">
              <a:spcBef>
                <a:spcPct val="20000"/>
              </a:spcBef>
              <a:spcAft>
                <a:spcPct val="0"/>
              </a:spcAft>
              <a:buSzPct val="100000"/>
              <a:buFont typeface="Wingdings" panose="05000000000000000000" pitchFamily="2" charset="2"/>
              <a:buChar char="Ø"/>
            </a:pPr>
            <a:r>
              <a:rPr lang="en-US" sz="2400" dirty="0" smtClean="0">
                <a:solidFill>
                  <a:srgbClr val="1F497D"/>
                </a:solidFill>
                <a:latin typeface="Century Gothic" charset="0"/>
                <a:ea typeface="ＭＳ Ｐゴシック" charset="0"/>
              </a:rPr>
              <a:t>3 Projects Reduced in Scope (21%)</a:t>
            </a:r>
          </a:p>
          <a:p>
            <a:pPr marL="1714500" lvl="3" indent="-342900" fontAlgn="base">
              <a:spcBef>
                <a:spcPct val="20000"/>
              </a:spcBef>
              <a:spcAft>
                <a:spcPct val="0"/>
              </a:spcAft>
              <a:buSzPct val="100000"/>
              <a:buFont typeface="Wingdings" panose="05000000000000000000" pitchFamily="2" charset="2"/>
              <a:buChar char="Ø"/>
            </a:pPr>
            <a:r>
              <a:rPr lang="en-US" sz="2400" dirty="0" smtClean="0">
                <a:solidFill>
                  <a:srgbClr val="1F497D"/>
                </a:solidFill>
                <a:latin typeface="Century Gothic" charset="0"/>
                <a:ea typeface="ＭＳ Ｐゴシック" charset="0"/>
              </a:rPr>
              <a:t>Total Savings of $3,322,050</a:t>
            </a:r>
          </a:p>
          <a:p>
            <a:pPr marL="1714500" lvl="3" indent="-342900" fontAlgn="base">
              <a:spcBef>
                <a:spcPct val="20000"/>
              </a:spcBef>
              <a:spcAft>
                <a:spcPct val="0"/>
              </a:spcAft>
              <a:buSzPct val="100000"/>
              <a:buFont typeface="Wingdings" panose="05000000000000000000" pitchFamily="2" charset="2"/>
              <a:buChar char="Ø"/>
            </a:pPr>
            <a:r>
              <a:rPr lang="en-US" sz="2400" dirty="0" smtClean="0">
                <a:solidFill>
                  <a:srgbClr val="1F497D"/>
                </a:solidFill>
                <a:latin typeface="Century Gothic" charset="0"/>
                <a:ea typeface="ＭＳ Ｐゴシック" charset="0"/>
              </a:rPr>
              <a:t>Total Metering Cost of $58,375</a:t>
            </a:r>
          </a:p>
          <a:p>
            <a:pPr marL="1714500" lvl="3" indent="-342900" fontAlgn="base">
              <a:spcBef>
                <a:spcPct val="20000"/>
              </a:spcBef>
              <a:spcAft>
                <a:spcPct val="0"/>
              </a:spcAft>
              <a:buSzPct val="100000"/>
              <a:buFont typeface="Wingdings" panose="05000000000000000000" pitchFamily="2" charset="2"/>
              <a:buChar char="Ø"/>
            </a:pPr>
            <a:r>
              <a:rPr lang="en-US" sz="2400" dirty="0" smtClean="0">
                <a:solidFill>
                  <a:srgbClr val="1F497D"/>
                </a:solidFill>
                <a:latin typeface="Century Gothic" charset="0"/>
                <a:ea typeface="ＭＳ Ｐゴシック" charset="0"/>
              </a:rPr>
              <a:t>Approx. $60 Saved per $1 Spent on Metering</a:t>
            </a:r>
          </a:p>
        </p:txBody>
      </p:sp>
      <p:sp>
        <p:nvSpPr>
          <p:cNvPr id="9" name="TextBox 8"/>
          <p:cNvSpPr txBox="1"/>
          <p:nvPr/>
        </p:nvSpPr>
        <p:spPr>
          <a:xfrm>
            <a:off x="447675" y="3249208"/>
            <a:ext cx="8229600" cy="2160591"/>
          </a:xfrm>
          <a:prstGeom prst="rect">
            <a:avLst/>
          </a:prstGeom>
          <a:noFill/>
          <a:ln>
            <a:solidFill>
              <a:schemeClr val="bg1"/>
            </a:solidFill>
          </a:ln>
        </p:spPr>
        <p:txBody>
          <a:bodyPr wrap="square" rtlCol="0">
            <a:spAutoFit/>
          </a:bodyPr>
          <a:lstStyle/>
          <a:p>
            <a:pPr marL="1257300" lvl="2" indent="-342900" fontAlgn="base">
              <a:spcBef>
                <a:spcPct val="20000"/>
              </a:spcBef>
              <a:spcAft>
                <a:spcPct val="0"/>
              </a:spcAft>
              <a:buSzPct val="100000"/>
              <a:buFont typeface="Wingdings" panose="05000000000000000000" pitchFamily="2" charset="2"/>
              <a:buChar char="Ø"/>
            </a:pPr>
            <a:r>
              <a:rPr lang="en-US" sz="2400" dirty="0" smtClean="0">
                <a:solidFill>
                  <a:srgbClr val="1F497D"/>
                </a:solidFill>
                <a:latin typeface="Century Gothic" charset="0"/>
                <a:ea typeface="ＭＳ Ｐゴシック" charset="0"/>
              </a:rPr>
              <a:t>7 Projects Scope Verified (50%)</a:t>
            </a:r>
          </a:p>
          <a:p>
            <a:pPr marL="1714500" lvl="3" indent="-342900" fontAlgn="base">
              <a:spcBef>
                <a:spcPct val="20000"/>
              </a:spcBef>
              <a:spcAft>
                <a:spcPct val="0"/>
              </a:spcAft>
              <a:buSzPct val="100000"/>
              <a:buFont typeface="Wingdings" panose="05000000000000000000" pitchFamily="2" charset="2"/>
              <a:buChar char="Ø"/>
            </a:pPr>
            <a:r>
              <a:rPr lang="en-US" sz="2400" dirty="0" smtClean="0">
                <a:solidFill>
                  <a:srgbClr val="1F497D"/>
                </a:solidFill>
                <a:latin typeface="Century Gothic" charset="0"/>
                <a:ea typeface="ＭＳ Ｐゴシック" charset="0"/>
              </a:rPr>
              <a:t>Total Project Cost of $21,044,000</a:t>
            </a:r>
          </a:p>
          <a:p>
            <a:pPr marL="1714500" lvl="3" indent="-342900" fontAlgn="base">
              <a:spcBef>
                <a:spcPct val="20000"/>
              </a:spcBef>
              <a:spcAft>
                <a:spcPct val="0"/>
              </a:spcAft>
              <a:buSzPct val="100000"/>
              <a:buFont typeface="Wingdings" panose="05000000000000000000" pitchFamily="2" charset="2"/>
              <a:buChar char="Ø"/>
            </a:pPr>
            <a:r>
              <a:rPr lang="en-US" sz="2400" dirty="0" smtClean="0">
                <a:solidFill>
                  <a:srgbClr val="1F497D"/>
                </a:solidFill>
                <a:latin typeface="Century Gothic" charset="0"/>
                <a:ea typeface="ＭＳ Ｐゴシック" charset="0"/>
              </a:rPr>
              <a:t>Total Metering Cost of $65,830</a:t>
            </a:r>
          </a:p>
          <a:p>
            <a:pPr marL="1714500" lvl="3" indent="-342900" fontAlgn="base">
              <a:spcBef>
                <a:spcPct val="20000"/>
              </a:spcBef>
              <a:spcAft>
                <a:spcPct val="0"/>
              </a:spcAft>
              <a:buSzPct val="100000"/>
              <a:buFont typeface="Wingdings" panose="05000000000000000000" pitchFamily="2" charset="2"/>
              <a:buChar char="Ø"/>
            </a:pPr>
            <a:r>
              <a:rPr lang="en-US" sz="2400" dirty="0" smtClean="0">
                <a:solidFill>
                  <a:srgbClr val="1F497D"/>
                </a:solidFill>
                <a:latin typeface="Century Gothic" charset="0"/>
                <a:ea typeface="ＭＳ Ｐゴシック" charset="0"/>
              </a:rPr>
              <a:t>Less than a 0.5% total increase in Project cost to confirm project scope.</a:t>
            </a:r>
          </a:p>
        </p:txBody>
      </p:sp>
      <p:sp>
        <p:nvSpPr>
          <p:cNvPr id="11" name="Title 3"/>
          <p:cNvSpPr txBox="1">
            <a:spLocks/>
          </p:cNvSpPr>
          <p:nvPr/>
        </p:nvSpPr>
        <p:spPr bwMode="auto">
          <a:xfrm>
            <a:off x="457200" y="307526"/>
            <a:ext cx="8229600"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lvl1pPr algn="l" defTabSz="457200" rtl="0" eaLnBrk="1" fontAlgn="base" hangingPunct="1">
              <a:spcBef>
                <a:spcPct val="0"/>
              </a:spcBef>
              <a:spcAft>
                <a:spcPct val="0"/>
              </a:spcAft>
              <a:defRPr sz="3200" b="1" kern="1200">
                <a:solidFill>
                  <a:srgbClr val="4CAF3C"/>
                </a:solidFill>
                <a:latin typeface="Book Antiqua"/>
                <a:ea typeface="ＭＳ Ｐゴシック" charset="-128"/>
                <a:cs typeface="Book Antiqua"/>
              </a:defRPr>
            </a:lvl1pPr>
            <a:lvl2pPr algn="l" defTabSz="457200" rtl="0" eaLnBrk="1" fontAlgn="base" hangingPunct="1">
              <a:spcBef>
                <a:spcPct val="0"/>
              </a:spcBef>
              <a:spcAft>
                <a:spcPct val="0"/>
              </a:spcAft>
              <a:defRPr sz="3200" b="1">
                <a:solidFill>
                  <a:srgbClr val="4CAF3C"/>
                </a:solidFill>
                <a:latin typeface="Book Antiqua" pitchFamily="-108" charset="0"/>
                <a:ea typeface="ＭＳ Ｐゴシック" charset="-128"/>
              </a:defRPr>
            </a:lvl2pPr>
            <a:lvl3pPr algn="l" defTabSz="457200" rtl="0" eaLnBrk="1" fontAlgn="base" hangingPunct="1">
              <a:spcBef>
                <a:spcPct val="0"/>
              </a:spcBef>
              <a:spcAft>
                <a:spcPct val="0"/>
              </a:spcAft>
              <a:defRPr sz="3200" b="1">
                <a:solidFill>
                  <a:srgbClr val="4CAF3C"/>
                </a:solidFill>
                <a:latin typeface="Book Antiqua" pitchFamily="-108" charset="0"/>
                <a:ea typeface="ＭＳ Ｐゴシック" charset="-128"/>
              </a:defRPr>
            </a:lvl3pPr>
            <a:lvl4pPr algn="l" defTabSz="457200" rtl="0" eaLnBrk="1" fontAlgn="base" hangingPunct="1">
              <a:spcBef>
                <a:spcPct val="0"/>
              </a:spcBef>
              <a:spcAft>
                <a:spcPct val="0"/>
              </a:spcAft>
              <a:defRPr sz="3200" b="1">
                <a:solidFill>
                  <a:srgbClr val="4CAF3C"/>
                </a:solidFill>
                <a:latin typeface="Book Antiqua" pitchFamily="-108" charset="0"/>
                <a:ea typeface="ＭＳ Ｐゴシック" charset="-128"/>
              </a:defRPr>
            </a:lvl4pPr>
            <a:lvl5pPr algn="l" defTabSz="457200" rtl="0" eaLnBrk="1" fontAlgn="base" hangingPunct="1">
              <a:spcBef>
                <a:spcPct val="0"/>
              </a:spcBef>
              <a:spcAft>
                <a:spcPct val="0"/>
              </a:spcAft>
              <a:defRPr sz="3200" b="1">
                <a:solidFill>
                  <a:srgbClr val="4CAF3C"/>
                </a:solidFill>
                <a:latin typeface="Book Antiqua" pitchFamily="-108" charset="0"/>
                <a:ea typeface="ＭＳ Ｐゴシック" charset="-128"/>
              </a:defRPr>
            </a:lvl5pPr>
            <a:lvl6pPr marL="457200" algn="l" defTabSz="457200" rtl="0" eaLnBrk="1" fontAlgn="base" hangingPunct="1">
              <a:spcBef>
                <a:spcPct val="0"/>
              </a:spcBef>
              <a:spcAft>
                <a:spcPct val="0"/>
              </a:spcAft>
              <a:defRPr sz="4400">
                <a:solidFill>
                  <a:srgbClr val="4CAF3C"/>
                </a:solidFill>
                <a:latin typeface="Book Antiqua" charset="0"/>
                <a:ea typeface="ＭＳ Ｐゴシック" charset="-128"/>
              </a:defRPr>
            </a:lvl6pPr>
            <a:lvl7pPr marL="914400" algn="l" defTabSz="457200" rtl="0" eaLnBrk="1" fontAlgn="base" hangingPunct="1">
              <a:spcBef>
                <a:spcPct val="0"/>
              </a:spcBef>
              <a:spcAft>
                <a:spcPct val="0"/>
              </a:spcAft>
              <a:defRPr sz="4400">
                <a:solidFill>
                  <a:srgbClr val="4CAF3C"/>
                </a:solidFill>
                <a:latin typeface="Book Antiqua" charset="0"/>
                <a:ea typeface="ＭＳ Ｐゴシック" charset="-128"/>
              </a:defRPr>
            </a:lvl7pPr>
            <a:lvl8pPr marL="1371600" algn="l" defTabSz="457200" rtl="0" eaLnBrk="1" fontAlgn="base" hangingPunct="1">
              <a:spcBef>
                <a:spcPct val="0"/>
              </a:spcBef>
              <a:spcAft>
                <a:spcPct val="0"/>
              </a:spcAft>
              <a:defRPr sz="4400">
                <a:solidFill>
                  <a:srgbClr val="4CAF3C"/>
                </a:solidFill>
                <a:latin typeface="Book Antiqua" charset="0"/>
                <a:ea typeface="ＭＳ Ｐゴシック" charset="-128"/>
              </a:defRPr>
            </a:lvl8pPr>
            <a:lvl9pPr marL="1828800" algn="l" defTabSz="457200" rtl="0" eaLnBrk="1" fontAlgn="base" hangingPunct="1">
              <a:spcBef>
                <a:spcPct val="0"/>
              </a:spcBef>
              <a:spcAft>
                <a:spcPct val="0"/>
              </a:spcAft>
              <a:defRPr sz="4400">
                <a:solidFill>
                  <a:srgbClr val="4CAF3C"/>
                </a:solidFill>
                <a:latin typeface="Book Antiqua" charset="0"/>
                <a:ea typeface="ＭＳ Ｐゴシック" charset="-128"/>
              </a:defRPr>
            </a:lvl9pPr>
          </a:lstStyle>
          <a:p>
            <a:r>
              <a:rPr lang="en-US" smtClean="0"/>
              <a:t>Capital Improvement Program</a:t>
            </a:r>
            <a:endParaRPr lang="en-US" dirty="0"/>
          </a:p>
        </p:txBody>
      </p:sp>
      <p:sp>
        <p:nvSpPr>
          <p:cNvPr id="12" name="Rounded Rectangle 11"/>
          <p:cNvSpPr/>
          <p:nvPr/>
        </p:nvSpPr>
        <p:spPr>
          <a:xfrm>
            <a:off x="298795" y="1439672"/>
            <a:ext cx="8152250" cy="824556"/>
          </a:xfrm>
          <a:prstGeom prst="roundRect">
            <a:avLst/>
          </a:prstGeom>
          <a:gradFill>
            <a:gsLst>
              <a:gs pos="0">
                <a:srgbClr val="E74747"/>
              </a:gs>
              <a:gs pos="100000">
                <a:srgbClr val="C00000"/>
              </a:gs>
            </a:gsLst>
            <a:lin ang="54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bg1"/>
                </a:solidFill>
                <a:latin typeface="Century Gothic" panose="020B0502020202020204" pitchFamily="34" charset="0"/>
              </a:rPr>
              <a:t>MSD evaluates capacity assurance and need for contingency projects.</a:t>
            </a:r>
          </a:p>
        </p:txBody>
      </p:sp>
    </p:spTree>
    <p:extLst>
      <p:ext uri="{BB962C8B-B14F-4D97-AF65-F5344CB8AC3E}">
        <p14:creationId xmlns:p14="http://schemas.microsoft.com/office/powerpoint/2010/main" val="848177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7" presetClass="exit" presetSubtype="0" fill="hold" grpId="1" nodeType="clickEffect">
                                  <p:stCondLst>
                                    <p:cond delay="0"/>
                                  </p:stCondLst>
                                  <p:childTnLst>
                                    <p:animEffect transition="out" filter="fade">
                                      <p:cBhvr>
                                        <p:cTn id="12" dur="1000"/>
                                        <p:tgtEl>
                                          <p:spTgt spid="7"/>
                                        </p:tgtEl>
                                      </p:cBhvr>
                                    </p:animEffect>
                                    <p:anim calcmode="lin" valueType="num">
                                      <p:cBhvr>
                                        <p:cTn id="13" dur="1000"/>
                                        <p:tgtEl>
                                          <p:spTgt spid="7"/>
                                        </p:tgtEl>
                                        <p:attrNameLst>
                                          <p:attrName>ppt_x</p:attrName>
                                        </p:attrNameLst>
                                      </p:cBhvr>
                                      <p:tavLst>
                                        <p:tav tm="0">
                                          <p:val>
                                            <p:strVal val="ppt_x"/>
                                          </p:val>
                                        </p:tav>
                                        <p:tav tm="100000">
                                          <p:val>
                                            <p:strVal val="ppt_x"/>
                                          </p:val>
                                        </p:tav>
                                      </p:tavLst>
                                    </p:anim>
                                    <p:anim calcmode="lin" valueType="num">
                                      <p:cBhvr>
                                        <p:cTn id="14" dur="100" decel="100000"/>
                                        <p:tgtEl>
                                          <p:spTgt spid="7"/>
                                        </p:tgtEl>
                                        <p:attrNameLst>
                                          <p:attrName>ppt_y</p:attrName>
                                        </p:attrNameLst>
                                      </p:cBhvr>
                                      <p:tavLst>
                                        <p:tav tm="0">
                                          <p:val>
                                            <p:strVal val="ppt_y"/>
                                          </p:val>
                                        </p:tav>
                                        <p:tav tm="100000">
                                          <p:val>
                                            <p:strVal val="ppt_y-.03"/>
                                          </p:val>
                                        </p:tav>
                                      </p:tavLst>
                                    </p:anim>
                                    <p:anim calcmode="lin" valueType="num">
                                      <p:cBhvr>
                                        <p:cTn id="15" dur="900" accel="100000">
                                          <p:stCondLst>
                                            <p:cond delay="100"/>
                                          </p:stCondLst>
                                        </p:cTn>
                                        <p:tgtEl>
                                          <p:spTgt spid="7"/>
                                        </p:tgtEl>
                                        <p:attrNameLst>
                                          <p:attrName>ppt_y</p:attrName>
                                        </p:attrNameLst>
                                      </p:cBhvr>
                                      <p:tavLst>
                                        <p:tav tm="0">
                                          <p:val>
                                            <p:strVal val="ppt_y"/>
                                          </p:val>
                                        </p:tav>
                                        <p:tav tm="100000">
                                          <p:val>
                                            <p:strVal val="ppt_y+1"/>
                                          </p:val>
                                        </p:tav>
                                      </p:tavLst>
                                    </p:anim>
                                    <p:set>
                                      <p:cBhvr>
                                        <p:cTn id="16" dur="1" fill="hold">
                                          <p:stCondLst>
                                            <p:cond delay="999"/>
                                          </p:stCondLst>
                                        </p:cTn>
                                        <p:tgtEl>
                                          <p:spTgt spid="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7" presetClass="exit" presetSubtype="0" fill="hold" grpId="1" nodeType="clickEffect">
                                  <p:stCondLst>
                                    <p:cond delay="0"/>
                                  </p:stCondLst>
                                  <p:childTnLst>
                                    <p:animEffect transition="out" filter="fade">
                                      <p:cBhvr>
                                        <p:cTn id="26" dur="1000"/>
                                        <p:tgtEl>
                                          <p:spTgt spid="8"/>
                                        </p:tgtEl>
                                      </p:cBhvr>
                                    </p:animEffect>
                                    <p:anim calcmode="lin" valueType="num">
                                      <p:cBhvr>
                                        <p:cTn id="27" dur="1000"/>
                                        <p:tgtEl>
                                          <p:spTgt spid="8"/>
                                        </p:tgtEl>
                                        <p:attrNameLst>
                                          <p:attrName>ppt_x</p:attrName>
                                        </p:attrNameLst>
                                      </p:cBhvr>
                                      <p:tavLst>
                                        <p:tav tm="0">
                                          <p:val>
                                            <p:strVal val="ppt_x"/>
                                          </p:val>
                                        </p:tav>
                                        <p:tav tm="100000">
                                          <p:val>
                                            <p:strVal val="ppt_x"/>
                                          </p:val>
                                        </p:tav>
                                      </p:tavLst>
                                    </p:anim>
                                    <p:anim calcmode="lin" valueType="num">
                                      <p:cBhvr>
                                        <p:cTn id="28" dur="100" decel="100000"/>
                                        <p:tgtEl>
                                          <p:spTgt spid="8"/>
                                        </p:tgtEl>
                                        <p:attrNameLst>
                                          <p:attrName>ppt_y</p:attrName>
                                        </p:attrNameLst>
                                      </p:cBhvr>
                                      <p:tavLst>
                                        <p:tav tm="0">
                                          <p:val>
                                            <p:strVal val="ppt_y"/>
                                          </p:val>
                                        </p:tav>
                                        <p:tav tm="100000">
                                          <p:val>
                                            <p:strVal val="ppt_y-.03"/>
                                          </p:val>
                                        </p:tav>
                                      </p:tavLst>
                                    </p:anim>
                                    <p:anim calcmode="lin" valueType="num">
                                      <p:cBhvr>
                                        <p:cTn id="29" dur="900" accel="100000">
                                          <p:stCondLst>
                                            <p:cond delay="100"/>
                                          </p:stCondLst>
                                        </p:cTn>
                                        <p:tgtEl>
                                          <p:spTgt spid="8"/>
                                        </p:tgtEl>
                                        <p:attrNameLst>
                                          <p:attrName>ppt_y</p:attrName>
                                        </p:attrNameLst>
                                      </p:cBhvr>
                                      <p:tavLst>
                                        <p:tav tm="0">
                                          <p:val>
                                            <p:strVal val="ppt_y"/>
                                          </p:val>
                                        </p:tav>
                                        <p:tav tm="100000">
                                          <p:val>
                                            <p:strVal val="ppt_y+1"/>
                                          </p:val>
                                        </p:tav>
                                      </p:tavLst>
                                    </p:anim>
                                    <p:set>
                                      <p:cBhvr>
                                        <p:cTn id="30" dur="1" fill="hold">
                                          <p:stCondLst>
                                            <p:cond delay="999"/>
                                          </p:stCondLst>
                                        </p:cTn>
                                        <p:tgtEl>
                                          <p:spTgt spid="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par>
                          <p:cTn id="37" fill="hold">
                            <p:stCondLst>
                              <p:cond delay="500"/>
                            </p:stCondLst>
                            <p:childTnLst>
                              <p:par>
                                <p:cTn id="38" presetID="42" presetClass="entr" presetSubtype="0"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88913" y="1312863"/>
            <a:ext cx="2836862" cy="1225550"/>
            <a:chOff x="3182938" y="1309688"/>
            <a:chExt cx="2836862" cy="1225550"/>
          </a:xfrm>
        </p:grpSpPr>
        <p:sp>
          <p:nvSpPr>
            <p:cNvPr id="21512" name="Freeform 13"/>
            <p:cNvSpPr>
              <a:spLocks noEditPoints="1"/>
            </p:cNvSpPr>
            <p:nvPr/>
          </p:nvSpPr>
          <p:spPr bwMode="auto">
            <a:xfrm>
              <a:off x="3182938" y="1309688"/>
              <a:ext cx="2836862" cy="1225550"/>
            </a:xfrm>
            <a:custGeom>
              <a:avLst/>
              <a:gdLst>
                <a:gd name="T0" fmla="*/ 0 w 3560"/>
                <a:gd name="T1" fmla="*/ 2147483647 h 1533"/>
                <a:gd name="T2" fmla="*/ 0 w 3560"/>
                <a:gd name="T3" fmla="*/ 2147483647 h 1533"/>
                <a:gd name="T4" fmla="*/ 0 w 3560"/>
                <a:gd name="T5" fmla="*/ 2147483647 h 1533"/>
                <a:gd name="T6" fmla="*/ 2147483647 w 3560"/>
                <a:gd name="T7" fmla="*/ 0 h 1533"/>
                <a:gd name="T8" fmla="*/ 2147483647 w 3560"/>
                <a:gd name="T9" fmla="*/ 0 h 1533"/>
                <a:gd name="T10" fmla="*/ 2147483647 w 3560"/>
                <a:gd name="T11" fmla="*/ 2147483647 h 1533"/>
                <a:gd name="T12" fmla="*/ 2147483647 w 3560"/>
                <a:gd name="T13" fmla="*/ 2147483647 h 1533"/>
                <a:gd name="T14" fmla="*/ 2147483647 w 3560"/>
                <a:gd name="T15" fmla="*/ 2147483647 h 1533"/>
                <a:gd name="T16" fmla="*/ 2147483647 w 3560"/>
                <a:gd name="T17" fmla="*/ 2147483647 h 1533"/>
                <a:gd name="T18" fmla="*/ 0 w 3560"/>
                <a:gd name="T19" fmla="*/ 2147483647 h 1533"/>
                <a:gd name="T20" fmla="*/ 0 w 3560"/>
                <a:gd name="T21" fmla="*/ 2147483647 h 1533"/>
                <a:gd name="T22" fmla="*/ 0 w 3560"/>
                <a:gd name="T23" fmla="*/ 2147483647 h 1533"/>
                <a:gd name="T24" fmla="*/ 0 w 3560"/>
                <a:gd name="T25" fmla="*/ 2147483647 h 15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60"/>
                <a:gd name="T40" fmla="*/ 0 h 1533"/>
                <a:gd name="T41" fmla="*/ 3560 w 3560"/>
                <a:gd name="T42" fmla="*/ 1533 h 153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60" h="1533">
                  <a:moveTo>
                    <a:pt x="0" y="1333"/>
                  </a:moveTo>
                  <a:lnTo>
                    <a:pt x="0" y="1333"/>
                  </a:lnTo>
                  <a:lnTo>
                    <a:pt x="0" y="200"/>
                  </a:lnTo>
                  <a:cubicBezTo>
                    <a:pt x="0" y="89"/>
                    <a:pt x="90" y="0"/>
                    <a:pt x="200" y="0"/>
                  </a:cubicBezTo>
                  <a:lnTo>
                    <a:pt x="3360" y="0"/>
                  </a:lnTo>
                  <a:cubicBezTo>
                    <a:pt x="3471" y="0"/>
                    <a:pt x="3560" y="89"/>
                    <a:pt x="3560" y="200"/>
                  </a:cubicBezTo>
                  <a:lnTo>
                    <a:pt x="3560" y="1333"/>
                  </a:lnTo>
                  <a:cubicBezTo>
                    <a:pt x="3560" y="1443"/>
                    <a:pt x="3471" y="1533"/>
                    <a:pt x="3360" y="1533"/>
                  </a:cubicBezTo>
                  <a:lnTo>
                    <a:pt x="200" y="1533"/>
                  </a:lnTo>
                  <a:cubicBezTo>
                    <a:pt x="90" y="1533"/>
                    <a:pt x="0" y="1443"/>
                    <a:pt x="0" y="1333"/>
                  </a:cubicBezTo>
                  <a:close/>
                  <a:moveTo>
                    <a:pt x="0" y="1333"/>
                  </a:moveTo>
                  <a:lnTo>
                    <a:pt x="0" y="1333"/>
                  </a:lnTo>
                  <a:close/>
                </a:path>
              </a:pathLst>
            </a:custGeom>
            <a:gradFill>
              <a:gsLst>
                <a:gs pos="0">
                  <a:srgbClr val="E74747"/>
                </a:gs>
                <a:gs pos="100000">
                  <a:srgbClr val="C00000"/>
                </a:gs>
              </a:gsLst>
              <a:lin ang="5400000" scaled="0"/>
            </a:gradFill>
            <a:ln w="0">
              <a:solidFill>
                <a:srgbClr val="FFFFFF"/>
              </a:solidFill>
              <a:prstDash val="solid"/>
              <a:round/>
              <a:headEnd/>
              <a:tailEnd/>
            </a:ln>
          </p:spPr>
          <p:txBody>
            <a:bodyPr/>
            <a:lstStyle/>
            <a:p>
              <a:endParaRPr lang="en-US"/>
            </a:p>
          </p:txBody>
        </p:sp>
        <p:sp>
          <p:nvSpPr>
            <p:cNvPr id="21513" name="Rectangle 16"/>
            <p:cNvSpPr>
              <a:spLocks noChangeArrowheads="1"/>
            </p:cNvSpPr>
            <p:nvPr/>
          </p:nvSpPr>
          <p:spPr bwMode="auto">
            <a:xfrm>
              <a:off x="3588914" y="1330325"/>
              <a:ext cx="2058256" cy="1107996"/>
            </a:xfrm>
            <a:prstGeom prst="rect">
              <a:avLst/>
            </a:prstGeom>
            <a:gradFill>
              <a:gsLst>
                <a:gs pos="0">
                  <a:srgbClr val="E74747"/>
                </a:gs>
                <a:gs pos="100000">
                  <a:srgbClr val="C00000"/>
                </a:gs>
              </a:gsLst>
              <a:lin ang="5400000" scaled="0"/>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2400" dirty="0" smtClean="0">
                  <a:solidFill>
                    <a:srgbClr val="FFFFFF"/>
                  </a:solidFill>
                  <a:latin typeface="Book Antiqua" charset="0"/>
                </a:rPr>
                <a:t>Spring Avenue</a:t>
              </a:r>
            </a:p>
            <a:p>
              <a:pPr algn="ctr"/>
              <a:r>
                <a:rPr lang="en-US" sz="2400" dirty="0" smtClean="0">
                  <a:solidFill>
                    <a:srgbClr val="FFFFFF"/>
                  </a:solidFill>
                  <a:latin typeface="Book Antiqua" charset="0"/>
                </a:rPr>
                <a:t>Sanitary Relief</a:t>
              </a:r>
            </a:p>
            <a:p>
              <a:pPr algn="ctr"/>
              <a:r>
                <a:rPr lang="en-US" sz="2400" dirty="0" smtClean="0">
                  <a:solidFill>
                    <a:srgbClr val="FFFFFF"/>
                  </a:solidFill>
                  <a:latin typeface="Book Antiqua" charset="0"/>
                </a:rPr>
                <a:t>Project</a:t>
              </a:r>
              <a:endParaRPr lang="en-US" sz="2400" dirty="0">
                <a:solidFill>
                  <a:srgbClr val="FFFFFF"/>
                </a:solidFill>
                <a:latin typeface="Book Antiqua" charset="0"/>
              </a:endParaRPr>
            </a:p>
          </p:txBody>
        </p:sp>
      </p:grpSp>
      <p:sp>
        <p:nvSpPr>
          <p:cNvPr id="4" name="Rectangle 4"/>
          <p:cNvSpPr>
            <a:spLocks/>
          </p:cNvSpPr>
          <p:nvPr/>
        </p:nvSpPr>
        <p:spPr bwMode="auto">
          <a:xfrm>
            <a:off x="313730" y="4387850"/>
            <a:ext cx="8615149" cy="3651250"/>
          </a:xfrm>
          <a:prstGeom prst="rect">
            <a:avLst/>
          </a:prstGeom>
          <a:noFill/>
          <a:ln>
            <a:noFill/>
          </a:ln>
          <a:extLst/>
        </p:spPr>
        <p:txBody>
          <a:bodyPr lIns="0" tIns="0" rIns="0" bIns="0"/>
          <a:lstStyle/>
          <a:p>
            <a:pPr marL="342900" indent="-342900">
              <a:spcBef>
                <a:spcPts val="375"/>
              </a:spcBef>
              <a:buSzPct val="155000"/>
              <a:buFont typeface="Wingdings" panose="05000000000000000000" pitchFamily="2" charset="2"/>
              <a:buChar char="Ø"/>
              <a:defRPr/>
            </a:pPr>
            <a:r>
              <a:rPr lang="en-US" sz="2400" dirty="0" smtClean="0">
                <a:solidFill>
                  <a:srgbClr val="000000"/>
                </a:solidFill>
                <a:latin typeface="Century Gothic"/>
                <a:cs typeface="Century Gothic"/>
                <a:sym typeface="Lucida Grande" charset="0"/>
              </a:rPr>
              <a:t>Eliminate </a:t>
            </a:r>
            <a:r>
              <a:rPr lang="en-US" sz="2400" dirty="0">
                <a:solidFill>
                  <a:srgbClr val="000000"/>
                </a:solidFill>
                <a:latin typeface="Century Gothic"/>
                <a:cs typeface="Century Gothic"/>
                <a:sym typeface="Lucida Grande" charset="0"/>
              </a:rPr>
              <a:t>Constructed SSO Outfall BP-440</a:t>
            </a:r>
          </a:p>
          <a:p>
            <a:pPr marL="342900" indent="-342900">
              <a:spcBef>
                <a:spcPts val="375"/>
              </a:spcBef>
              <a:buSzPct val="155000"/>
              <a:buFont typeface="Wingdings" panose="05000000000000000000" pitchFamily="2" charset="2"/>
              <a:buChar char="Ø"/>
              <a:defRPr/>
            </a:pPr>
            <a:r>
              <a:rPr lang="en-US" sz="2400" dirty="0">
                <a:solidFill>
                  <a:srgbClr val="000000"/>
                </a:solidFill>
                <a:latin typeface="Century Gothic"/>
                <a:cs typeface="Century Gothic"/>
                <a:sym typeface="Lucida Grande" charset="0"/>
              </a:rPr>
              <a:t>Construct Approx. 4,000 feet of 12-inch to 21-inch sanitary sewer and appurtenances.</a:t>
            </a:r>
          </a:p>
          <a:p>
            <a:pPr marL="342900" indent="-342900">
              <a:spcBef>
                <a:spcPts val="375"/>
              </a:spcBef>
              <a:buSzPct val="155000"/>
              <a:buFont typeface="Wingdings" panose="05000000000000000000" pitchFamily="2" charset="2"/>
              <a:buChar char="Ø"/>
              <a:defRPr/>
            </a:pPr>
            <a:r>
              <a:rPr lang="en-US" sz="2400" dirty="0">
                <a:solidFill>
                  <a:srgbClr val="000000"/>
                </a:solidFill>
                <a:latin typeface="Century Gothic"/>
                <a:cs typeface="Century Gothic"/>
                <a:sym typeface="Lucida Grande" charset="0"/>
              </a:rPr>
              <a:t>Design Cost - $736,000</a:t>
            </a:r>
          </a:p>
          <a:p>
            <a:pPr marL="342900" indent="-342900">
              <a:spcBef>
                <a:spcPts val="375"/>
              </a:spcBef>
              <a:buSzPct val="155000"/>
              <a:buFont typeface="Wingdings" panose="05000000000000000000" pitchFamily="2" charset="2"/>
              <a:buChar char="Ø"/>
              <a:defRPr/>
            </a:pPr>
            <a:r>
              <a:rPr lang="en-US" sz="2400" dirty="0">
                <a:solidFill>
                  <a:srgbClr val="000000"/>
                </a:solidFill>
                <a:latin typeface="Century Gothic"/>
                <a:cs typeface="Century Gothic"/>
                <a:sym typeface="Lucida Grande" charset="0"/>
              </a:rPr>
              <a:t>Construction Cost - $4,332,398</a:t>
            </a:r>
          </a:p>
          <a:p>
            <a:pPr>
              <a:spcBef>
                <a:spcPts val="375"/>
              </a:spcBef>
              <a:buSzPct val="155000"/>
              <a:defRPr/>
            </a:pPr>
            <a:endParaRPr lang="en-US" sz="2400" dirty="0">
              <a:latin typeface="Century Gothic"/>
              <a:cs typeface="Century Gothic"/>
              <a:sym typeface="Lucida Grande" charset="0"/>
            </a:endParaRPr>
          </a:p>
          <a:p>
            <a:pPr>
              <a:spcBef>
                <a:spcPts val="375"/>
              </a:spcBef>
              <a:buSzPct val="155000"/>
              <a:defRPr/>
            </a:pPr>
            <a:endParaRPr lang="en-US" sz="2400" dirty="0">
              <a:latin typeface="Century Gothic"/>
              <a:cs typeface="Century Gothic"/>
              <a:sym typeface="Lucida Grande" charset="0"/>
            </a:endParaRPr>
          </a:p>
          <a:p>
            <a:pPr>
              <a:spcBef>
                <a:spcPts val="375"/>
              </a:spcBef>
              <a:buSzPct val="155000"/>
              <a:defRPr/>
            </a:pPr>
            <a:endParaRPr lang="en-US" sz="2400" dirty="0">
              <a:latin typeface="Century Gothic"/>
              <a:cs typeface="Century Gothic"/>
              <a:sym typeface="Lucida Grande" charset="0"/>
            </a:endParaRPr>
          </a:p>
          <a:p>
            <a:pPr marL="342900" indent="-342900">
              <a:spcBef>
                <a:spcPts val="375"/>
              </a:spcBef>
              <a:buSzPct val="155000"/>
              <a:buFontTx/>
              <a:buBlip>
                <a:blip r:embed="rId3"/>
              </a:buBlip>
              <a:defRPr/>
            </a:pPr>
            <a:endParaRPr lang="en-US" sz="2400" dirty="0">
              <a:latin typeface="Century Gothic"/>
              <a:cs typeface="Century Gothic"/>
              <a:sym typeface="Lucida Grande" charset="0"/>
            </a:endParaRPr>
          </a:p>
          <a:p>
            <a:pPr marL="342900" indent="-342900">
              <a:spcBef>
                <a:spcPts val="375"/>
              </a:spcBef>
              <a:buSzPct val="155000"/>
              <a:buFontTx/>
              <a:buBlip>
                <a:blip r:embed="rId3"/>
              </a:buBlip>
              <a:defRPr/>
            </a:pPr>
            <a:endParaRPr lang="en-US" sz="2400" dirty="0">
              <a:latin typeface="Century Gothic"/>
              <a:cs typeface="Century Gothic"/>
              <a:sym typeface="Lucida Grande" charset="0"/>
            </a:endParaRPr>
          </a:p>
          <a:p>
            <a:pPr marL="342900" indent="-342900">
              <a:spcBef>
                <a:spcPts val="375"/>
              </a:spcBef>
              <a:buSzPct val="155000"/>
              <a:buFontTx/>
              <a:buBlip>
                <a:blip r:embed="rId3"/>
              </a:buBlip>
              <a:defRPr/>
            </a:pPr>
            <a:endParaRPr lang="en-US" sz="2400" dirty="0">
              <a:latin typeface="Century Gothic"/>
              <a:cs typeface="Century Gothic"/>
              <a:sym typeface="Lucida Grande" charset="0"/>
            </a:endParaRPr>
          </a:p>
        </p:txBody>
      </p:sp>
      <p:sp>
        <p:nvSpPr>
          <p:cNvPr id="21515" name="Title 1"/>
          <p:cNvSpPr>
            <a:spLocks noGrp="1"/>
          </p:cNvSpPr>
          <p:nvPr>
            <p:ph type="title"/>
          </p:nvPr>
        </p:nvSpPr>
        <p:spPr/>
        <p:txBody>
          <a:bodyPr/>
          <a:lstStyle/>
          <a:p>
            <a:r>
              <a:rPr lang="en-US" dirty="0" smtClean="0">
                <a:solidFill>
                  <a:srgbClr val="C00000"/>
                </a:solidFill>
                <a:latin typeface="Book Antiqua" charset="0"/>
                <a:ea typeface="ＭＳ Ｐゴシック" charset="0"/>
              </a:rPr>
              <a:t>Deer Creek</a:t>
            </a:r>
            <a:endParaRPr lang="en-US" dirty="0">
              <a:solidFill>
                <a:srgbClr val="C00000"/>
              </a:solidFill>
              <a:latin typeface="Book Antiqua" charset="0"/>
              <a:ea typeface="ＭＳ Ｐゴシック" charset="0"/>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539750"/>
            <a:ext cx="5804680" cy="370207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3" name="Oval 22"/>
          <p:cNvSpPr/>
          <p:nvPr/>
        </p:nvSpPr>
        <p:spPr>
          <a:xfrm>
            <a:off x="6343650" y="2886075"/>
            <a:ext cx="971550" cy="1000125"/>
          </a:xfrm>
          <a:prstGeom prst="ellipse">
            <a:avLst/>
          </a:prstGeom>
          <a:noFill/>
          <a:ln w="28575">
            <a:solidFill>
              <a:srgbClr val="E7474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730" y="2770188"/>
            <a:ext cx="3584035" cy="36925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701756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1+#ppt_w/2"/>
                                          </p:val>
                                        </p:tav>
                                        <p:tav tm="100000">
                                          <p:val>
                                            <p:strVal val="#ppt_x"/>
                                          </p:val>
                                        </p:tav>
                                      </p:tavLst>
                                    </p:anim>
                                    <p:anim calcmode="lin" valueType="num">
                                      <p:cBhvr additive="base">
                                        <p:cTn id="8" dur="500" fill="hold"/>
                                        <p:tgtEl>
                                          <p:spTgt spid="4098"/>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580">
                                          <p:stCondLst>
                                            <p:cond delay="0"/>
                                          </p:stCondLst>
                                        </p:cTn>
                                        <p:tgtEl>
                                          <p:spTgt spid="23"/>
                                        </p:tgtEl>
                                      </p:cBhvr>
                                    </p:animEffect>
                                    <p:anim calcmode="lin" valueType="num">
                                      <p:cBhvr>
                                        <p:cTn id="18"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23" dur="26">
                                          <p:stCondLst>
                                            <p:cond delay="650"/>
                                          </p:stCondLst>
                                        </p:cTn>
                                        <p:tgtEl>
                                          <p:spTgt spid="23"/>
                                        </p:tgtEl>
                                      </p:cBhvr>
                                      <p:to x="100000" y="60000"/>
                                    </p:animScale>
                                    <p:animScale>
                                      <p:cBhvr>
                                        <p:cTn id="24" dur="166" decel="50000">
                                          <p:stCondLst>
                                            <p:cond delay="676"/>
                                          </p:stCondLst>
                                        </p:cTn>
                                        <p:tgtEl>
                                          <p:spTgt spid="23"/>
                                        </p:tgtEl>
                                      </p:cBhvr>
                                      <p:to x="100000" y="100000"/>
                                    </p:animScale>
                                    <p:animScale>
                                      <p:cBhvr>
                                        <p:cTn id="25" dur="26">
                                          <p:stCondLst>
                                            <p:cond delay="1312"/>
                                          </p:stCondLst>
                                        </p:cTn>
                                        <p:tgtEl>
                                          <p:spTgt spid="23"/>
                                        </p:tgtEl>
                                      </p:cBhvr>
                                      <p:to x="100000" y="80000"/>
                                    </p:animScale>
                                    <p:animScale>
                                      <p:cBhvr>
                                        <p:cTn id="26" dur="166" decel="50000">
                                          <p:stCondLst>
                                            <p:cond delay="1338"/>
                                          </p:stCondLst>
                                        </p:cTn>
                                        <p:tgtEl>
                                          <p:spTgt spid="23"/>
                                        </p:tgtEl>
                                      </p:cBhvr>
                                      <p:to x="100000" y="100000"/>
                                    </p:animScale>
                                    <p:animScale>
                                      <p:cBhvr>
                                        <p:cTn id="27" dur="26">
                                          <p:stCondLst>
                                            <p:cond delay="1642"/>
                                          </p:stCondLst>
                                        </p:cTn>
                                        <p:tgtEl>
                                          <p:spTgt spid="23"/>
                                        </p:tgtEl>
                                      </p:cBhvr>
                                      <p:to x="100000" y="90000"/>
                                    </p:animScale>
                                    <p:animScale>
                                      <p:cBhvr>
                                        <p:cTn id="28" dur="166" decel="50000">
                                          <p:stCondLst>
                                            <p:cond delay="1668"/>
                                          </p:stCondLst>
                                        </p:cTn>
                                        <p:tgtEl>
                                          <p:spTgt spid="23"/>
                                        </p:tgtEl>
                                      </p:cBhvr>
                                      <p:to x="100000" y="100000"/>
                                    </p:animScale>
                                    <p:animScale>
                                      <p:cBhvr>
                                        <p:cTn id="29" dur="26">
                                          <p:stCondLst>
                                            <p:cond delay="1808"/>
                                          </p:stCondLst>
                                        </p:cTn>
                                        <p:tgtEl>
                                          <p:spTgt spid="23"/>
                                        </p:tgtEl>
                                      </p:cBhvr>
                                      <p:to x="100000" y="95000"/>
                                    </p:animScale>
                                    <p:animScale>
                                      <p:cBhvr>
                                        <p:cTn id="30" dur="166" decel="50000">
                                          <p:stCondLst>
                                            <p:cond delay="1834"/>
                                          </p:stCondLst>
                                        </p:cTn>
                                        <p:tgtEl>
                                          <p:spTgt spid="23"/>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074"/>
                                        </p:tgtEl>
                                        <p:attrNameLst>
                                          <p:attrName>style.visibility</p:attrName>
                                        </p:attrNameLst>
                                      </p:cBhvr>
                                      <p:to>
                                        <p:strVal val="visible"/>
                                      </p:to>
                                    </p:set>
                                    <p:anim calcmode="lin" valueType="num">
                                      <p:cBhvr additive="base">
                                        <p:cTn id="35" dur="500" fill="hold"/>
                                        <p:tgtEl>
                                          <p:spTgt spid="3074"/>
                                        </p:tgtEl>
                                        <p:attrNameLst>
                                          <p:attrName>ppt_x</p:attrName>
                                        </p:attrNameLst>
                                      </p:cBhvr>
                                      <p:tavLst>
                                        <p:tav tm="0">
                                          <p:val>
                                            <p:strVal val="#ppt_x"/>
                                          </p:val>
                                        </p:tav>
                                        <p:tav tm="100000">
                                          <p:val>
                                            <p:strVal val="#ppt_x"/>
                                          </p:val>
                                        </p:tav>
                                      </p:tavLst>
                                    </p:anim>
                                    <p:anim calcmode="lin" valueType="num">
                                      <p:cBhvr additive="base">
                                        <p:cTn id="36"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xit" presetSubtype="4" fill="hold" nodeType="clickEffect">
                                  <p:stCondLst>
                                    <p:cond delay="0"/>
                                  </p:stCondLst>
                                  <p:childTnLst>
                                    <p:anim calcmode="lin" valueType="num">
                                      <p:cBhvr additive="base">
                                        <p:cTn id="40" dur="500"/>
                                        <p:tgtEl>
                                          <p:spTgt spid="3074"/>
                                        </p:tgtEl>
                                        <p:attrNameLst>
                                          <p:attrName>ppt_x</p:attrName>
                                        </p:attrNameLst>
                                      </p:cBhvr>
                                      <p:tavLst>
                                        <p:tav tm="0">
                                          <p:val>
                                            <p:strVal val="ppt_x"/>
                                          </p:val>
                                        </p:tav>
                                        <p:tav tm="100000">
                                          <p:val>
                                            <p:strVal val="ppt_x"/>
                                          </p:val>
                                        </p:tav>
                                      </p:tavLst>
                                    </p:anim>
                                    <p:anim calcmode="lin" valueType="num">
                                      <p:cBhvr additive="base">
                                        <p:cTn id="41" dur="500"/>
                                        <p:tgtEl>
                                          <p:spTgt spid="3074"/>
                                        </p:tgtEl>
                                        <p:attrNameLst>
                                          <p:attrName>ppt_y</p:attrName>
                                        </p:attrNameLst>
                                      </p:cBhvr>
                                      <p:tavLst>
                                        <p:tav tm="0">
                                          <p:val>
                                            <p:strVal val="ppt_y"/>
                                          </p:val>
                                        </p:tav>
                                        <p:tav tm="100000">
                                          <p:val>
                                            <p:strVal val="1+ppt_h/2"/>
                                          </p:val>
                                        </p:tav>
                                      </p:tavLst>
                                    </p:anim>
                                    <p:set>
                                      <p:cBhvr>
                                        <p:cTn id="42" dur="1" fill="hold">
                                          <p:stCondLst>
                                            <p:cond delay="499"/>
                                          </p:stCondLst>
                                        </p:cTn>
                                        <p:tgtEl>
                                          <p:spTgt spid="307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 calcmode="lin" valueType="num">
                                      <p:cBhvr additive="base">
                                        <p:cTn id="47" dur="500" fill="hold"/>
                                        <p:tgtEl>
                                          <p:spTgt spid="4"/>
                                        </p:tgtEl>
                                        <p:attrNameLst>
                                          <p:attrName>ppt_x</p:attrName>
                                        </p:attrNameLst>
                                      </p:cBhvr>
                                      <p:tavLst>
                                        <p:tav tm="0">
                                          <p:val>
                                            <p:strVal val="#ppt_x"/>
                                          </p:val>
                                        </p:tav>
                                        <p:tav tm="100000">
                                          <p:val>
                                            <p:strVal val="#ppt_x"/>
                                          </p:val>
                                        </p:tav>
                                      </p:tavLst>
                                    </p:anim>
                                    <p:anim calcmode="lin" valueType="num">
                                      <p:cBhvr additive="base">
                                        <p:cTn id="4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p:cNvSpPr>
          <p:nvPr/>
        </p:nvSpPr>
        <p:spPr bwMode="auto">
          <a:xfrm>
            <a:off x="304800" y="2243138"/>
            <a:ext cx="8382000" cy="3651250"/>
          </a:xfrm>
          <a:prstGeom prst="rect">
            <a:avLst/>
          </a:prstGeom>
          <a:noFill/>
          <a:ln>
            <a:noFill/>
          </a:ln>
          <a:extLst/>
        </p:spPr>
        <p:txBody>
          <a:bodyPr lIns="0" tIns="0" rIns="0" bIns="0"/>
          <a:lstStyle/>
          <a:p>
            <a:pPr>
              <a:spcBef>
                <a:spcPts val="375"/>
              </a:spcBef>
              <a:buSzPct val="155000"/>
              <a:defRPr/>
            </a:pPr>
            <a:endParaRPr lang="en-US" sz="1200" dirty="0">
              <a:latin typeface="Century Gothic"/>
              <a:cs typeface="Century Gothic"/>
              <a:sym typeface="Lucida Grande" charset="0"/>
            </a:endParaRPr>
          </a:p>
          <a:p>
            <a:pPr marL="342900" indent="-342900">
              <a:spcBef>
                <a:spcPts val="375"/>
              </a:spcBef>
              <a:buSzPct val="155000"/>
              <a:buFont typeface="Wingdings" panose="05000000000000000000" pitchFamily="2" charset="2"/>
              <a:buChar char="Ø"/>
              <a:defRPr/>
            </a:pPr>
            <a:r>
              <a:rPr lang="en-US" sz="2400" dirty="0" smtClean="0">
                <a:latin typeface="Century Gothic"/>
                <a:cs typeface="Century Gothic"/>
                <a:sym typeface="Lucida Grande" charset="0"/>
              </a:rPr>
              <a:t>One </a:t>
            </a:r>
            <a:r>
              <a:rPr lang="en-US" sz="2400" dirty="0">
                <a:latin typeface="Century Gothic"/>
                <a:cs typeface="Century Gothic"/>
                <a:sym typeface="Lucida Grande" charset="0"/>
              </a:rPr>
              <a:t>Modeled Sewer </a:t>
            </a:r>
            <a:r>
              <a:rPr lang="en-US" sz="2400" dirty="0" smtClean="0">
                <a:latin typeface="Century Gothic"/>
                <a:cs typeface="Century Gothic"/>
                <a:sym typeface="Lucida Grande" charset="0"/>
              </a:rPr>
              <a:t>Lateral</a:t>
            </a:r>
            <a:endParaRPr lang="en-US" sz="2400" dirty="0">
              <a:latin typeface="Century Gothic"/>
              <a:cs typeface="Century Gothic"/>
              <a:sym typeface="Lucida Grande" charset="0"/>
            </a:endParaRPr>
          </a:p>
          <a:p>
            <a:pPr marL="800100" lvl="1" indent="-342900">
              <a:spcBef>
                <a:spcPts val="375"/>
              </a:spcBef>
              <a:buSzPct val="155000"/>
              <a:buFont typeface="Wingdings" panose="05000000000000000000" pitchFamily="2" charset="2"/>
              <a:buChar char="Ø"/>
              <a:defRPr/>
            </a:pPr>
            <a:r>
              <a:rPr lang="en-US" sz="2400" dirty="0" smtClean="0">
                <a:latin typeface="Century Gothic"/>
                <a:cs typeface="Century Gothic"/>
                <a:sym typeface="Lucida Grande" charset="0"/>
              </a:rPr>
              <a:t>Providence Lateral</a:t>
            </a:r>
            <a:endParaRPr lang="en-US" sz="2400" dirty="0">
              <a:latin typeface="Century Gothic"/>
              <a:cs typeface="Century Gothic"/>
              <a:sym typeface="Lucida Grande" charset="0"/>
            </a:endParaRPr>
          </a:p>
          <a:p>
            <a:pPr marL="342900" indent="-342900">
              <a:spcBef>
                <a:spcPts val="375"/>
              </a:spcBef>
              <a:buSzPct val="155000"/>
              <a:buFont typeface="Wingdings" panose="05000000000000000000" pitchFamily="2" charset="2"/>
              <a:buChar char="Ø"/>
              <a:defRPr/>
            </a:pPr>
            <a:r>
              <a:rPr lang="en-US" sz="2400" dirty="0">
                <a:latin typeface="Century Gothic"/>
                <a:cs typeface="Century Gothic"/>
                <a:sym typeface="Lucida Grande" charset="0"/>
              </a:rPr>
              <a:t>Existing Conditions</a:t>
            </a:r>
          </a:p>
          <a:p>
            <a:pPr marL="800100" lvl="1" indent="-342900">
              <a:spcBef>
                <a:spcPts val="375"/>
              </a:spcBef>
              <a:buSzPct val="155000"/>
              <a:buFont typeface="Wingdings" panose="05000000000000000000" pitchFamily="2" charset="2"/>
              <a:buChar char="Ø"/>
              <a:defRPr/>
            </a:pPr>
            <a:r>
              <a:rPr lang="en-US" sz="2400" dirty="0">
                <a:latin typeface="Century Gothic"/>
                <a:cs typeface="Century Gothic"/>
                <a:sym typeface="Lucida Grande" charset="0"/>
              </a:rPr>
              <a:t>Capacity Issues for 2-year, 5-year, and 10-year rain events.</a:t>
            </a:r>
          </a:p>
          <a:p>
            <a:pPr marL="342900" indent="-342900">
              <a:spcBef>
                <a:spcPts val="375"/>
              </a:spcBef>
              <a:buSzPct val="155000"/>
              <a:buFont typeface="Wingdings" panose="05000000000000000000" pitchFamily="2" charset="2"/>
              <a:buChar char="Ø"/>
              <a:defRPr/>
            </a:pPr>
            <a:r>
              <a:rPr lang="en-US" sz="2400" dirty="0">
                <a:latin typeface="Century Gothic"/>
                <a:cs typeface="Century Gothic"/>
                <a:sym typeface="Lucida Grande" charset="0"/>
              </a:rPr>
              <a:t>Updated Model (utilizing 2017 Flow Meter Data)</a:t>
            </a:r>
          </a:p>
          <a:p>
            <a:pPr marL="800100" lvl="1" indent="-342900">
              <a:spcBef>
                <a:spcPts val="375"/>
              </a:spcBef>
              <a:buSzPct val="155000"/>
              <a:buFont typeface="Wingdings" panose="05000000000000000000" pitchFamily="2" charset="2"/>
              <a:buChar char="Ø"/>
              <a:defRPr/>
            </a:pPr>
            <a:r>
              <a:rPr lang="en-US" sz="2400" dirty="0">
                <a:latin typeface="Century Gothic"/>
                <a:cs typeface="Century Gothic"/>
                <a:sym typeface="Lucida Grande" charset="0"/>
              </a:rPr>
              <a:t>Capacity for the </a:t>
            </a:r>
            <a:r>
              <a:rPr lang="en-US" sz="2400" dirty="0" smtClean="0">
                <a:latin typeface="Century Gothic"/>
                <a:cs typeface="Century Gothic"/>
                <a:sym typeface="Lucida Grande" charset="0"/>
              </a:rPr>
              <a:t>5-year and </a:t>
            </a:r>
            <a:r>
              <a:rPr lang="en-US" sz="2400" dirty="0">
                <a:latin typeface="Century Gothic"/>
                <a:cs typeface="Century Gothic"/>
                <a:sym typeface="Lucida Grande" charset="0"/>
              </a:rPr>
              <a:t>10-year rain events.</a:t>
            </a:r>
          </a:p>
          <a:p>
            <a:pPr>
              <a:spcBef>
                <a:spcPts val="375"/>
              </a:spcBef>
              <a:buSzPct val="155000"/>
              <a:defRPr/>
            </a:pPr>
            <a:endParaRPr lang="en-US" sz="2400" dirty="0">
              <a:latin typeface="Century Gothic"/>
              <a:cs typeface="Century Gothic"/>
              <a:sym typeface="Lucida Grande" charset="0"/>
            </a:endParaRPr>
          </a:p>
          <a:p>
            <a:pPr>
              <a:spcBef>
                <a:spcPts val="375"/>
              </a:spcBef>
              <a:buSzPct val="155000"/>
              <a:defRPr/>
            </a:pPr>
            <a:endParaRPr lang="en-US" sz="2400" dirty="0">
              <a:latin typeface="Century Gothic"/>
              <a:cs typeface="Century Gothic"/>
              <a:sym typeface="Lucida Grande" charset="0"/>
            </a:endParaRPr>
          </a:p>
          <a:p>
            <a:pPr marL="342900" indent="-342900">
              <a:spcBef>
                <a:spcPts val="375"/>
              </a:spcBef>
              <a:buSzPct val="155000"/>
              <a:buFontTx/>
              <a:buBlip>
                <a:blip r:embed="rId3"/>
              </a:buBlip>
              <a:defRPr/>
            </a:pPr>
            <a:endParaRPr lang="en-US" sz="2400" dirty="0">
              <a:latin typeface="Century Gothic"/>
              <a:cs typeface="Century Gothic"/>
              <a:sym typeface="Lucida Grande" charset="0"/>
            </a:endParaRPr>
          </a:p>
          <a:p>
            <a:pPr marL="342900" indent="-342900">
              <a:spcBef>
                <a:spcPts val="375"/>
              </a:spcBef>
              <a:buSzPct val="155000"/>
              <a:buFontTx/>
              <a:buBlip>
                <a:blip r:embed="rId3"/>
              </a:buBlip>
              <a:defRPr/>
            </a:pPr>
            <a:endParaRPr lang="en-US" sz="2400" dirty="0">
              <a:latin typeface="Century Gothic"/>
              <a:cs typeface="Century Gothic"/>
              <a:sym typeface="Lucida Grande" charset="0"/>
            </a:endParaRPr>
          </a:p>
          <a:p>
            <a:pPr marL="342900" indent="-342900">
              <a:spcBef>
                <a:spcPts val="375"/>
              </a:spcBef>
              <a:buSzPct val="155000"/>
              <a:buFontTx/>
              <a:buBlip>
                <a:blip r:embed="rId3"/>
              </a:buBlip>
              <a:defRPr/>
            </a:pPr>
            <a:endParaRPr lang="en-US" sz="2400" dirty="0">
              <a:latin typeface="Century Gothic"/>
              <a:cs typeface="Century Gothic"/>
              <a:sym typeface="Lucida Grande" charset="0"/>
            </a:endParaRPr>
          </a:p>
        </p:txBody>
      </p:sp>
      <p:sp>
        <p:nvSpPr>
          <p:cNvPr id="21515" name="Title 1"/>
          <p:cNvSpPr>
            <a:spLocks noGrp="1"/>
          </p:cNvSpPr>
          <p:nvPr>
            <p:ph type="title"/>
          </p:nvPr>
        </p:nvSpPr>
        <p:spPr/>
        <p:txBody>
          <a:bodyPr/>
          <a:lstStyle/>
          <a:p>
            <a:r>
              <a:rPr lang="en-US" dirty="0" smtClean="0">
                <a:solidFill>
                  <a:srgbClr val="C00000"/>
                </a:solidFill>
                <a:latin typeface="Book Antiqua" charset="0"/>
                <a:ea typeface="ＭＳ Ｐゴシック" charset="0"/>
              </a:rPr>
              <a:t>Deer Creek</a:t>
            </a:r>
            <a:endParaRPr lang="en-US" dirty="0">
              <a:solidFill>
                <a:srgbClr val="C00000"/>
              </a:solidFill>
              <a:latin typeface="Book Antiqua" charset="0"/>
              <a:ea typeface="ＭＳ Ｐゴシック" charset="0"/>
            </a:endParaRPr>
          </a:p>
        </p:txBody>
      </p:sp>
      <p:sp>
        <p:nvSpPr>
          <p:cNvPr id="11" name="Freeform 13"/>
          <p:cNvSpPr>
            <a:spLocks noEditPoints="1"/>
          </p:cNvSpPr>
          <p:nvPr/>
        </p:nvSpPr>
        <p:spPr bwMode="auto">
          <a:xfrm>
            <a:off x="457200" y="1204754"/>
            <a:ext cx="2836862" cy="1225550"/>
          </a:xfrm>
          <a:custGeom>
            <a:avLst/>
            <a:gdLst>
              <a:gd name="T0" fmla="*/ 0 w 3560"/>
              <a:gd name="T1" fmla="*/ 2147483647 h 1533"/>
              <a:gd name="T2" fmla="*/ 0 w 3560"/>
              <a:gd name="T3" fmla="*/ 2147483647 h 1533"/>
              <a:gd name="T4" fmla="*/ 0 w 3560"/>
              <a:gd name="T5" fmla="*/ 2147483647 h 1533"/>
              <a:gd name="T6" fmla="*/ 2147483647 w 3560"/>
              <a:gd name="T7" fmla="*/ 0 h 1533"/>
              <a:gd name="T8" fmla="*/ 2147483647 w 3560"/>
              <a:gd name="T9" fmla="*/ 0 h 1533"/>
              <a:gd name="T10" fmla="*/ 2147483647 w 3560"/>
              <a:gd name="T11" fmla="*/ 2147483647 h 1533"/>
              <a:gd name="T12" fmla="*/ 2147483647 w 3560"/>
              <a:gd name="T13" fmla="*/ 2147483647 h 1533"/>
              <a:gd name="T14" fmla="*/ 2147483647 w 3560"/>
              <a:gd name="T15" fmla="*/ 2147483647 h 1533"/>
              <a:gd name="T16" fmla="*/ 2147483647 w 3560"/>
              <a:gd name="T17" fmla="*/ 2147483647 h 1533"/>
              <a:gd name="T18" fmla="*/ 0 w 3560"/>
              <a:gd name="T19" fmla="*/ 2147483647 h 1533"/>
              <a:gd name="T20" fmla="*/ 0 w 3560"/>
              <a:gd name="T21" fmla="*/ 2147483647 h 1533"/>
              <a:gd name="T22" fmla="*/ 0 w 3560"/>
              <a:gd name="T23" fmla="*/ 2147483647 h 1533"/>
              <a:gd name="T24" fmla="*/ 0 w 3560"/>
              <a:gd name="T25" fmla="*/ 2147483647 h 15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60"/>
              <a:gd name="T40" fmla="*/ 0 h 1533"/>
              <a:gd name="T41" fmla="*/ 3560 w 3560"/>
              <a:gd name="T42" fmla="*/ 1533 h 153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60" h="1533">
                <a:moveTo>
                  <a:pt x="0" y="1333"/>
                </a:moveTo>
                <a:lnTo>
                  <a:pt x="0" y="1333"/>
                </a:lnTo>
                <a:lnTo>
                  <a:pt x="0" y="200"/>
                </a:lnTo>
                <a:cubicBezTo>
                  <a:pt x="0" y="89"/>
                  <a:pt x="90" y="0"/>
                  <a:pt x="200" y="0"/>
                </a:cubicBezTo>
                <a:lnTo>
                  <a:pt x="3360" y="0"/>
                </a:lnTo>
                <a:cubicBezTo>
                  <a:pt x="3471" y="0"/>
                  <a:pt x="3560" y="89"/>
                  <a:pt x="3560" y="200"/>
                </a:cubicBezTo>
                <a:lnTo>
                  <a:pt x="3560" y="1333"/>
                </a:lnTo>
                <a:cubicBezTo>
                  <a:pt x="3560" y="1443"/>
                  <a:pt x="3471" y="1533"/>
                  <a:pt x="3360" y="1533"/>
                </a:cubicBezTo>
                <a:lnTo>
                  <a:pt x="200" y="1533"/>
                </a:lnTo>
                <a:cubicBezTo>
                  <a:pt x="90" y="1533"/>
                  <a:pt x="0" y="1443"/>
                  <a:pt x="0" y="1333"/>
                </a:cubicBezTo>
                <a:close/>
                <a:moveTo>
                  <a:pt x="0" y="1333"/>
                </a:moveTo>
                <a:lnTo>
                  <a:pt x="0" y="1333"/>
                </a:lnTo>
                <a:close/>
              </a:path>
            </a:pathLst>
          </a:custGeom>
          <a:gradFill>
            <a:gsLst>
              <a:gs pos="0">
                <a:srgbClr val="E74747"/>
              </a:gs>
              <a:gs pos="100000">
                <a:srgbClr val="C00000"/>
              </a:gs>
            </a:gsLst>
            <a:lin ang="5400000" scaled="0"/>
          </a:gradFill>
          <a:ln w="0">
            <a:solidFill>
              <a:srgbClr val="FFFFFF"/>
            </a:solidFill>
            <a:prstDash val="solid"/>
            <a:round/>
            <a:headEnd/>
            <a:tailEnd/>
          </a:ln>
        </p:spPr>
        <p:txBody>
          <a:bodyPr/>
          <a:lstStyle/>
          <a:p>
            <a:endParaRPr lang="en-US"/>
          </a:p>
        </p:txBody>
      </p:sp>
      <p:sp>
        <p:nvSpPr>
          <p:cNvPr id="12" name="Rectangle 16"/>
          <p:cNvSpPr>
            <a:spLocks noChangeArrowheads="1"/>
          </p:cNvSpPr>
          <p:nvPr/>
        </p:nvSpPr>
        <p:spPr bwMode="auto">
          <a:xfrm>
            <a:off x="863176" y="1225391"/>
            <a:ext cx="2058256" cy="1107996"/>
          </a:xfrm>
          <a:prstGeom prst="rect">
            <a:avLst/>
          </a:prstGeom>
          <a:gradFill>
            <a:gsLst>
              <a:gs pos="0">
                <a:srgbClr val="E74747"/>
              </a:gs>
              <a:gs pos="100000">
                <a:srgbClr val="C00000"/>
              </a:gs>
            </a:gsLst>
            <a:lin ang="5400000" scaled="0"/>
          </a:gradFill>
          <a:ln>
            <a:noFill/>
          </a:ln>
          <a:extLst/>
        </p:spPr>
        <p:txBody>
          <a:bodyPr wrap="none" lIns="0" tIns="0" rIns="0" bIns="0">
            <a:spAutoFit/>
          </a:bodyPr>
          <a:lstStyle/>
          <a:p>
            <a:pPr algn="ctr"/>
            <a:r>
              <a:rPr lang="en-US" sz="2400" dirty="0" smtClean="0">
                <a:solidFill>
                  <a:srgbClr val="FFFFFF"/>
                </a:solidFill>
                <a:latin typeface="Book Antiqua" charset="0"/>
              </a:rPr>
              <a:t>Spring Avenue</a:t>
            </a:r>
          </a:p>
          <a:p>
            <a:pPr algn="ctr"/>
            <a:r>
              <a:rPr lang="en-US" sz="2400" dirty="0" smtClean="0">
                <a:solidFill>
                  <a:srgbClr val="FFFFFF"/>
                </a:solidFill>
                <a:latin typeface="Book Antiqua" charset="0"/>
              </a:rPr>
              <a:t>Sanitary Relief</a:t>
            </a:r>
          </a:p>
          <a:p>
            <a:pPr algn="ctr"/>
            <a:r>
              <a:rPr lang="en-US" sz="2400" dirty="0" smtClean="0">
                <a:solidFill>
                  <a:srgbClr val="FFFFFF"/>
                </a:solidFill>
                <a:latin typeface="Book Antiqua" charset="0"/>
              </a:rPr>
              <a:t>Project</a:t>
            </a:r>
            <a:endParaRPr lang="en-US" sz="2400" dirty="0">
              <a:solidFill>
                <a:srgbClr val="FFFFFF"/>
              </a:solidFill>
              <a:latin typeface="Book Antiqua" charset="0"/>
            </a:endParaRPr>
          </a:p>
        </p:txBody>
      </p:sp>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5969" y="539750"/>
            <a:ext cx="3860986" cy="246244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912743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1+#ppt_w/2"/>
                                          </p:val>
                                        </p:tav>
                                        <p:tav tm="100000">
                                          <p:val>
                                            <p:strVal val="#ppt_x"/>
                                          </p:val>
                                        </p:tav>
                                      </p:tavLst>
                                    </p:anim>
                                    <p:anim calcmode="lin" valueType="num">
                                      <p:cBhvr additive="base">
                                        <p:cTn id="14"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457200" y="436562"/>
            <a:ext cx="8229600" cy="931863"/>
          </a:xfrm>
        </p:spPr>
        <p:txBody>
          <a:bodyPr/>
          <a:lstStyle/>
          <a:p>
            <a:pPr eaLnBrk="1" hangingPunct="1"/>
            <a:r>
              <a:rPr lang="en-US" dirty="0" smtClean="0">
                <a:solidFill>
                  <a:srgbClr val="143F92"/>
                </a:solidFill>
                <a:latin typeface="Book Antiqua" charset="0"/>
                <a:ea typeface="ＭＳ Ｐゴシック" charset="0"/>
              </a:rPr>
              <a:t>Agenda</a:t>
            </a:r>
            <a:endParaRPr lang="en-US" dirty="0">
              <a:solidFill>
                <a:srgbClr val="143F92"/>
              </a:solidFill>
              <a:latin typeface="Book Antiqua" charset="0"/>
              <a:ea typeface="ＭＳ Ｐゴシック" charset="0"/>
            </a:endParaRPr>
          </a:p>
        </p:txBody>
      </p:sp>
      <p:sp>
        <p:nvSpPr>
          <p:cNvPr id="16386" name="Content Placeholder 2"/>
          <p:cNvSpPr>
            <a:spLocks noGrp="1"/>
          </p:cNvSpPr>
          <p:nvPr>
            <p:ph idx="1"/>
          </p:nvPr>
        </p:nvSpPr>
        <p:spPr>
          <a:xfrm>
            <a:off x="457199" y="1203779"/>
            <a:ext cx="7881257" cy="5518150"/>
          </a:xfrm>
        </p:spPr>
        <p:txBody>
          <a:bodyPr numCol="1"/>
          <a:lstStyle/>
          <a:p>
            <a:pPr eaLnBrk="1" hangingPunct="1">
              <a:lnSpc>
                <a:spcPct val="150000"/>
              </a:lnSpc>
              <a:buFont typeface="Wingdings" panose="05000000000000000000" pitchFamily="2" charset="2"/>
              <a:buChar char="Ø"/>
            </a:pPr>
            <a:r>
              <a:rPr lang="en-US" sz="2400" dirty="0" smtClean="0">
                <a:solidFill>
                  <a:schemeClr val="tx2"/>
                </a:solidFill>
                <a:latin typeface="Century Gothic" charset="0"/>
                <a:ea typeface="ＭＳ Ｐゴシック" charset="0"/>
                <a:cs typeface="Century Gothic" charset="0"/>
              </a:rPr>
              <a:t>Introductions </a:t>
            </a:r>
          </a:p>
          <a:p>
            <a:pPr eaLnBrk="1" hangingPunct="1">
              <a:lnSpc>
                <a:spcPct val="150000"/>
              </a:lnSpc>
              <a:buFont typeface="Wingdings" panose="05000000000000000000" pitchFamily="2" charset="2"/>
              <a:buChar char="Ø"/>
            </a:pPr>
            <a:r>
              <a:rPr lang="en-US" sz="2400" dirty="0" smtClean="0">
                <a:solidFill>
                  <a:schemeClr val="tx2"/>
                </a:solidFill>
                <a:latin typeface="Century Gothic" charset="0"/>
                <a:ea typeface="ＭＳ Ｐゴシック" charset="0"/>
                <a:cs typeface="Century Gothic" charset="0"/>
              </a:rPr>
              <a:t>Consent Decree Requirements</a:t>
            </a:r>
          </a:p>
          <a:p>
            <a:pPr eaLnBrk="1" hangingPunct="1">
              <a:lnSpc>
                <a:spcPct val="150000"/>
              </a:lnSpc>
              <a:buFont typeface="Wingdings" panose="05000000000000000000" pitchFamily="2" charset="2"/>
              <a:buChar char="Ø"/>
            </a:pPr>
            <a:r>
              <a:rPr lang="en-US" sz="2400" dirty="0" smtClean="0">
                <a:solidFill>
                  <a:schemeClr val="tx2"/>
                </a:solidFill>
                <a:latin typeface="Century Gothic" charset="0"/>
                <a:ea typeface="ＭＳ Ｐゴシック" charset="0"/>
                <a:cs typeface="Century Gothic" charset="0"/>
              </a:rPr>
              <a:t>Capital Improvement Program (30,000ft View)</a:t>
            </a:r>
          </a:p>
          <a:p>
            <a:pPr>
              <a:lnSpc>
                <a:spcPct val="150000"/>
              </a:lnSpc>
              <a:buFont typeface="Wingdings" panose="05000000000000000000" pitchFamily="2" charset="2"/>
              <a:buChar char="Ø"/>
            </a:pPr>
            <a:r>
              <a:rPr lang="en-US" sz="2400" dirty="0" smtClean="0">
                <a:solidFill>
                  <a:schemeClr val="tx2"/>
                </a:solidFill>
                <a:latin typeface="Century Gothic" charset="0"/>
                <a:ea typeface="ＭＳ Ｐゴシック" charset="0"/>
                <a:cs typeface="Century Gothic" charset="0"/>
              </a:rPr>
              <a:t>Flow Monitoring Technology</a:t>
            </a:r>
          </a:p>
          <a:p>
            <a:pPr>
              <a:lnSpc>
                <a:spcPct val="150000"/>
              </a:lnSpc>
              <a:buFont typeface="Wingdings" panose="05000000000000000000" pitchFamily="2" charset="2"/>
              <a:buChar char="Ø"/>
            </a:pPr>
            <a:r>
              <a:rPr lang="en-US" sz="2400" dirty="0" smtClean="0">
                <a:solidFill>
                  <a:schemeClr val="tx2"/>
                </a:solidFill>
                <a:latin typeface="Century Gothic" charset="0"/>
                <a:ea typeface="ＭＳ Ｐゴシック" charset="0"/>
                <a:cs typeface="Century Gothic" charset="0"/>
              </a:rPr>
              <a:t>Projects Evaluated to Date</a:t>
            </a:r>
          </a:p>
          <a:p>
            <a:pPr>
              <a:lnSpc>
                <a:spcPct val="150000"/>
              </a:lnSpc>
              <a:buFont typeface="Wingdings" panose="05000000000000000000" pitchFamily="2" charset="2"/>
              <a:buChar char="Ø"/>
            </a:pPr>
            <a:r>
              <a:rPr lang="en-US" sz="2400" dirty="0" smtClean="0">
                <a:solidFill>
                  <a:schemeClr val="tx2"/>
                </a:solidFill>
                <a:latin typeface="Century Gothic" charset="0"/>
                <a:ea typeface="ＭＳ Ｐゴシック" charset="0"/>
                <a:cs typeface="Century Gothic" charset="0"/>
              </a:rPr>
              <a:t>Savings (1 Year of Flow Monitoring)</a:t>
            </a:r>
          </a:p>
        </p:txBody>
      </p:sp>
      <p:pic>
        <p:nvPicPr>
          <p:cNvPr id="5122" name="Picture 2" descr="Image result for agenda me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0590" y="4326340"/>
            <a:ext cx="2381250" cy="19145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28071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6910" y="1319772"/>
            <a:ext cx="6700740" cy="4838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15" name="Title 1"/>
          <p:cNvSpPr>
            <a:spLocks noGrp="1"/>
          </p:cNvSpPr>
          <p:nvPr>
            <p:ph type="title"/>
          </p:nvPr>
        </p:nvSpPr>
        <p:spPr/>
        <p:txBody>
          <a:bodyPr/>
          <a:lstStyle/>
          <a:p>
            <a:r>
              <a:rPr lang="en-US" dirty="0" smtClean="0">
                <a:solidFill>
                  <a:srgbClr val="C00000"/>
                </a:solidFill>
                <a:latin typeface="Book Antiqua" charset="0"/>
                <a:ea typeface="ＭＳ Ｐゴシック" charset="0"/>
              </a:rPr>
              <a:t>Deer Creek</a:t>
            </a:r>
            <a:endParaRPr lang="en-US" dirty="0">
              <a:solidFill>
                <a:srgbClr val="C00000"/>
              </a:solidFill>
              <a:latin typeface="Book Antiqua" charset="0"/>
              <a:ea typeface="ＭＳ Ｐゴシック" charset="0"/>
            </a:endParaRPr>
          </a:p>
        </p:txBody>
      </p:sp>
      <p:pic>
        <p:nvPicPr>
          <p:cNvPr id="2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6910" y="1333558"/>
            <a:ext cx="6700740" cy="4825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rot="20339289">
            <a:off x="2901568" y="3330610"/>
            <a:ext cx="3231423" cy="830997"/>
          </a:xfrm>
          <a:prstGeom prst="rect">
            <a:avLst/>
          </a:prstGeom>
          <a:solidFill>
            <a:schemeClr val="bg1"/>
          </a:solidFill>
          <a:ln w="63500" cmpd="dbl">
            <a:solidFill>
              <a:srgbClr val="FF0000"/>
            </a:solidFill>
          </a:ln>
        </p:spPr>
        <p:txBody>
          <a:bodyPr wrap="square" rtlCol="0">
            <a:spAutoFit/>
          </a:bodyPr>
          <a:lstStyle/>
          <a:p>
            <a:pPr algn="ctr"/>
            <a:r>
              <a:rPr lang="en-US" sz="4800" b="1" dirty="0" smtClean="0">
                <a:solidFill>
                  <a:srgbClr val="FF0000"/>
                </a:solidFill>
                <a:latin typeface="Stencil" panose="040409050D0802020404" pitchFamily="82" charset="0"/>
              </a:rPr>
              <a:t>reduced</a:t>
            </a:r>
            <a:endParaRPr lang="en-US" sz="4800" b="1" dirty="0">
              <a:solidFill>
                <a:srgbClr val="FF0000"/>
              </a:solidFill>
              <a:latin typeface="Stencil" panose="040409050D0802020404" pitchFamily="82" charset="0"/>
            </a:endParaRPr>
          </a:p>
        </p:txBody>
      </p:sp>
    </p:spTree>
    <p:extLst>
      <p:ext uri="{BB962C8B-B14F-4D97-AF65-F5344CB8AC3E}">
        <p14:creationId xmlns:p14="http://schemas.microsoft.com/office/powerpoint/2010/main" val="545251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right)">
                                      <p:cBhvr>
                                        <p:cTn id="13" dur="30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1000" fill="hold"/>
                                        <p:tgtEl>
                                          <p:spTgt spid="10"/>
                                        </p:tgtEl>
                                        <p:attrNameLst>
                                          <p:attrName>ppt_w</p:attrName>
                                        </p:attrNameLst>
                                      </p:cBhvr>
                                      <p:tavLst>
                                        <p:tav tm="0">
                                          <p:val>
                                            <p:fltVal val="0"/>
                                          </p:val>
                                        </p:tav>
                                        <p:tav tm="100000">
                                          <p:val>
                                            <p:strVal val="#ppt_w"/>
                                          </p:val>
                                        </p:tav>
                                      </p:tavLst>
                                    </p:anim>
                                    <p:anim calcmode="lin" valueType="num">
                                      <p:cBhvr>
                                        <p:cTn id="19" dur="1000" fill="hold"/>
                                        <p:tgtEl>
                                          <p:spTgt spid="10"/>
                                        </p:tgtEl>
                                        <p:attrNameLst>
                                          <p:attrName>ppt_h</p:attrName>
                                        </p:attrNameLst>
                                      </p:cBhvr>
                                      <p:tavLst>
                                        <p:tav tm="0">
                                          <p:val>
                                            <p:fltVal val="0"/>
                                          </p:val>
                                        </p:tav>
                                        <p:tav tm="100000">
                                          <p:val>
                                            <p:strVal val="#ppt_h"/>
                                          </p:val>
                                        </p:tav>
                                      </p:tavLst>
                                    </p:anim>
                                    <p:anim calcmode="lin" valueType="num">
                                      <p:cBhvr>
                                        <p:cTn id="20" dur="1000" fill="hold"/>
                                        <p:tgtEl>
                                          <p:spTgt spid="10"/>
                                        </p:tgtEl>
                                        <p:attrNameLst>
                                          <p:attrName>style.rotation</p:attrName>
                                        </p:attrNameLst>
                                      </p:cBhvr>
                                      <p:tavLst>
                                        <p:tav tm="0">
                                          <p:val>
                                            <p:fltVal val="90"/>
                                          </p:val>
                                        </p:tav>
                                        <p:tav tm="100000">
                                          <p:val>
                                            <p:fltVal val="0"/>
                                          </p:val>
                                        </p:tav>
                                      </p:tavLst>
                                    </p:anim>
                                    <p:animEffect transition="in" filter="fade">
                                      <p:cBhvr>
                                        <p:cTn id="2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Over $8 Million Dollars Saved by Flow Monitoring for 1 year!</a:t>
            </a:r>
            <a:endParaRPr lang="en-US" dirty="0"/>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906" y="2055383"/>
            <a:ext cx="7403453" cy="41644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Image result for flow meter mem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9021483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3274" y="2519361"/>
            <a:ext cx="381000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latin typeface="Book Antiqua" panose="02040602050305030304" pitchFamily="18" charset="0"/>
              </a:rPr>
              <a:t>Obstacles, Coordination, and Communication</a:t>
            </a:r>
            <a:endParaRPr lang="en-US" dirty="0">
              <a:latin typeface="Book Antiqua" panose="02040602050305030304" pitchFamily="18" charset="0"/>
            </a:endParaRPr>
          </a:p>
        </p:txBody>
      </p:sp>
      <p:pic>
        <p:nvPicPr>
          <p:cNvPr id="6146" name="Picture 2" descr="N:\PLANNING\Presentations\WEF CSC 2019\Right Sizing Your CIP\Project timing Moat Site\52225774902__A12E6891-0DEE-47A1-B904-49AA7D8614A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842" y="1571624"/>
            <a:ext cx="3564731" cy="4752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11399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additive="base">
                                        <p:cTn id="7" dur="500" fill="hold"/>
                                        <p:tgtEl>
                                          <p:spTgt spid="7170"/>
                                        </p:tgtEl>
                                        <p:attrNameLst>
                                          <p:attrName>ppt_x</p:attrName>
                                        </p:attrNameLst>
                                      </p:cBhvr>
                                      <p:tavLst>
                                        <p:tav tm="0">
                                          <p:val>
                                            <p:strVal val="#ppt_x"/>
                                          </p:val>
                                        </p:tav>
                                        <p:tav tm="100000">
                                          <p:val>
                                            <p:strVal val="#ppt_x"/>
                                          </p:val>
                                        </p:tav>
                                      </p:tavLst>
                                    </p:anim>
                                    <p:anim calcmode="lin" valueType="num">
                                      <p:cBhvr additive="base">
                                        <p:cTn id="8"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Book Antiqua" panose="02040602050305030304" pitchFamily="18" charset="0"/>
              </a:rPr>
              <a:t>Obstacles, Coordination, and Communication</a:t>
            </a:r>
          </a:p>
        </p:txBody>
      </p:sp>
      <p:pic>
        <p:nvPicPr>
          <p:cNvPr id="7170" name="Picture 2" descr="N:\PLANNING\Presentations\WEF CSC 2019\Right Sizing Your CIP\Flowmeters removed by others\IMG_0036.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9650" y="1719261"/>
            <a:ext cx="6115050" cy="4586288"/>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8057" y="2325119"/>
            <a:ext cx="3374571" cy="3374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4093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wipe(down)">
                                      <p:cBhvr>
                                        <p:cTn id="7" dur="580">
                                          <p:stCondLst>
                                            <p:cond delay="0"/>
                                          </p:stCondLst>
                                        </p:cTn>
                                        <p:tgtEl>
                                          <p:spTgt spid="6146"/>
                                        </p:tgtEl>
                                      </p:cBhvr>
                                    </p:animEffect>
                                    <p:anim calcmode="lin" valueType="num">
                                      <p:cBhvr>
                                        <p:cTn id="8" dur="1822" tmFilter="0,0; 0.14,0.36; 0.43,0.73; 0.71,0.91; 1.0,1.0">
                                          <p:stCondLst>
                                            <p:cond delay="0"/>
                                          </p:stCondLst>
                                        </p:cTn>
                                        <p:tgtEl>
                                          <p:spTgt spid="614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14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14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14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146"/>
                                        </p:tgtEl>
                                        <p:attrNameLst>
                                          <p:attrName>ppt_y</p:attrName>
                                        </p:attrNameLst>
                                      </p:cBhvr>
                                      <p:tavLst>
                                        <p:tav tm="0" fmla="#ppt_y-sin(pi*$)/81">
                                          <p:val>
                                            <p:fltVal val="0"/>
                                          </p:val>
                                        </p:tav>
                                        <p:tav tm="100000">
                                          <p:val>
                                            <p:fltVal val="1"/>
                                          </p:val>
                                        </p:tav>
                                      </p:tavLst>
                                    </p:anim>
                                    <p:animScale>
                                      <p:cBhvr>
                                        <p:cTn id="13" dur="26">
                                          <p:stCondLst>
                                            <p:cond delay="650"/>
                                          </p:stCondLst>
                                        </p:cTn>
                                        <p:tgtEl>
                                          <p:spTgt spid="6146"/>
                                        </p:tgtEl>
                                      </p:cBhvr>
                                      <p:to x="100000" y="60000"/>
                                    </p:animScale>
                                    <p:animScale>
                                      <p:cBhvr>
                                        <p:cTn id="14" dur="166" decel="50000">
                                          <p:stCondLst>
                                            <p:cond delay="676"/>
                                          </p:stCondLst>
                                        </p:cTn>
                                        <p:tgtEl>
                                          <p:spTgt spid="6146"/>
                                        </p:tgtEl>
                                      </p:cBhvr>
                                      <p:to x="100000" y="100000"/>
                                    </p:animScale>
                                    <p:animScale>
                                      <p:cBhvr>
                                        <p:cTn id="15" dur="26">
                                          <p:stCondLst>
                                            <p:cond delay="1312"/>
                                          </p:stCondLst>
                                        </p:cTn>
                                        <p:tgtEl>
                                          <p:spTgt spid="6146"/>
                                        </p:tgtEl>
                                      </p:cBhvr>
                                      <p:to x="100000" y="80000"/>
                                    </p:animScale>
                                    <p:animScale>
                                      <p:cBhvr>
                                        <p:cTn id="16" dur="166" decel="50000">
                                          <p:stCondLst>
                                            <p:cond delay="1338"/>
                                          </p:stCondLst>
                                        </p:cTn>
                                        <p:tgtEl>
                                          <p:spTgt spid="6146"/>
                                        </p:tgtEl>
                                      </p:cBhvr>
                                      <p:to x="100000" y="100000"/>
                                    </p:animScale>
                                    <p:animScale>
                                      <p:cBhvr>
                                        <p:cTn id="17" dur="26">
                                          <p:stCondLst>
                                            <p:cond delay="1642"/>
                                          </p:stCondLst>
                                        </p:cTn>
                                        <p:tgtEl>
                                          <p:spTgt spid="6146"/>
                                        </p:tgtEl>
                                      </p:cBhvr>
                                      <p:to x="100000" y="90000"/>
                                    </p:animScale>
                                    <p:animScale>
                                      <p:cBhvr>
                                        <p:cTn id="18" dur="166" decel="50000">
                                          <p:stCondLst>
                                            <p:cond delay="1668"/>
                                          </p:stCondLst>
                                        </p:cTn>
                                        <p:tgtEl>
                                          <p:spTgt spid="6146"/>
                                        </p:tgtEl>
                                      </p:cBhvr>
                                      <p:to x="100000" y="100000"/>
                                    </p:animScale>
                                    <p:animScale>
                                      <p:cBhvr>
                                        <p:cTn id="19" dur="26">
                                          <p:stCondLst>
                                            <p:cond delay="1808"/>
                                          </p:stCondLst>
                                        </p:cTn>
                                        <p:tgtEl>
                                          <p:spTgt spid="6146"/>
                                        </p:tgtEl>
                                      </p:cBhvr>
                                      <p:to x="100000" y="95000"/>
                                    </p:animScale>
                                    <p:animScale>
                                      <p:cBhvr>
                                        <p:cTn id="20" dur="166" decel="50000">
                                          <p:stCondLst>
                                            <p:cond delay="1834"/>
                                          </p:stCondLst>
                                        </p:cTn>
                                        <p:tgtEl>
                                          <p:spTgt spid="614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Book Antiqua" panose="02040602050305030304" pitchFamily="18" charset="0"/>
              </a:rPr>
              <a:t>Obstacles, Coordination, and Communication</a:t>
            </a: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0962" y="1810390"/>
            <a:ext cx="3902075" cy="489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14188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PLANNING\Presentations\WEF CSC 2019\Right Sizing Your CIP\Lined over meters\P103002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6457" y="1835943"/>
            <a:ext cx="6096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N:\PLANNING\Presentations\WEF CSC 2019\Right Sizing Your CIP\Lined over meters\P103002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6457" y="1835943"/>
            <a:ext cx="6096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PLANNING\Presentations\WEF CSC 2019\Right Sizing Your CIP\Lined over meters\P103003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6457" y="1835943"/>
            <a:ext cx="6096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latin typeface="Book Antiqua" panose="02040602050305030304" pitchFamily="18" charset="0"/>
              </a:rPr>
              <a:t>Obstacles, Coordination, and Communication</a:t>
            </a:r>
          </a:p>
        </p:txBody>
      </p:sp>
      <p:pic>
        <p:nvPicPr>
          <p:cNvPr id="1029" name="Picture 5" descr="N:\PLANNING\Presentations\WEF CSC 2019\Right Sizing Your CIP\Lined over meters\P103003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26457" y="1835943"/>
            <a:ext cx="6096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2764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p:cTn id="7" dur="500" fill="hold"/>
                                        <p:tgtEl>
                                          <p:spTgt spid="1027"/>
                                        </p:tgtEl>
                                        <p:attrNameLst>
                                          <p:attrName>ppt_w</p:attrName>
                                        </p:attrNameLst>
                                      </p:cBhvr>
                                      <p:tavLst>
                                        <p:tav tm="0">
                                          <p:val>
                                            <p:fltVal val="0"/>
                                          </p:val>
                                        </p:tav>
                                        <p:tav tm="100000">
                                          <p:val>
                                            <p:strVal val="#ppt_w"/>
                                          </p:val>
                                        </p:tav>
                                      </p:tavLst>
                                    </p:anim>
                                    <p:anim calcmode="lin" valueType="num">
                                      <p:cBhvr>
                                        <p:cTn id="8" dur="500" fill="hold"/>
                                        <p:tgtEl>
                                          <p:spTgt spid="1027"/>
                                        </p:tgtEl>
                                        <p:attrNameLst>
                                          <p:attrName>ppt_h</p:attrName>
                                        </p:attrNameLst>
                                      </p:cBhvr>
                                      <p:tavLst>
                                        <p:tav tm="0">
                                          <p:val>
                                            <p:fltVal val="0"/>
                                          </p:val>
                                        </p:tav>
                                        <p:tav tm="100000">
                                          <p:val>
                                            <p:strVal val="#ppt_h"/>
                                          </p:val>
                                        </p:tav>
                                      </p:tavLst>
                                    </p:anim>
                                    <p:animEffect transition="in" filter="fade">
                                      <p:cBhvr>
                                        <p:cTn id="9" dur="500"/>
                                        <p:tgtEl>
                                          <p:spTgt spid="102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28"/>
                                        </p:tgtEl>
                                        <p:attrNameLst>
                                          <p:attrName>style.visibility</p:attrName>
                                        </p:attrNameLst>
                                      </p:cBhvr>
                                      <p:to>
                                        <p:strVal val="visible"/>
                                      </p:to>
                                    </p:set>
                                    <p:anim calcmode="lin" valueType="num">
                                      <p:cBhvr>
                                        <p:cTn id="14" dur="500" fill="hold"/>
                                        <p:tgtEl>
                                          <p:spTgt spid="1028"/>
                                        </p:tgtEl>
                                        <p:attrNameLst>
                                          <p:attrName>ppt_w</p:attrName>
                                        </p:attrNameLst>
                                      </p:cBhvr>
                                      <p:tavLst>
                                        <p:tav tm="0">
                                          <p:val>
                                            <p:fltVal val="0"/>
                                          </p:val>
                                        </p:tav>
                                        <p:tav tm="100000">
                                          <p:val>
                                            <p:strVal val="#ppt_w"/>
                                          </p:val>
                                        </p:tav>
                                      </p:tavLst>
                                    </p:anim>
                                    <p:anim calcmode="lin" valueType="num">
                                      <p:cBhvr>
                                        <p:cTn id="15" dur="500" fill="hold"/>
                                        <p:tgtEl>
                                          <p:spTgt spid="1028"/>
                                        </p:tgtEl>
                                        <p:attrNameLst>
                                          <p:attrName>ppt_h</p:attrName>
                                        </p:attrNameLst>
                                      </p:cBhvr>
                                      <p:tavLst>
                                        <p:tav tm="0">
                                          <p:val>
                                            <p:fltVal val="0"/>
                                          </p:val>
                                        </p:tav>
                                        <p:tav tm="100000">
                                          <p:val>
                                            <p:strVal val="#ppt_h"/>
                                          </p:val>
                                        </p:tav>
                                      </p:tavLst>
                                    </p:anim>
                                    <p:animEffect transition="in" filter="fade">
                                      <p:cBhvr>
                                        <p:cTn id="16" dur="500"/>
                                        <p:tgtEl>
                                          <p:spTgt spid="1028"/>
                                        </p:tgtEl>
                                      </p:cBhvr>
                                    </p:animEffect>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nodeType="clickEffect">
                                  <p:stCondLst>
                                    <p:cond delay="0"/>
                                  </p:stCondLst>
                                  <p:childTnLst>
                                    <p:set>
                                      <p:cBhvr>
                                        <p:cTn id="20" dur="1" fill="hold">
                                          <p:stCondLst>
                                            <p:cond delay="0"/>
                                          </p:stCondLst>
                                        </p:cTn>
                                        <p:tgtEl>
                                          <p:spTgt spid="1029"/>
                                        </p:tgtEl>
                                        <p:attrNameLst>
                                          <p:attrName>style.visibility</p:attrName>
                                        </p:attrNameLst>
                                      </p:cBhvr>
                                      <p:to>
                                        <p:strVal val="visible"/>
                                      </p:to>
                                    </p:set>
                                    <p:animEffect transition="in" filter="fade">
                                      <p:cBhvr>
                                        <p:cTn id="21" dur="2000"/>
                                        <p:tgtEl>
                                          <p:spTgt spid="1029"/>
                                        </p:tgtEl>
                                      </p:cBhvr>
                                    </p:animEffect>
                                    <p:anim calcmode="lin" valueType="num">
                                      <p:cBhvr>
                                        <p:cTn id="22" dur="2000" fill="hold"/>
                                        <p:tgtEl>
                                          <p:spTgt spid="1029"/>
                                        </p:tgtEl>
                                        <p:attrNameLst>
                                          <p:attrName>ppt_w</p:attrName>
                                        </p:attrNameLst>
                                      </p:cBhvr>
                                      <p:tavLst>
                                        <p:tav tm="0" fmla="#ppt_w*sin(2.5*pi*$)">
                                          <p:val>
                                            <p:fltVal val="0"/>
                                          </p:val>
                                        </p:tav>
                                        <p:tav tm="100000">
                                          <p:val>
                                            <p:fltVal val="1"/>
                                          </p:val>
                                        </p:tav>
                                      </p:tavLst>
                                    </p:anim>
                                    <p:anim calcmode="lin" valueType="num">
                                      <p:cBhvr>
                                        <p:cTn id="23" dur="2000" fill="hold"/>
                                        <p:tgtEl>
                                          <p:spTgt spid="102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Book Antiqua" panose="02040602050305030304" pitchFamily="18" charset="0"/>
              </a:rPr>
              <a:t>Obstacles, Coordination, and Communication</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688" y="1775229"/>
            <a:ext cx="7540625" cy="444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399627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Book Antiqua" panose="02040602050305030304" pitchFamily="18" charset="0"/>
              </a:rPr>
              <a:t>Obstacles, Coordination, and Communication</a:t>
            </a:r>
          </a:p>
        </p:txBody>
      </p:sp>
      <p:pic>
        <p:nvPicPr>
          <p:cNvPr id="4098" name="Picture 2" descr="N:\PLANNING\Presentations\WEF CSC 2019\Right Sizing Your CIP\23L2-060S AKA water finds a way\22L3-060S_20170329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781176"/>
            <a:ext cx="5867400" cy="440055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N:\PLANNING\Presentations\WEF CSC 2019\Right Sizing Your CIP\23L2-060S AKA water finds a way\Water finds a way screen captur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8164" y="1471613"/>
            <a:ext cx="3521396" cy="4897305"/>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62375" y="1397979"/>
            <a:ext cx="4752975" cy="2583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6146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5122"/>
                                        </p:tgtEl>
                                        <p:attrNameLst>
                                          <p:attrName>style.visibility</p:attrName>
                                        </p:attrNameLst>
                                      </p:cBhvr>
                                      <p:to>
                                        <p:strVal val="visible"/>
                                      </p:to>
                                    </p:set>
                                    <p:anim calcmode="lin" valueType="num">
                                      <p:cBhvr>
                                        <p:cTn id="11" dur="1000" fill="hold"/>
                                        <p:tgtEl>
                                          <p:spTgt spid="5122"/>
                                        </p:tgtEl>
                                        <p:attrNameLst>
                                          <p:attrName>ppt_w</p:attrName>
                                        </p:attrNameLst>
                                      </p:cBhvr>
                                      <p:tavLst>
                                        <p:tav tm="0">
                                          <p:val>
                                            <p:fltVal val="0"/>
                                          </p:val>
                                        </p:tav>
                                        <p:tav tm="100000">
                                          <p:val>
                                            <p:strVal val="#ppt_w"/>
                                          </p:val>
                                        </p:tav>
                                      </p:tavLst>
                                    </p:anim>
                                    <p:anim calcmode="lin" valueType="num">
                                      <p:cBhvr>
                                        <p:cTn id="12" dur="1000" fill="hold"/>
                                        <p:tgtEl>
                                          <p:spTgt spid="5122"/>
                                        </p:tgtEl>
                                        <p:attrNameLst>
                                          <p:attrName>ppt_h</p:attrName>
                                        </p:attrNameLst>
                                      </p:cBhvr>
                                      <p:tavLst>
                                        <p:tav tm="0">
                                          <p:val>
                                            <p:fltVal val="0"/>
                                          </p:val>
                                        </p:tav>
                                        <p:tav tm="100000">
                                          <p:val>
                                            <p:strVal val="#ppt_h"/>
                                          </p:val>
                                        </p:tav>
                                      </p:tavLst>
                                    </p:anim>
                                    <p:anim calcmode="lin" valueType="num">
                                      <p:cBhvr>
                                        <p:cTn id="13" dur="1000" fill="hold"/>
                                        <p:tgtEl>
                                          <p:spTgt spid="5122"/>
                                        </p:tgtEl>
                                        <p:attrNameLst>
                                          <p:attrName>style.rotation</p:attrName>
                                        </p:attrNameLst>
                                      </p:cBhvr>
                                      <p:tavLst>
                                        <p:tav tm="0">
                                          <p:val>
                                            <p:fltVal val="90"/>
                                          </p:val>
                                        </p:tav>
                                        <p:tav tm="100000">
                                          <p:val>
                                            <p:fltVal val="0"/>
                                          </p:val>
                                        </p:tav>
                                      </p:tavLst>
                                    </p:anim>
                                    <p:animEffect transition="in" filter="fade">
                                      <p:cBhvr>
                                        <p:cTn id="14" dur="1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Book Antiqua" panose="02040602050305030304" pitchFamily="18" charset="0"/>
              </a:rPr>
              <a:t>Not spending a few extra dollars on flow metering is Pennywise</a:t>
            </a:r>
            <a:endParaRPr lang="en-US" dirty="0">
              <a:latin typeface="Book Antiqua" panose="02040602050305030304" pitchFamily="18" charset="0"/>
            </a:endParaRPr>
          </a:p>
        </p:txBody>
      </p:sp>
      <p:pic>
        <p:nvPicPr>
          <p:cNvPr id="1026" name="Picture 2" descr="N:\PLANNING\Presentations\5Cities\5 Cities 2019\Right Sizing\a40fac27727852cb4affa40e69a7b11c_fu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518" y="1676330"/>
            <a:ext cx="6969183" cy="4954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332258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9751"/>
            <a:ext cx="8229600" cy="754442"/>
          </a:xfrm>
        </p:spPr>
        <p:txBody>
          <a:bodyPr/>
          <a:lstStyle/>
          <a:p>
            <a:r>
              <a:rPr lang="en-US" dirty="0" smtClean="0">
                <a:latin typeface="Book Antiqua" panose="02040602050305030304" pitchFamily="18" charset="0"/>
              </a:rPr>
              <a:t>Pound Foolish…</a:t>
            </a:r>
            <a:endParaRPr lang="en-US" dirty="0">
              <a:latin typeface="Book Antiqua" panose="02040602050305030304" pitchFamily="18" charset="0"/>
            </a:endParaRPr>
          </a:p>
        </p:txBody>
      </p:sp>
      <p:pic>
        <p:nvPicPr>
          <p:cNvPr id="3" name="Picture 2" descr="N:\PLANNING\Presentations\5Cities\5 Cities 2019\Right Sizing\downloa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6967" y="1075828"/>
            <a:ext cx="6065530" cy="4543293"/>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bwMode="auto">
          <a:xfrm>
            <a:off x="609600" y="5610449"/>
            <a:ext cx="8229600" cy="754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0"/>
              </a:spcBef>
              <a:spcAft>
                <a:spcPct val="0"/>
              </a:spcAft>
              <a:defRPr sz="3200" b="1" kern="1200">
                <a:solidFill>
                  <a:srgbClr val="4CAF3C"/>
                </a:solidFill>
                <a:latin typeface="Book Antiqua"/>
                <a:ea typeface="ＭＳ Ｐゴシック" charset="-128"/>
                <a:cs typeface="Book Antiqua"/>
              </a:defRPr>
            </a:lvl1pPr>
            <a:lvl2pPr algn="l" defTabSz="457200" rtl="0" eaLnBrk="1" fontAlgn="base" hangingPunct="1">
              <a:spcBef>
                <a:spcPct val="0"/>
              </a:spcBef>
              <a:spcAft>
                <a:spcPct val="0"/>
              </a:spcAft>
              <a:defRPr sz="3200" b="1">
                <a:solidFill>
                  <a:srgbClr val="4CAF3C"/>
                </a:solidFill>
                <a:latin typeface="Book Antiqua" pitchFamily="-108" charset="0"/>
                <a:ea typeface="ＭＳ Ｐゴシック" charset="-128"/>
              </a:defRPr>
            </a:lvl2pPr>
            <a:lvl3pPr algn="l" defTabSz="457200" rtl="0" eaLnBrk="1" fontAlgn="base" hangingPunct="1">
              <a:spcBef>
                <a:spcPct val="0"/>
              </a:spcBef>
              <a:spcAft>
                <a:spcPct val="0"/>
              </a:spcAft>
              <a:defRPr sz="3200" b="1">
                <a:solidFill>
                  <a:srgbClr val="4CAF3C"/>
                </a:solidFill>
                <a:latin typeface="Book Antiqua" pitchFamily="-108" charset="0"/>
                <a:ea typeface="ＭＳ Ｐゴシック" charset="-128"/>
              </a:defRPr>
            </a:lvl3pPr>
            <a:lvl4pPr algn="l" defTabSz="457200" rtl="0" eaLnBrk="1" fontAlgn="base" hangingPunct="1">
              <a:spcBef>
                <a:spcPct val="0"/>
              </a:spcBef>
              <a:spcAft>
                <a:spcPct val="0"/>
              </a:spcAft>
              <a:defRPr sz="3200" b="1">
                <a:solidFill>
                  <a:srgbClr val="4CAF3C"/>
                </a:solidFill>
                <a:latin typeface="Book Antiqua" pitchFamily="-108" charset="0"/>
                <a:ea typeface="ＭＳ Ｐゴシック" charset="-128"/>
              </a:defRPr>
            </a:lvl4pPr>
            <a:lvl5pPr algn="l" defTabSz="457200" rtl="0" eaLnBrk="1" fontAlgn="base" hangingPunct="1">
              <a:spcBef>
                <a:spcPct val="0"/>
              </a:spcBef>
              <a:spcAft>
                <a:spcPct val="0"/>
              </a:spcAft>
              <a:defRPr sz="3200" b="1">
                <a:solidFill>
                  <a:srgbClr val="4CAF3C"/>
                </a:solidFill>
                <a:latin typeface="Book Antiqua" pitchFamily="-108" charset="0"/>
                <a:ea typeface="ＭＳ Ｐゴシック" charset="-128"/>
              </a:defRPr>
            </a:lvl5pPr>
            <a:lvl6pPr marL="457200" algn="l" defTabSz="457200" rtl="0" eaLnBrk="1" fontAlgn="base" hangingPunct="1">
              <a:spcBef>
                <a:spcPct val="0"/>
              </a:spcBef>
              <a:spcAft>
                <a:spcPct val="0"/>
              </a:spcAft>
              <a:defRPr sz="4400">
                <a:solidFill>
                  <a:srgbClr val="4CAF3C"/>
                </a:solidFill>
                <a:latin typeface="Book Antiqua" charset="0"/>
                <a:ea typeface="ＭＳ Ｐゴシック" charset="-128"/>
              </a:defRPr>
            </a:lvl6pPr>
            <a:lvl7pPr marL="914400" algn="l" defTabSz="457200" rtl="0" eaLnBrk="1" fontAlgn="base" hangingPunct="1">
              <a:spcBef>
                <a:spcPct val="0"/>
              </a:spcBef>
              <a:spcAft>
                <a:spcPct val="0"/>
              </a:spcAft>
              <a:defRPr sz="4400">
                <a:solidFill>
                  <a:srgbClr val="4CAF3C"/>
                </a:solidFill>
                <a:latin typeface="Book Antiqua" charset="0"/>
                <a:ea typeface="ＭＳ Ｐゴシック" charset="-128"/>
              </a:defRPr>
            </a:lvl7pPr>
            <a:lvl8pPr marL="1371600" algn="l" defTabSz="457200" rtl="0" eaLnBrk="1" fontAlgn="base" hangingPunct="1">
              <a:spcBef>
                <a:spcPct val="0"/>
              </a:spcBef>
              <a:spcAft>
                <a:spcPct val="0"/>
              </a:spcAft>
              <a:defRPr sz="4400">
                <a:solidFill>
                  <a:srgbClr val="4CAF3C"/>
                </a:solidFill>
                <a:latin typeface="Book Antiqua" charset="0"/>
                <a:ea typeface="ＭＳ Ｐゴシック" charset="-128"/>
              </a:defRPr>
            </a:lvl8pPr>
            <a:lvl9pPr marL="1828800" algn="l" defTabSz="457200" rtl="0" eaLnBrk="1" fontAlgn="base" hangingPunct="1">
              <a:spcBef>
                <a:spcPct val="0"/>
              </a:spcBef>
              <a:spcAft>
                <a:spcPct val="0"/>
              </a:spcAft>
              <a:defRPr sz="4400">
                <a:solidFill>
                  <a:srgbClr val="4CAF3C"/>
                </a:solidFill>
                <a:latin typeface="Book Antiqua" charset="0"/>
                <a:ea typeface="ＭＳ Ｐゴシック" charset="-128"/>
              </a:defRPr>
            </a:lvl9pPr>
          </a:lstStyle>
          <a:p>
            <a:r>
              <a:rPr lang="en-US" dirty="0" smtClean="0">
                <a:latin typeface="Book Antiqua" panose="02040602050305030304" pitchFamily="18" charset="0"/>
              </a:rPr>
              <a:t>Let’s keep the clowns in the sewer where they belong </a:t>
            </a:r>
            <a:endParaRPr lang="en-US" dirty="0">
              <a:latin typeface="Book Antiqua" panose="02040602050305030304" pitchFamily="18" charset="0"/>
            </a:endParaRPr>
          </a:p>
        </p:txBody>
      </p:sp>
    </p:spTree>
    <p:extLst>
      <p:ext uri="{BB962C8B-B14F-4D97-AF65-F5344CB8AC3E}">
        <p14:creationId xmlns:p14="http://schemas.microsoft.com/office/powerpoint/2010/main" val="16141590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 Louis MSD</a:t>
            </a:r>
            <a:endParaRPr lang="en-US" dirty="0"/>
          </a:p>
        </p:txBody>
      </p:sp>
      <p:sp>
        <p:nvSpPr>
          <p:cNvPr id="3" name="Content Placeholder 2"/>
          <p:cNvSpPr>
            <a:spLocks noGrp="1"/>
          </p:cNvSpPr>
          <p:nvPr>
            <p:ph idx="1"/>
          </p:nvPr>
        </p:nvSpPr>
        <p:spPr>
          <a:xfrm>
            <a:off x="457200" y="1295400"/>
            <a:ext cx="5754914" cy="5105399"/>
          </a:xfrm>
        </p:spPr>
        <p:txBody>
          <a:bodyPr>
            <a:normAutofit fontScale="47500" lnSpcReduction="20000"/>
          </a:bodyPr>
          <a:lstStyle/>
          <a:p>
            <a:pPr>
              <a:buFont typeface="Wingdings" panose="05000000000000000000" pitchFamily="2" charset="2"/>
              <a:buChar char="Ø"/>
            </a:pPr>
            <a:r>
              <a:rPr lang="en-US" altLang="en-US" sz="5100" dirty="0" smtClean="0">
                <a:ea typeface="ＭＳ Ｐゴシック" pitchFamily="34" charset="-128"/>
                <a:cs typeface="Book Antiqua" pitchFamily="18" charset="0"/>
              </a:rPr>
              <a:t>Formed in 1954</a:t>
            </a:r>
          </a:p>
          <a:p>
            <a:pPr>
              <a:buFont typeface="Wingdings" panose="05000000000000000000" pitchFamily="2" charset="2"/>
              <a:buChar char="Ø"/>
            </a:pPr>
            <a:r>
              <a:rPr lang="en-US" altLang="en-US" sz="5100" dirty="0" smtClean="0">
                <a:ea typeface="ＭＳ Ｐゴシック" pitchFamily="34" charset="-128"/>
                <a:cs typeface="Book Antiqua" pitchFamily="18" charset="0"/>
              </a:rPr>
              <a:t>525 square miles </a:t>
            </a:r>
          </a:p>
          <a:p>
            <a:pPr lvl="1"/>
            <a:r>
              <a:rPr lang="en-US" altLang="en-US" sz="5100" dirty="0" smtClean="0">
                <a:ea typeface="ＭＳ Ｐゴシック" pitchFamily="34" charset="-128"/>
                <a:cs typeface="Book Antiqua" pitchFamily="18" charset="0"/>
              </a:rPr>
              <a:t>City of St. Louis &amp; 90% of the</a:t>
            </a:r>
          </a:p>
          <a:p>
            <a:pPr marL="457200" lvl="1" indent="0">
              <a:buNone/>
            </a:pPr>
            <a:r>
              <a:rPr lang="en-US" altLang="en-US" sz="5100" dirty="0" smtClean="0">
                <a:ea typeface="ＭＳ Ｐゴシック" pitchFamily="34" charset="-128"/>
                <a:cs typeface="Book Antiqua" pitchFamily="18" charset="0"/>
              </a:rPr>
              <a:t>   County</a:t>
            </a:r>
          </a:p>
          <a:p>
            <a:pPr lvl="1"/>
            <a:r>
              <a:rPr lang="en-US" altLang="en-US" sz="5100" dirty="0" smtClean="0">
                <a:ea typeface="ＭＳ Ｐゴシック" pitchFamily="34" charset="-128"/>
                <a:cs typeface="Book Antiqua" pitchFamily="18" charset="0"/>
              </a:rPr>
              <a:t>93 Municipalities </a:t>
            </a:r>
          </a:p>
          <a:p>
            <a:pPr lvl="1"/>
            <a:r>
              <a:rPr lang="en-US" altLang="en-US" sz="5100" dirty="0" smtClean="0">
                <a:ea typeface="ＭＳ Ｐゴシック" pitchFamily="34" charset="-128"/>
                <a:cs typeface="Book Antiqua" pitchFamily="18" charset="0"/>
              </a:rPr>
              <a:t>Population of 1.3 million </a:t>
            </a:r>
          </a:p>
          <a:p>
            <a:pPr marL="457200" lvl="1" indent="0">
              <a:buNone/>
            </a:pPr>
            <a:r>
              <a:rPr lang="en-US" altLang="en-US" sz="5100" dirty="0" smtClean="0">
                <a:ea typeface="ＭＳ Ｐゴシック" pitchFamily="34" charset="-128"/>
                <a:cs typeface="Book Antiqua" pitchFamily="18" charset="0"/>
              </a:rPr>
              <a:t>      (519,000 accounts)</a:t>
            </a:r>
          </a:p>
          <a:p>
            <a:pPr lvl="1"/>
            <a:r>
              <a:rPr lang="en-US" altLang="en-US" sz="5100" dirty="0" smtClean="0">
                <a:ea typeface="ＭＳ Ｐゴシック" pitchFamily="34" charset="-128"/>
                <a:cs typeface="Book Antiqua" pitchFamily="18" charset="0"/>
              </a:rPr>
              <a:t>Treats 350 MGD</a:t>
            </a:r>
            <a:endParaRPr lang="en-US" altLang="en-US" sz="5100" dirty="0">
              <a:ea typeface="ＭＳ Ｐゴシック" pitchFamily="34" charset="-128"/>
              <a:cs typeface="Book Antiqua" pitchFamily="18" charset="0"/>
            </a:endParaRPr>
          </a:p>
          <a:p>
            <a:pPr>
              <a:buFont typeface="Wingdings" panose="05000000000000000000" pitchFamily="2" charset="2"/>
              <a:buChar char="Ø"/>
            </a:pPr>
            <a:r>
              <a:rPr lang="en-US" altLang="en-US" sz="5100" dirty="0" smtClean="0">
                <a:ea typeface="ＭＳ Ｐゴシック" pitchFamily="34" charset="-128"/>
                <a:cs typeface="Book Antiqua" pitchFamily="18" charset="0"/>
              </a:rPr>
              <a:t>Sewer Statistics</a:t>
            </a:r>
          </a:p>
          <a:p>
            <a:pPr lvl="1"/>
            <a:r>
              <a:rPr lang="en-US" sz="5100" dirty="0" smtClean="0"/>
              <a:t>3,000 miles Storm sewers</a:t>
            </a:r>
          </a:p>
          <a:p>
            <a:pPr lvl="1"/>
            <a:r>
              <a:rPr lang="en-US" sz="5100" dirty="0" smtClean="0"/>
              <a:t>4,800 miles Sanitary Sewers </a:t>
            </a:r>
          </a:p>
          <a:p>
            <a:pPr lvl="1"/>
            <a:r>
              <a:rPr lang="en-US" sz="5100" dirty="0" smtClean="0"/>
              <a:t>1,800 miles Combined sewers</a:t>
            </a:r>
          </a:p>
          <a:p>
            <a:pPr lvl="1"/>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2619" y="1471613"/>
            <a:ext cx="5458990" cy="4791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123170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Content Placeholder 5"/>
          <p:cNvSpPr>
            <a:spLocks noGrp="1"/>
          </p:cNvSpPr>
          <p:nvPr>
            <p:ph idx="1"/>
          </p:nvPr>
        </p:nvSpPr>
        <p:spPr>
          <a:xfrm>
            <a:off x="1306286" y="2560410"/>
            <a:ext cx="6368143" cy="3776663"/>
          </a:xfrm>
        </p:spPr>
        <p:txBody>
          <a:bodyPr/>
          <a:lstStyle/>
          <a:p>
            <a:pPr marL="0" indent="0" algn="ctr">
              <a:buNone/>
            </a:pPr>
            <a:r>
              <a:rPr lang="en-US" sz="3600" dirty="0">
                <a:solidFill>
                  <a:schemeClr val="accent1"/>
                </a:solidFill>
                <a:latin typeface="Book Antiqua" charset="0"/>
                <a:ea typeface="ＭＳ Ｐゴシック" charset="0"/>
              </a:rPr>
              <a:t>Questions</a:t>
            </a:r>
            <a:r>
              <a:rPr lang="en-US" sz="3600" dirty="0" smtClean="0">
                <a:solidFill>
                  <a:schemeClr val="accent1"/>
                </a:solidFill>
                <a:latin typeface="Book Antiqua" charset="0"/>
                <a:ea typeface="ＭＳ Ｐゴシック" charset="0"/>
              </a:rPr>
              <a:t>?</a:t>
            </a:r>
          </a:p>
          <a:p>
            <a:pPr marL="0" indent="0" algn="ctr">
              <a:buNone/>
            </a:pPr>
            <a:endParaRPr lang="en-US" sz="3600" dirty="0">
              <a:solidFill>
                <a:schemeClr val="accent1"/>
              </a:solidFill>
              <a:latin typeface="Book Antiqua" charset="0"/>
              <a:ea typeface="ＭＳ Ｐゴシック" charset="0"/>
            </a:endParaRPr>
          </a:p>
          <a:p>
            <a:pPr marL="0" indent="0" algn="ctr">
              <a:buNone/>
            </a:pPr>
            <a:r>
              <a:rPr lang="en-US" sz="3600" dirty="0">
                <a:solidFill>
                  <a:schemeClr val="accent1"/>
                </a:solidFill>
                <a:latin typeface="Book Antiqua" charset="0"/>
                <a:ea typeface="ＭＳ Ｐゴシック" charset="0"/>
              </a:rPr>
              <a:t/>
            </a:r>
            <a:br>
              <a:rPr lang="en-US" sz="3600" dirty="0">
                <a:solidFill>
                  <a:schemeClr val="accent1"/>
                </a:solidFill>
                <a:latin typeface="Book Antiqua" charset="0"/>
                <a:ea typeface="ＭＳ Ｐゴシック" charset="0"/>
              </a:rPr>
            </a:br>
            <a:r>
              <a:rPr lang="en-US" sz="3600" dirty="0">
                <a:solidFill>
                  <a:schemeClr val="accent1"/>
                </a:solidFill>
                <a:latin typeface="Book Antiqua" charset="0"/>
                <a:ea typeface="ＭＳ Ｐゴシック" charset="0"/>
              </a:rPr>
              <a:t/>
            </a:r>
            <a:br>
              <a:rPr lang="en-US" sz="3600" dirty="0">
                <a:solidFill>
                  <a:schemeClr val="accent1"/>
                </a:solidFill>
                <a:latin typeface="Book Antiqua" charset="0"/>
                <a:ea typeface="ＭＳ Ｐゴシック" charset="0"/>
              </a:rPr>
            </a:br>
            <a:r>
              <a:rPr lang="en-US" sz="3600" dirty="0">
                <a:solidFill>
                  <a:schemeClr val="accent1"/>
                </a:solidFill>
                <a:latin typeface="Book Antiqua" charset="0"/>
                <a:ea typeface="ＭＳ Ｐゴシック" charset="0"/>
              </a:rPr>
              <a:t>Thank You!</a:t>
            </a:r>
            <a:endParaRPr lang="en-US" sz="3600" dirty="0">
              <a:solidFill>
                <a:schemeClr val="tx1"/>
              </a:solidFill>
              <a:latin typeface="Century Gothic" charset="0"/>
              <a:ea typeface="ＭＳ Ｐゴシック" charset="0"/>
              <a:cs typeface="Century Gothic" charset="0"/>
            </a:endParaRPr>
          </a:p>
        </p:txBody>
      </p:sp>
      <p:pic>
        <p:nvPicPr>
          <p:cNvPr id="20483" name="Picture 7" descr="MSD-ProjectClearLog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80342" y="405493"/>
            <a:ext cx="3835400" cy="138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0142" y="2028825"/>
            <a:ext cx="2737758" cy="4605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548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0"/>
                                        <p:tgtEl>
                                          <p:spTgt spid="4"/>
                                        </p:tgtEl>
                                      </p:cBhvr>
                                    </p:animEffect>
                                  </p:childTnLst>
                                </p:cTn>
                              </p:par>
                            </p:childTnLst>
                          </p:cTn>
                        </p:par>
                        <p:par>
                          <p:cTn id="8" fill="hold">
                            <p:stCondLst>
                              <p:cond delay="5000"/>
                            </p:stCondLst>
                            <p:childTnLst>
                              <p:par>
                                <p:cTn id="9" presetID="10" presetClass="exit" presetSubtype="0" fill="hold" nodeType="afterEffect">
                                  <p:stCondLst>
                                    <p:cond delay="0"/>
                                  </p:stCondLst>
                                  <p:childTnLst>
                                    <p:animEffect transition="out" filter="fade">
                                      <p:cBhvr>
                                        <p:cTn id="10" dur="5000"/>
                                        <p:tgtEl>
                                          <p:spTgt spid="4"/>
                                        </p:tgtEl>
                                      </p:cBhvr>
                                    </p:animEffect>
                                    <p:set>
                                      <p:cBhvr>
                                        <p:cTn id="11" dur="1" fill="hold">
                                          <p:stCondLst>
                                            <p:cond delay="4999"/>
                                          </p:stCondLst>
                                        </p:cTn>
                                        <p:tgtEl>
                                          <p:spTgt spid="4"/>
                                        </p:tgtEl>
                                        <p:attrNameLst>
                                          <p:attrName>style.visibility</p:attrName>
                                        </p:attrNameLst>
                                      </p:cBhvr>
                                      <p:to>
                                        <p:strVal val="hidden"/>
                                      </p:to>
                                    </p:set>
                                  </p:childTnLst>
                                </p:cTn>
                              </p:par>
                            </p:childTnLst>
                          </p:cTn>
                        </p:par>
                        <p:par>
                          <p:cTn id="12" fill="hold">
                            <p:stCondLst>
                              <p:cond delay="10000"/>
                            </p:stCondLst>
                            <p:childTnLst>
                              <p:par>
                                <p:cTn id="13" presetID="10" presetClass="entr" presetSubtype="0" fill="hold" grpId="0" nodeType="afterEffect">
                                  <p:stCondLst>
                                    <p:cond delay="0"/>
                                  </p:stCondLst>
                                  <p:childTnLst>
                                    <p:set>
                                      <p:cBhvr>
                                        <p:cTn id="14" dur="1" fill="hold">
                                          <p:stCondLst>
                                            <p:cond delay="0"/>
                                          </p:stCondLst>
                                        </p:cTn>
                                        <p:tgtEl>
                                          <p:spTgt spid="20481">
                                            <p:txEl>
                                              <p:pRg st="0" end="0"/>
                                            </p:txEl>
                                          </p:spTgt>
                                        </p:tgtEl>
                                        <p:attrNameLst>
                                          <p:attrName>style.visibility</p:attrName>
                                        </p:attrNameLst>
                                      </p:cBhvr>
                                      <p:to>
                                        <p:strVal val="visible"/>
                                      </p:to>
                                    </p:set>
                                    <p:animEffect transition="in" filter="fade">
                                      <p:cBhvr>
                                        <p:cTn id="15" dur="500"/>
                                        <p:tgtEl>
                                          <p:spTgt spid="20481">
                                            <p:txEl>
                                              <p:pRg st="0" end="0"/>
                                            </p:txEl>
                                          </p:spTgt>
                                        </p:tgtEl>
                                      </p:cBhvr>
                                    </p:animEffect>
                                  </p:childTnLst>
                                </p:cTn>
                              </p:par>
                            </p:childTnLst>
                          </p:cTn>
                        </p:par>
                        <p:par>
                          <p:cTn id="16" fill="hold">
                            <p:stCondLst>
                              <p:cond delay="10500"/>
                            </p:stCondLst>
                            <p:childTnLst>
                              <p:par>
                                <p:cTn id="17" presetID="10" presetClass="entr" presetSubtype="0" fill="hold" grpId="0" nodeType="afterEffect">
                                  <p:stCondLst>
                                    <p:cond delay="0"/>
                                  </p:stCondLst>
                                  <p:childTnLst>
                                    <p:set>
                                      <p:cBhvr>
                                        <p:cTn id="18" dur="1" fill="hold">
                                          <p:stCondLst>
                                            <p:cond delay="0"/>
                                          </p:stCondLst>
                                        </p:cTn>
                                        <p:tgtEl>
                                          <p:spTgt spid="20481">
                                            <p:txEl>
                                              <p:pRg st="2" end="2"/>
                                            </p:txEl>
                                          </p:spTgt>
                                        </p:tgtEl>
                                        <p:attrNameLst>
                                          <p:attrName>style.visibility</p:attrName>
                                        </p:attrNameLst>
                                      </p:cBhvr>
                                      <p:to>
                                        <p:strVal val="visible"/>
                                      </p:to>
                                    </p:set>
                                    <p:animEffect transition="in" filter="fade">
                                      <p:cBhvr>
                                        <p:cTn id="19" dur="500"/>
                                        <p:tgtEl>
                                          <p:spTgt spid="2048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1"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88912" y="1233487"/>
            <a:ext cx="3933144" cy="1223963"/>
            <a:chOff x="188913" y="1309688"/>
            <a:chExt cx="2836862" cy="1223962"/>
          </a:xfrm>
        </p:grpSpPr>
        <p:sp>
          <p:nvSpPr>
            <p:cNvPr id="21510" name="Freeform 13"/>
            <p:cNvSpPr>
              <a:spLocks noEditPoints="1"/>
            </p:cNvSpPr>
            <p:nvPr/>
          </p:nvSpPr>
          <p:spPr bwMode="auto">
            <a:xfrm>
              <a:off x="188913" y="1309688"/>
              <a:ext cx="2836862" cy="1223962"/>
            </a:xfrm>
            <a:custGeom>
              <a:avLst/>
              <a:gdLst>
                <a:gd name="T0" fmla="*/ 0 w 3560"/>
                <a:gd name="T1" fmla="*/ 2147483647 h 1533"/>
                <a:gd name="T2" fmla="*/ 0 w 3560"/>
                <a:gd name="T3" fmla="*/ 2147483647 h 1533"/>
                <a:gd name="T4" fmla="*/ 0 w 3560"/>
                <a:gd name="T5" fmla="*/ 2147483647 h 1533"/>
                <a:gd name="T6" fmla="*/ 2147483647 w 3560"/>
                <a:gd name="T7" fmla="*/ 0 h 1533"/>
                <a:gd name="T8" fmla="*/ 2147483647 w 3560"/>
                <a:gd name="T9" fmla="*/ 0 h 1533"/>
                <a:gd name="T10" fmla="*/ 2147483647 w 3560"/>
                <a:gd name="T11" fmla="*/ 2147483647 h 1533"/>
                <a:gd name="T12" fmla="*/ 2147483647 w 3560"/>
                <a:gd name="T13" fmla="*/ 2147483647 h 1533"/>
                <a:gd name="T14" fmla="*/ 2147483647 w 3560"/>
                <a:gd name="T15" fmla="*/ 2147483647 h 1533"/>
                <a:gd name="T16" fmla="*/ 2147483647 w 3560"/>
                <a:gd name="T17" fmla="*/ 2147483647 h 1533"/>
                <a:gd name="T18" fmla="*/ 0 w 3560"/>
                <a:gd name="T19" fmla="*/ 2147483647 h 1533"/>
                <a:gd name="T20" fmla="*/ 0 w 3560"/>
                <a:gd name="T21" fmla="*/ 2147483647 h 1533"/>
                <a:gd name="T22" fmla="*/ 0 w 3560"/>
                <a:gd name="T23" fmla="*/ 2147483647 h 1533"/>
                <a:gd name="T24" fmla="*/ 0 w 3560"/>
                <a:gd name="T25" fmla="*/ 2147483647 h 15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60"/>
                <a:gd name="T40" fmla="*/ 0 h 1533"/>
                <a:gd name="T41" fmla="*/ 3560 w 3560"/>
                <a:gd name="T42" fmla="*/ 1533 h 153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60" h="1533">
                  <a:moveTo>
                    <a:pt x="0" y="1333"/>
                  </a:moveTo>
                  <a:lnTo>
                    <a:pt x="0" y="1333"/>
                  </a:lnTo>
                  <a:lnTo>
                    <a:pt x="0" y="200"/>
                  </a:lnTo>
                  <a:cubicBezTo>
                    <a:pt x="0" y="89"/>
                    <a:pt x="90" y="0"/>
                    <a:pt x="200" y="0"/>
                  </a:cubicBezTo>
                  <a:lnTo>
                    <a:pt x="3360" y="0"/>
                  </a:lnTo>
                  <a:cubicBezTo>
                    <a:pt x="3471" y="0"/>
                    <a:pt x="3560" y="89"/>
                    <a:pt x="3560" y="200"/>
                  </a:cubicBezTo>
                  <a:lnTo>
                    <a:pt x="3560" y="1333"/>
                  </a:lnTo>
                  <a:cubicBezTo>
                    <a:pt x="3560" y="1443"/>
                    <a:pt x="3471" y="1533"/>
                    <a:pt x="3360" y="1533"/>
                  </a:cubicBezTo>
                  <a:lnTo>
                    <a:pt x="200" y="1533"/>
                  </a:lnTo>
                  <a:cubicBezTo>
                    <a:pt x="90" y="1533"/>
                    <a:pt x="0" y="1443"/>
                    <a:pt x="0" y="1333"/>
                  </a:cubicBezTo>
                  <a:close/>
                  <a:moveTo>
                    <a:pt x="0" y="1333"/>
                  </a:moveTo>
                  <a:lnTo>
                    <a:pt x="0" y="1333"/>
                  </a:lnTo>
                  <a:close/>
                </a:path>
              </a:pathLst>
            </a:custGeom>
            <a:solidFill>
              <a:srgbClr val="4CAF3C"/>
            </a:solidFill>
            <a:ln w="0">
              <a:solidFill>
                <a:schemeClr val="bg1"/>
              </a:solidFill>
              <a:prstDash val="solid"/>
              <a:round/>
              <a:headEnd/>
              <a:tailEnd/>
            </a:ln>
          </p:spPr>
          <p:txBody>
            <a:bodyPr/>
            <a:lstStyle/>
            <a:p>
              <a:endParaRPr lang="en-US"/>
            </a:p>
          </p:txBody>
        </p:sp>
        <p:sp>
          <p:nvSpPr>
            <p:cNvPr id="21511" name="Rectangle 16"/>
            <p:cNvSpPr>
              <a:spLocks noChangeArrowheads="1"/>
            </p:cNvSpPr>
            <p:nvPr/>
          </p:nvSpPr>
          <p:spPr bwMode="auto">
            <a:xfrm>
              <a:off x="724018" y="1336675"/>
              <a:ext cx="1766672" cy="780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2400" dirty="0" smtClean="0">
                  <a:solidFill>
                    <a:srgbClr val="FFFFFF"/>
                  </a:solidFill>
                  <a:latin typeface="Book Antiqua" charset="0"/>
                </a:rPr>
                <a:t>Florland Sanitary </a:t>
              </a:r>
            </a:p>
            <a:p>
              <a:pPr algn="ctr"/>
              <a:r>
                <a:rPr lang="en-US" sz="2400" dirty="0" smtClean="0">
                  <a:solidFill>
                    <a:srgbClr val="FFFFFF"/>
                  </a:solidFill>
                  <a:latin typeface="Book Antiqua" charset="0"/>
                </a:rPr>
                <a:t>Relief Phase II </a:t>
              </a:r>
            </a:p>
            <a:p>
              <a:pPr algn="ctr"/>
              <a:r>
                <a:rPr lang="en-US" sz="2400" dirty="0" smtClean="0">
                  <a:solidFill>
                    <a:srgbClr val="FFFFFF"/>
                  </a:solidFill>
                  <a:latin typeface="Book Antiqua" charset="0"/>
                </a:rPr>
                <a:t>Project</a:t>
              </a:r>
              <a:endParaRPr lang="en-US" sz="2400" dirty="0">
                <a:solidFill>
                  <a:srgbClr val="FFFFFF"/>
                </a:solidFill>
                <a:latin typeface="Book Antiqua" charset="0"/>
              </a:endParaRPr>
            </a:p>
          </p:txBody>
        </p:sp>
      </p:grpSp>
      <p:sp>
        <p:nvSpPr>
          <p:cNvPr id="21515" name="Title 1"/>
          <p:cNvSpPr>
            <a:spLocks noGrp="1"/>
          </p:cNvSpPr>
          <p:nvPr>
            <p:ph type="title"/>
          </p:nvPr>
        </p:nvSpPr>
        <p:spPr/>
        <p:txBody>
          <a:bodyPr/>
          <a:lstStyle/>
          <a:p>
            <a:r>
              <a:rPr lang="en-US" dirty="0" smtClean="0">
                <a:latin typeface="Book Antiqua" charset="0"/>
                <a:ea typeface="ＭＳ Ｐゴシック" charset="0"/>
              </a:rPr>
              <a:t>Coldwater Creek</a:t>
            </a:r>
            <a:endParaRPr lang="en-US" dirty="0">
              <a:latin typeface="Book Antiqua" charset="0"/>
              <a:ea typeface="ＭＳ Ｐゴシック"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8670" y="189297"/>
            <a:ext cx="3929504" cy="616705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Oval 2"/>
          <p:cNvSpPr/>
          <p:nvPr/>
        </p:nvSpPr>
        <p:spPr>
          <a:xfrm>
            <a:off x="5038725" y="2533650"/>
            <a:ext cx="971550" cy="1000125"/>
          </a:xfrm>
          <a:prstGeom prst="ellipse">
            <a:avLst/>
          </a:prstGeom>
          <a:noFill/>
          <a:ln w="28575">
            <a:solidFill>
              <a:srgbClr val="E7474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912" y="3033712"/>
            <a:ext cx="3935127" cy="29654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822246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1+#ppt_w/2"/>
                                          </p:val>
                                        </p:tav>
                                        <p:tav tm="100000">
                                          <p:val>
                                            <p:strVal val="#ppt_x"/>
                                          </p:val>
                                        </p:tav>
                                      </p:tavLst>
                                    </p:anim>
                                    <p:anim calcmode="lin" valueType="num">
                                      <p:cBhvr additive="base">
                                        <p:cTn id="8" dur="500" fill="hold"/>
                                        <p:tgtEl>
                                          <p:spTgt spid="2050"/>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80">
                                          <p:stCondLst>
                                            <p:cond delay="0"/>
                                          </p:stCondLst>
                                        </p:cTn>
                                        <p:tgtEl>
                                          <p:spTgt spid="3"/>
                                        </p:tgtEl>
                                      </p:cBhvr>
                                    </p:animEffect>
                                    <p:anim calcmode="lin" valueType="num">
                                      <p:cBhvr>
                                        <p:cTn id="1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3" dur="26">
                                          <p:stCondLst>
                                            <p:cond delay="650"/>
                                          </p:stCondLst>
                                        </p:cTn>
                                        <p:tgtEl>
                                          <p:spTgt spid="3"/>
                                        </p:tgtEl>
                                      </p:cBhvr>
                                      <p:to x="100000" y="60000"/>
                                    </p:animScale>
                                    <p:animScale>
                                      <p:cBhvr>
                                        <p:cTn id="24" dur="166" decel="50000">
                                          <p:stCondLst>
                                            <p:cond delay="676"/>
                                          </p:stCondLst>
                                        </p:cTn>
                                        <p:tgtEl>
                                          <p:spTgt spid="3"/>
                                        </p:tgtEl>
                                      </p:cBhvr>
                                      <p:to x="100000" y="100000"/>
                                    </p:animScale>
                                    <p:animScale>
                                      <p:cBhvr>
                                        <p:cTn id="25" dur="26">
                                          <p:stCondLst>
                                            <p:cond delay="1312"/>
                                          </p:stCondLst>
                                        </p:cTn>
                                        <p:tgtEl>
                                          <p:spTgt spid="3"/>
                                        </p:tgtEl>
                                      </p:cBhvr>
                                      <p:to x="100000" y="80000"/>
                                    </p:animScale>
                                    <p:animScale>
                                      <p:cBhvr>
                                        <p:cTn id="26" dur="166" decel="50000">
                                          <p:stCondLst>
                                            <p:cond delay="1338"/>
                                          </p:stCondLst>
                                        </p:cTn>
                                        <p:tgtEl>
                                          <p:spTgt spid="3"/>
                                        </p:tgtEl>
                                      </p:cBhvr>
                                      <p:to x="100000" y="100000"/>
                                    </p:animScale>
                                    <p:animScale>
                                      <p:cBhvr>
                                        <p:cTn id="27" dur="26">
                                          <p:stCondLst>
                                            <p:cond delay="1642"/>
                                          </p:stCondLst>
                                        </p:cTn>
                                        <p:tgtEl>
                                          <p:spTgt spid="3"/>
                                        </p:tgtEl>
                                      </p:cBhvr>
                                      <p:to x="100000" y="90000"/>
                                    </p:animScale>
                                    <p:animScale>
                                      <p:cBhvr>
                                        <p:cTn id="28" dur="166" decel="50000">
                                          <p:stCondLst>
                                            <p:cond delay="1668"/>
                                          </p:stCondLst>
                                        </p:cTn>
                                        <p:tgtEl>
                                          <p:spTgt spid="3"/>
                                        </p:tgtEl>
                                      </p:cBhvr>
                                      <p:to x="100000" y="100000"/>
                                    </p:animScale>
                                    <p:animScale>
                                      <p:cBhvr>
                                        <p:cTn id="29" dur="26">
                                          <p:stCondLst>
                                            <p:cond delay="1808"/>
                                          </p:stCondLst>
                                        </p:cTn>
                                        <p:tgtEl>
                                          <p:spTgt spid="3"/>
                                        </p:tgtEl>
                                      </p:cBhvr>
                                      <p:to x="100000" y="95000"/>
                                    </p:animScale>
                                    <p:animScale>
                                      <p:cBhvr>
                                        <p:cTn id="30" dur="166" decel="50000">
                                          <p:stCondLst>
                                            <p:cond delay="1834"/>
                                          </p:stCondLst>
                                        </p:cTn>
                                        <p:tgtEl>
                                          <p:spTgt spid="3"/>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88912" y="1233487"/>
            <a:ext cx="3933144" cy="1223963"/>
            <a:chOff x="188913" y="1309688"/>
            <a:chExt cx="2836862" cy="1223962"/>
          </a:xfrm>
        </p:grpSpPr>
        <p:sp>
          <p:nvSpPr>
            <p:cNvPr id="21510" name="Freeform 13"/>
            <p:cNvSpPr>
              <a:spLocks noEditPoints="1"/>
            </p:cNvSpPr>
            <p:nvPr/>
          </p:nvSpPr>
          <p:spPr bwMode="auto">
            <a:xfrm>
              <a:off x="188913" y="1309688"/>
              <a:ext cx="2836862" cy="1223962"/>
            </a:xfrm>
            <a:custGeom>
              <a:avLst/>
              <a:gdLst>
                <a:gd name="T0" fmla="*/ 0 w 3560"/>
                <a:gd name="T1" fmla="*/ 2147483647 h 1533"/>
                <a:gd name="T2" fmla="*/ 0 w 3560"/>
                <a:gd name="T3" fmla="*/ 2147483647 h 1533"/>
                <a:gd name="T4" fmla="*/ 0 w 3560"/>
                <a:gd name="T5" fmla="*/ 2147483647 h 1533"/>
                <a:gd name="T6" fmla="*/ 2147483647 w 3560"/>
                <a:gd name="T7" fmla="*/ 0 h 1533"/>
                <a:gd name="T8" fmla="*/ 2147483647 w 3560"/>
                <a:gd name="T9" fmla="*/ 0 h 1533"/>
                <a:gd name="T10" fmla="*/ 2147483647 w 3560"/>
                <a:gd name="T11" fmla="*/ 2147483647 h 1533"/>
                <a:gd name="T12" fmla="*/ 2147483647 w 3560"/>
                <a:gd name="T13" fmla="*/ 2147483647 h 1533"/>
                <a:gd name="T14" fmla="*/ 2147483647 w 3560"/>
                <a:gd name="T15" fmla="*/ 2147483647 h 1533"/>
                <a:gd name="T16" fmla="*/ 2147483647 w 3560"/>
                <a:gd name="T17" fmla="*/ 2147483647 h 1533"/>
                <a:gd name="T18" fmla="*/ 0 w 3560"/>
                <a:gd name="T19" fmla="*/ 2147483647 h 1533"/>
                <a:gd name="T20" fmla="*/ 0 w 3560"/>
                <a:gd name="T21" fmla="*/ 2147483647 h 1533"/>
                <a:gd name="T22" fmla="*/ 0 w 3560"/>
                <a:gd name="T23" fmla="*/ 2147483647 h 1533"/>
                <a:gd name="T24" fmla="*/ 0 w 3560"/>
                <a:gd name="T25" fmla="*/ 2147483647 h 15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60"/>
                <a:gd name="T40" fmla="*/ 0 h 1533"/>
                <a:gd name="T41" fmla="*/ 3560 w 3560"/>
                <a:gd name="T42" fmla="*/ 1533 h 153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60" h="1533">
                  <a:moveTo>
                    <a:pt x="0" y="1333"/>
                  </a:moveTo>
                  <a:lnTo>
                    <a:pt x="0" y="1333"/>
                  </a:lnTo>
                  <a:lnTo>
                    <a:pt x="0" y="200"/>
                  </a:lnTo>
                  <a:cubicBezTo>
                    <a:pt x="0" y="89"/>
                    <a:pt x="90" y="0"/>
                    <a:pt x="200" y="0"/>
                  </a:cubicBezTo>
                  <a:lnTo>
                    <a:pt x="3360" y="0"/>
                  </a:lnTo>
                  <a:cubicBezTo>
                    <a:pt x="3471" y="0"/>
                    <a:pt x="3560" y="89"/>
                    <a:pt x="3560" y="200"/>
                  </a:cubicBezTo>
                  <a:lnTo>
                    <a:pt x="3560" y="1333"/>
                  </a:lnTo>
                  <a:cubicBezTo>
                    <a:pt x="3560" y="1443"/>
                    <a:pt x="3471" y="1533"/>
                    <a:pt x="3360" y="1533"/>
                  </a:cubicBezTo>
                  <a:lnTo>
                    <a:pt x="200" y="1533"/>
                  </a:lnTo>
                  <a:cubicBezTo>
                    <a:pt x="90" y="1533"/>
                    <a:pt x="0" y="1443"/>
                    <a:pt x="0" y="1333"/>
                  </a:cubicBezTo>
                  <a:close/>
                  <a:moveTo>
                    <a:pt x="0" y="1333"/>
                  </a:moveTo>
                  <a:lnTo>
                    <a:pt x="0" y="1333"/>
                  </a:lnTo>
                  <a:close/>
                </a:path>
              </a:pathLst>
            </a:custGeom>
            <a:solidFill>
              <a:srgbClr val="4CAF3C"/>
            </a:solidFill>
            <a:ln w="0">
              <a:solidFill>
                <a:schemeClr val="bg1"/>
              </a:solidFill>
              <a:prstDash val="solid"/>
              <a:round/>
              <a:headEnd/>
              <a:tailEnd/>
            </a:ln>
          </p:spPr>
          <p:txBody>
            <a:bodyPr/>
            <a:lstStyle/>
            <a:p>
              <a:endParaRPr lang="en-US"/>
            </a:p>
          </p:txBody>
        </p:sp>
        <p:sp>
          <p:nvSpPr>
            <p:cNvPr id="21511" name="Rectangle 16"/>
            <p:cNvSpPr>
              <a:spLocks noChangeArrowheads="1"/>
            </p:cNvSpPr>
            <p:nvPr/>
          </p:nvSpPr>
          <p:spPr bwMode="auto">
            <a:xfrm>
              <a:off x="724018" y="1336675"/>
              <a:ext cx="1766672" cy="780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2400" dirty="0" smtClean="0">
                  <a:solidFill>
                    <a:srgbClr val="FFFFFF"/>
                  </a:solidFill>
                  <a:latin typeface="Book Antiqua" charset="0"/>
                </a:rPr>
                <a:t>Florland Sanitary </a:t>
              </a:r>
            </a:p>
            <a:p>
              <a:pPr algn="ctr"/>
              <a:r>
                <a:rPr lang="en-US" sz="2400" dirty="0" smtClean="0">
                  <a:solidFill>
                    <a:srgbClr val="FFFFFF"/>
                  </a:solidFill>
                  <a:latin typeface="Book Antiqua" charset="0"/>
                </a:rPr>
                <a:t>Relief Phase II </a:t>
              </a:r>
            </a:p>
            <a:p>
              <a:pPr algn="ctr"/>
              <a:r>
                <a:rPr lang="en-US" sz="2400" dirty="0" smtClean="0">
                  <a:solidFill>
                    <a:srgbClr val="FFFFFF"/>
                  </a:solidFill>
                  <a:latin typeface="Book Antiqua" charset="0"/>
                </a:rPr>
                <a:t>Project</a:t>
              </a:r>
              <a:endParaRPr lang="en-US" sz="2400" dirty="0">
                <a:solidFill>
                  <a:srgbClr val="FFFFFF"/>
                </a:solidFill>
                <a:latin typeface="Book Antiqua" charset="0"/>
              </a:endParaRPr>
            </a:p>
          </p:txBody>
        </p:sp>
      </p:grpSp>
      <p:sp>
        <p:nvSpPr>
          <p:cNvPr id="21515" name="Title 1"/>
          <p:cNvSpPr>
            <a:spLocks noGrp="1"/>
          </p:cNvSpPr>
          <p:nvPr>
            <p:ph type="title"/>
          </p:nvPr>
        </p:nvSpPr>
        <p:spPr/>
        <p:txBody>
          <a:bodyPr/>
          <a:lstStyle/>
          <a:p>
            <a:r>
              <a:rPr lang="en-US" dirty="0" smtClean="0">
                <a:latin typeface="Book Antiqua" charset="0"/>
                <a:ea typeface="ＭＳ Ｐゴシック" charset="0"/>
              </a:rPr>
              <a:t>Coldwater Creek</a:t>
            </a:r>
            <a:endParaRPr lang="en-US" dirty="0">
              <a:latin typeface="Book Antiqua" charset="0"/>
              <a:ea typeface="ＭＳ Ｐゴシック"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8670" y="189297"/>
            <a:ext cx="3929504" cy="616705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Oval 2"/>
          <p:cNvSpPr/>
          <p:nvPr/>
        </p:nvSpPr>
        <p:spPr>
          <a:xfrm>
            <a:off x="5038725" y="2533650"/>
            <a:ext cx="971550" cy="1000125"/>
          </a:xfrm>
          <a:prstGeom prst="ellipse">
            <a:avLst/>
          </a:prstGeom>
          <a:noFill/>
          <a:ln w="28575">
            <a:solidFill>
              <a:srgbClr val="E7474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912" y="3033712"/>
            <a:ext cx="3935127" cy="29654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1" name="Rectangle 4"/>
          <p:cNvSpPr>
            <a:spLocks/>
          </p:cNvSpPr>
          <p:nvPr/>
        </p:nvSpPr>
        <p:spPr bwMode="auto">
          <a:xfrm>
            <a:off x="188912" y="2718995"/>
            <a:ext cx="3933144" cy="2198233"/>
          </a:xfrm>
          <a:prstGeom prst="rect">
            <a:avLst/>
          </a:prstGeom>
          <a:noFill/>
          <a:ln>
            <a:noFill/>
          </a:ln>
          <a:extLst/>
        </p:spPr>
        <p:txBody>
          <a:bodyPr lIns="0" tIns="0" rIns="0" bIns="0"/>
          <a:lstStyle/>
          <a:p>
            <a:pPr marL="342900" indent="-342900">
              <a:spcBef>
                <a:spcPts val="375"/>
              </a:spcBef>
              <a:buSzPct val="155000"/>
              <a:buFont typeface="Wingdings" panose="05000000000000000000" pitchFamily="2" charset="2"/>
              <a:buChar char="Ø"/>
              <a:defRPr/>
            </a:pPr>
            <a:r>
              <a:rPr lang="en-US" sz="2400" dirty="0" smtClean="0">
                <a:latin typeface="Century Gothic"/>
                <a:cs typeface="Century Gothic"/>
                <a:sym typeface="Lucida Grande" charset="0"/>
              </a:rPr>
              <a:t>Eliminate Constructed SSO Outfall BP-133</a:t>
            </a:r>
          </a:p>
          <a:p>
            <a:pPr marL="342900" indent="-342900">
              <a:spcBef>
                <a:spcPts val="375"/>
              </a:spcBef>
              <a:buSzPct val="155000"/>
              <a:buFont typeface="Wingdings" panose="05000000000000000000" pitchFamily="2" charset="2"/>
              <a:buChar char="Ø"/>
              <a:defRPr/>
            </a:pPr>
            <a:r>
              <a:rPr lang="en-US" sz="2400" dirty="0" smtClean="0">
                <a:latin typeface="Century Gothic"/>
                <a:cs typeface="Century Gothic"/>
                <a:sym typeface="Lucida Grande" charset="0"/>
              </a:rPr>
              <a:t>Construct Approx. 1,930 feet of 18-inch to 24-inch sanitary sewer and a appurtenances.</a:t>
            </a:r>
          </a:p>
          <a:p>
            <a:pPr marL="342900" indent="-342900">
              <a:spcBef>
                <a:spcPts val="375"/>
              </a:spcBef>
              <a:buSzPct val="155000"/>
              <a:buFont typeface="Wingdings" panose="05000000000000000000" pitchFamily="2" charset="2"/>
              <a:buChar char="Ø"/>
              <a:defRPr/>
            </a:pPr>
            <a:r>
              <a:rPr lang="en-US" sz="2400" dirty="0" smtClean="0">
                <a:latin typeface="Century Gothic"/>
                <a:cs typeface="Century Gothic"/>
                <a:sym typeface="Lucida Grande" charset="0"/>
              </a:rPr>
              <a:t>Design Cost - $315,000</a:t>
            </a:r>
          </a:p>
          <a:p>
            <a:pPr marL="342900" indent="-342900">
              <a:spcBef>
                <a:spcPts val="375"/>
              </a:spcBef>
              <a:buSzPct val="155000"/>
              <a:buFont typeface="Wingdings" panose="05000000000000000000" pitchFamily="2" charset="2"/>
              <a:buChar char="Ø"/>
              <a:defRPr/>
            </a:pPr>
            <a:r>
              <a:rPr lang="en-US" sz="2400" dirty="0" smtClean="0">
                <a:latin typeface="Century Gothic"/>
                <a:cs typeface="Century Gothic"/>
                <a:sym typeface="Lucida Grande" charset="0"/>
              </a:rPr>
              <a:t>Construction Cost - $1,487,000</a:t>
            </a:r>
            <a:endParaRPr lang="en-US" sz="2400" dirty="0">
              <a:latin typeface="Century Gothic"/>
              <a:cs typeface="Century Gothic"/>
              <a:sym typeface="Lucida Grande" charset="0"/>
            </a:endParaRPr>
          </a:p>
          <a:p>
            <a:pPr>
              <a:spcBef>
                <a:spcPts val="375"/>
              </a:spcBef>
              <a:buSzPct val="155000"/>
              <a:defRPr/>
            </a:pPr>
            <a:endParaRPr lang="en-US" sz="2400" dirty="0">
              <a:latin typeface="Century Gothic"/>
              <a:cs typeface="Century Gothic"/>
              <a:sym typeface="Lucida Grande" charset="0"/>
            </a:endParaRPr>
          </a:p>
          <a:p>
            <a:pPr>
              <a:spcBef>
                <a:spcPts val="375"/>
              </a:spcBef>
              <a:buSzPct val="155000"/>
              <a:defRPr/>
            </a:pPr>
            <a:endParaRPr lang="en-US" sz="2400" dirty="0">
              <a:latin typeface="Century Gothic"/>
              <a:cs typeface="Century Gothic"/>
              <a:sym typeface="Lucida Grande" charset="0"/>
            </a:endParaRPr>
          </a:p>
          <a:p>
            <a:pPr>
              <a:spcBef>
                <a:spcPts val="375"/>
              </a:spcBef>
              <a:buSzPct val="155000"/>
              <a:defRPr/>
            </a:pPr>
            <a:endParaRPr lang="en-US" sz="2400" dirty="0">
              <a:latin typeface="Century Gothic"/>
              <a:cs typeface="Century Gothic"/>
              <a:sym typeface="Lucida Grande" charset="0"/>
            </a:endParaRPr>
          </a:p>
          <a:p>
            <a:pPr marL="342900" indent="-342900">
              <a:spcBef>
                <a:spcPts val="375"/>
              </a:spcBef>
              <a:buSzPct val="155000"/>
              <a:buFontTx/>
              <a:buBlip>
                <a:blip r:embed="rId5"/>
              </a:buBlip>
              <a:defRPr/>
            </a:pPr>
            <a:endParaRPr lang="en-US" sz="2400" dirty="0">
              <a:latin typeface="Century Gothic"/>
              <a:cs typeface="Century Gothic"/>
              <a:sym typeface="Lucida Grande" charset="0"/>
            </a:endParaRPr>
          </a:p>
          <a:p>
            <a:pPr marL="342900" indent="-342900">
              <a:spcBef>
                <a:spcPts val="375"/>
              </a:spcBef>
              <a:buSzPct val="155000"/>
              <a:buFontTx/>
              <a:buBlip>
                <a:blip r:embed="rId5"/>
              </a:buBlip>
              <a:defRPr/>
            </a:pPr>
            <a:endParaRPr lang="en-US" sz="2400" dirty="0">
              <a:latin typeface="Century Gothic"/>
              <a:cs typeface="Century Gothic"/>
              <a:sym typeface="Lucida Grande" charset="0"/>
            </a:endParaRPr>
          </a:p>
          <a:p>
            <a:pPr marL="342900" indent="-342900">
              <a:spcBef>
                <a:spcPts val="375"/>
              </a:spcBef>
              <a:buSzPct val="155000"/>
              <a:buFontTx/>
              <a:buBlip>
                <a:blip r:embed="rId5"/>
              </a:buBlip>
              <a:defRPr/>
            </a:pPr>
            <a:endParaRPr lang="en-US" sz="2400" dirty="0">
              <a:latin typeface="Century Gothic"/>
              <a:cs typeface="Century Gothic"/>
              <a:sym typeface="Lucida Grande" charset="0"/>
            </a:endParaRPr>
          </a:p>
        </p:txBody>
      </p:sp>
    </p:spTree>
    <p:extLst>
      <p:ext uri="{BB962C8B-B14F-4D97-AF65-F5344CB8AC3E}">
        <p14:creationId xmlns:p14="http://schemas.microsoft.com/office/powerpoint/2010/main" val="4286707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nodeType="with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 calcmode="lin" valueType="num">
                                      <p:cBhvr additive="base">
                                        <p:cTn id="13"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 calcmode="lin" valueType="num">
                                      <p:cBhvr additive="base">
                                        <p:cTn id="17"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1">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anim calcmode="lin" valueType="num">
                                      <p:cBhvr additive="base">
                                        <p:cTn id="21"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1">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3" end="3"/>
                                            </p:txEl>
                                          </p:spTgt>
                                        </p:tgtEl>
                                        <p:attrNameLst>
                                          <p:attrName>style.visibility</p:attrName>
                                        </p:attrNameLst>
                                      </p:cBhvr>
                                      <p:to>
                                        <p:strVal val="visible"/>
                                      </p:to>
                                    </p:set>
                                    <p:anim calcmode="lin" valueType="num">
                                      <p:cBhvr additive="base">
                                        <p:cTn id="25"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allAtOnce"/>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p:cNvGrpSpPr/>
          <p:nvPr/>
        </p:nvGrpSpPr>
        <p:grpSpPr>
          <a:xfrm>
            <a:off x="188913" y="1312863"/>
            <a:ext cx="2836862" cy="1225550"/>
            <a:chOff x="3182938" y="1309688"/>
            <a:chExt cx="2836862" cy="1225550"/>
          </a:xfrm>
        </p:grpSpPr>
        <p:sp>
          <p:nvSpPr>
            <p:cNvPr id="21512" name="Freeform 13"/>
            <p:cNvSpPr>
              <a:spLocks noEditPoints="1"/>
            </p:cNvSpPr>
            <p:nvPr/>
          </p:nvSpPr>
          <p:spPr bwMode="auto">
            <a:xfrm>
              <a:off x="3182938" y="1309688"/>
              <a:ext cx="2836862" cy="1225550"/>
            </a:xfrm>
            <a:custGeom>
              <a:avLst/>
              <a:gdLst>
                <a:gd name="T0" fmla="*/ 0 w 3560"/>
                <a:gd name="T1" fmla="*/ 2147483647 h 1533"/>
                <a:gd name="T2" fmla="*/ 0 w 3560"/>
                <a:gd name="T3" fmla="*/ 2147483647 h 1533"/>
                <a:gd name="T4" fmla="*/ 0 w 3560"/>
                <a:gd name="T5" fmla="*/ 2147483647 h 1533"/>
                <a:gd name="T6" fmla="*/ 2147483647 w 3560"/>
                <a:gd name="T7" fmla="*/ 0 h 1533"/>
                <a:gd name="T8" fmla="*/ 2147483647 w 3560"/>
                <a:gd name="T9" fmla="*/ 0 h 1533"/>
                <a:gd name="T10" fmla="*/ 2147483647 w 3560"/>
                <a:gd name="T11" fmla="*/ 2147483647 h 1533"/>
                <a:gd name="T12" fmla="*/ 2147483647 w 3560"/>
                <a:gd name="T13" fmla="*/ 2147483647 h 1533"/>
                <a:gd name="T14" fmla="*/ 2147483647 w 3560"/>
                <a:gd name="T15" fmla="*/ 2147483647 h 1533"/>
                <a:gd name="T16" fmla="*/ 2147483647 w 3560"/>
                <a:gd name="T17" fmla="*/ 2147483647 h 1533"/>
                <a:gd name="T18" fmla="*/ 0 w 3560"/>
                <a:gd name="T19" fmla="*/ 2147483647 h 1533"/>
                <a:gd name="T20" fmla="*/ 0 w 3560"/>
                <a:gd name="T21" fmla="*/ 2147483647 h 1533"/>
                <a:gd name="T22" fmla="*/ 0 w 3560"/>
                <a:gd name="T23" fmla="*/ 2147483647 h 1533"/>
                <a:gd name="T24" fmla="*/ 0 w 3560"/>
                <a:gd name="T25" fmla="*/ 2147483647 h 15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60"/>
                <a:gd name="T40" fmla="*/ 0 h 1533"/>
                <a:gd name="T41" fmla="*/ 3560 w 3560"/>
                <a:gd name="T42" fmla="*/ 1533 h 153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60" h="1533">
                  <a:moveTo>
                    <a:pt x="0" y="1333"/>
                  </a:moveTo>
                  <a:lnTo>
                    <a:pt x="0" y="1333"/>
                  </a:lnTo>
                  <a:lnTo>
                    <a:pt x="0" y="200"/>
                  </a:lnTo>
                  <a:cubicBezTo>
                    <a:pt x="0" y="89"/>
                    <a:pt x="90" y="0"/>
                    <a:pt x="200" y="0"/>
                  </a:cubicBezTo>
                  <a:lnTo>
                    <a:pt x="3360" y="0"/>
                  </a:lnTo>
                  <a:cubicBezTo>
                    <a:pt x="3471" y="0"/>
                    <a:pt x="3560" y="89"/>
                    <a:pt x="3560" y="200"/>
                  </a:cubicBezTo>
                  <a:lnTo>
                    <a:pt x="3560" y="1333"/>
                  </a:lnTo>
                  <a:cubicBezTo>
                    <a:pt x="3560" y="1443"/>
                    <a:pt x="3471" y="1533"/>
                    <a:pt x="3360" y="1533"/>
                  </a:cubicBezTo>
                  <a:lnTo>
                    <a:pt x="200" y="1533"/>
                  </a:lnTo>
                  <a:cubicBezTo>
                    <a:pt x="90" y="1533"/>
                    <a:pt x="0" y="1443"/>
                    <a:pt x="0" y="1333"/>
                  </a:cubicBezTo>
                  <a:close/>
                  <a:moveTo>
                    <a:pt x="0" y="1333"/>
                  </a:moveTo>
                  <a:lnTo>
                    <a:pt x="0" y="1333"/>
                  </a:lnTo>
                  <a:close/>
                </a:path>
              </a:pathLst>
            </a:custGeom>
            <a:solidFill>
              <a:srgbClr val="EF8628"/>
            </a:solidFill>
            <a:ln w="0">
              <a:solidFill>
                <a:srgbClr val="FFFFFF"/>
              </a:solidFill>
              <a:prstDash val="solid"/>
              <a:round/>
              <a:headEnd/>
              <a:tailEnd/>
            </a:ln>
          </p:spPr>
          <p:txBody>
            <a:bodyPr/>
            <a:lstStyle/>
            <a:p>
              <a:endParaRPr lang="en-US"/>
            </a:p>
          </p:txBody>
        </p:sp>
        <p:sp>
          <p:nvSpPr>
            <p:cNvPr id="21513" name="Rectangle 16"/>
            <p:cNvSpPr>
              <a:spLocks noChangeArrowheads="1"/>
            </p:cNvSpPr>
            <p:nvPr/>
          </p:nvSpPr>
          <p:spPr bwMode="auto">
            <a:xfrm>
              <a:off x="3588914" y="1330325"/>
              <a:ext cx="2058256" cy="1107996"/>
            </a:xfrm>
            <a:prstGeom prst="rect">
              <a:avLst/>
            </a:prstGeom>
            <a:solidFill>
              <a:srgbClr val="EF862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2400" dirty="0" smtClean="0">
                  <a:solidFill>
                    <a:srgbClr val="FFFFFF"/>
                  </a:solidFill>
                  <a:latin typeface="Book Antiqua" charset="0"/>
                </a:rPr>
                <a:t>Spring Avenue</a:t>
              </a:r>
            </a:p>
            <a:p>
              <a:pPr algn="ctr"/>
              <a:r>
                <a:rPr lang="en-US" sz="2400" dirty="0" smtClean="0">
                  <a:solidFill>
                    <a:srgbClr val="FFFFFF"/>
                  </a:solidFill>
                  <a:latin typeface="Book Antiqua" charset="0"/>
                </a:rPr>
                <a:t>Sanitary Relief</a:t>
              </a:r>
            </a:p>
            <a:p>
              <a:pPr algn="ctr"/>
              <a:r>
                <a:rPr lang="en-US" sz="2400" dirty="0" smtClean="0">
                  <a:solidFill>
                    <a:srgbClr val="FFFFFF"/>
                  </a:solidFill>
                  <a:latin typeface="Book Antiqua" charset="0"/>
                </a:rPr>
                <a:t>Project</a:t>
              </a:r>
              <a:endParaRPr lang="en-US" sz="2400" dirty="0">
                <a:solidFill>
                  <a:srgbClr val="FFFFFF"/>
                </a:solidFill>
                <a:latin typeface="Book Antiqua" charset="0"/>
              </a:endParaRPr>
            </a:p>
          </p:txBody>
        </p:sp>
      </p:grpSp>
      <p:sp>
        <p:nvSpPr>
          <p:cNvPr id="21515" name="Title 1"/>
          <p:cNvSpPr>
            <a:spLocks noGrp="1"/>
          </p:cNvSpPr>
          <p:nvPr>
            <p:ph type="title"/>
          </p:nvPr>
        </p:nvSpPr>
        <p:spPr/>
        <p:txBody>
          <a:bodyPr/>
          <a:lstStyle/>
          <a:p>
            <a:r>
              <a:rPr lang="en-US" dirty="0" smtClean="0">
                <a:solidFill>
                  <a:srgbClr val="EF8628"/>
                </a:solidFill>
                <a:latin typeface="Book Antiqua" charset="0"/>
                <a:ea typeface="ＭＳ Ｐゴシック" charset="0"/>
              </a:rPr>
              <a:t>Deer Creek</a:t>
            </a:r>
            <a:endParaRPr lang="en-US" dirty="0">
              <a:solidFill>
                <a:srgbClr val="EF8628"/>
              </a:solidFill>
              <a:latin typeface="Book Antiqua" charset="0"/>
              <a:ea typeface="ＭＳ Ｐゴシック" charset="0"/>
            </a:endParaRPr>
          </a:p>
        </p:txBody>
      </p:sp>
      <p:sp>
        <p:nvSpPr>
          <p:cNvPr id="21516"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B413B8C-5B2F-6F41-BABB-A4C11C36C779}" type="slidenum">
              <a:rPr lang="en-US" sz="1200">
                <a:solidFill>
                  <a:srgbClr val="898989"/>
                </a:solidFill>
                <a:latin typeface="Calibri" charset="0"/>
              </a:rPr>
              <a:pPr eaLnBrk="1" hangingPunct="1"/>
              <a:t>33</a:t>
            </a:fld>
            <a:endParaRPr lang="en-US" sz="1200">
              <a:solidFill>
                <a:srgbClr val="898989"/>
              </a:solidFill>
              <a:latin typeface="Calibri" charset="0"/>
            </a:endParaRP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8963" y="942974"/>
            <a:ext cx="5644768" cy="54133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8963" y="716218"/>
            <a:ext cx="4772419" cy="564013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027368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099"/>
                                        </p:tgtEl>
                                        <p:attrNameLst>
                                          <p:attrName>style.visibility</p:attrName>
                                        </p:attrNameLst>
                                      </p:cBhvr>
                                      <p:to>
                                        <p:strVal val="visible"/>
                                      </p:to>
                                    </p:set>
                                    <p:anim calcmode="lin" valueType="num">
                                      <p:cBhvr additive="base">
                                        <p:cTn id="13" dur="500" fill="hold"/>
                                        <p:tgtEl>
                                          <p:spTgt spid="4099"/>
                                        </p:tgtEl>
                                        <p:attrNameLst>
                                          <p:attrName>ppt_x</p:attrName>
                                        </p:attrNameLst>
                                      </p:cBhvr>
                                      <p:tavLst>
                                        <p:tav tm="0">
                                          <p:val>
                                            <p:strVal val="#ppt_x"/>
                                          </p:val>
                                        </p:tav>
                                        <p:tav tm="100000">
                                          <p:val>
                                            <p:strVal val="#ppt_x"/>
                                          </p:val>
                                        </p:tav>
                                      </p:tavLst>
                                    </p:anim>
                                    <p:anim calcmode="lin" valueType="num">
                                      <p:cBhvr additive="base">
                                        <p:cTn id="14" dur="500" fill="hold"/>
                                        <p:tgtEl>
                                          <p:spTgt spid="40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83632" y="195263"/>
            <a:ext cx="3590925" cy="2495550"/>
            <a:chOff x="5997932" y="1157288"/>
            <a:chExt cx="3163531" cy="1493837"/>
          </a:xfrm>
        </p:grpSpPr>
        <p:sp>
          <p:nvSpPr>
            <p:cNvPr id="21505" name="Freeform 13"/>
            <p:cNvSpPr>
              <a:spLocks noEditPoints="1"/>
            </p:cNvSpPr>
            <p:nvPr/>
          </p:nvSpPr>
          <p:spPr bwMode="auto">
            <a:xfrm>
              <a:off x="5997932" y="1740841"/>
              <a:ext cx="3115524" cy="806312"/>
            </a:xfrm>
            <a:custGeom>
              <a:avLst/>
              <a:gdLst>
                <a:gd name="T0" fmla="*/ 0 w 3560"/>
                <a:gd name="T1" fmla="*/ 2147483647 h 1533"/>
                <a:gd name="T2" fmla="*/ 0 w 3560"/>
                <a:gd name="T3" fmla="*/ 2147483647 h 1533"/>
                <a:gd name="T4" fmla="*/ 0 w 3560"/>
                <a:gd name="T5" fmla="*/ 2147483647 h 1533"/>
                <a:gd name="T6" fmla="*/ 2147483647 w 3560"/>
                <a:gd name="T7" fmla="*/ 0 h 1533"/>
                <a:gd name="T8" fmla="*/ 2147483647 w 3560"/>
                <a:gd name="T9" fmla="*/ 0 h 1533"/>
                <a:gd name="T10" fmla="*/ 2147483647 w 3560"/>
                <a:gd name="T11" fmla="*/ 2147483647 h 1533"/>
                <a:gd name="T12" fmla="*/ 2147483647 w 3560"/>
                <a:gd name="T13" fmla="*/ 2147483647 h 1533"/>
                <a:gd name="T14" fmla="*/ 2147483647 w 3560"/>
                <a:gd name="T15" fmla="*/ 2147483647 h 1533"/>
                <a:gd name="T16" fmla="*/ 2147483647 w 3560"/>
                <a:gd name="T17" fmla="*/ 2147483647 h 1533"/>
                <a:gd name="T18" fmla="*/ 0 w 3560"/>
                <a:gd name="T19" fmla="*/ 2147483647 h 1533"/>
                <a:gd name="T20" fmla="*/ 0 w 3560"/>
                <a:gd name="T21" fmla="*/ 2147483647 h 1533"/>
                <a:gd name="T22" fmla="*/ 0 w 3560"/>
                <a:gd name="T23" fmla="*/ 2147483647 h 1533"/>
                <a:gd name="T24" fmla="*/ 0 w 3560"/>
                <a:gd name="T25" fmla="*/ 2147483647 h 15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60"/>
                <a:gd name="T40" fmla="*/ 0 h 1533"/>
                <a:gd name="T41" fmla="*/ 3560 w 3560"/>
                <a:gd name="T42" fmla="*/ 1533 h 153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60" h="1533">
                  <a:moveTo>
                    <a:pt x="0" y="1333"/>
                  </a:moveTo>
                  <a:lnTo>
                    <a:pt x="0" y="1333"/>
                  </a:lnTo>
                  <a:lnTo>
                    <a:pt x="0" y="200"/>
                  </a:lnTo>
                  <a:cubicBezTo>
                    <a:pt x="0" y="89"/>
                    <a:pt x="90" y="0"/>
                    <a:pt x="200" y="0"/>
                  </a:cubicBezTo>
                  <a:lnTo>
                    <a:pt x="3360" y="0"/>
                  </a:lnTo>
                  <a:cubicBezTo>
                    <a:pt x="3471" y="0"/>
                    <a:pt x="3560" y="89"/>
                    <a:pt x="3560" y="200"/>
                  </a:cubicBezTo>
                  <a:lnTo>
                    <a:pt x="3560" y="1333"/>
                  </a:lnTo>
                  <a:cubicBezTo>
                    <a:pt x="3560" y="1443"/>
                    <a:pt x="3471" y="1533"/>
                    <a:pt x="3360" y="1533"/>
                  </a:cubicBezTo>
                  <a:lnTo>
                    <a:pt x="200" y="1533"/>
                  </a:lnTo>
                  <a:cubicBezTo>
                    <a:pt x="90" y="1533"/>
                    <a:pt x="0" y="1443"/>
                    <a:pt x="0" y="1333"/>
                  </a:cubicBezTo>
                  <a:close/>
                  <a:moveTo>
                    <a:pt x="0" y="1333"/>
                  </a:moveTo>
                  <a:lnTo>
                    <a:pt x="0" y="1333"/>
                  </a:lnTo>
                  <a:close/>
                </a:path>
              </a:pathLst>
            </a:custGeom>
            <a:solidFill>
              <a:srgbClr val="143F92"/>
            </a:solidFill>
            <a:ln w="0">
              <a:solidFill>
                <a:srgbClr val="FFFFFF"/>
              </a:solidFill>
              <a:prstDash val="solid"/>
              <a:round/>
              <a:headEnd/>
              <a:tailEnd/>
            </a:ln>
          </p:spPr>
          <p:txBody>
            <a:bodyPr/>
            <a:lstStyle/>
            <a:p>
              <a:endParaRPr lang="en-US"/>
            </a:p>
          </p:txBody>
        </p:sp>
        <p:sp>
          <p:nvSpPr>
            <p:cNvPr id="21517" name="AutoShape 10"/>
            <p:cNvSpPr>
              <a:spLocks noChangeAspect="1" noChangeArrowheads="1" noTextEdit="1"/>
            </p:cNvSpPr>
            <p:nvPr/>
          </p:nvSpPr>
          <p:spPr bwMode="auto">
            <a:xfrm>
              <a:off x="6056313" y="1157288"/>
              <a:ext cx="3105150" cy="149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sp>
        <p:nvSpPr>
          <p:cNvPr id="21519" name="Rectangle 15"/>
          <p:cNvSpPr>
            <a:spLocks noChangeArrowheads="1"/>
          </p:cNvSpPr>
          <p:nvPr/>
        </p:nvSpPr>
        <p:spPr bwMode="auto">
          <a:xfrm>
            <a:off x="7312026" y="1555750"/>
            <a:ext cx="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endParaRPr lang="en-US"/>
          </a:p>
        </p:txBody>
      </p:sp>
      <p:sp>
        <p:nvSpPr>
          <p:cNvPr id="21520" name="Rectangle 16"/>
          <p:cNvSpPr>
            <a:spLocks noChangeArrowheads="1"/>
          </p:cNvSpPr>
          <p:nvPr/>
        </p:nvSpPr>
        <p:spPr bwMode="auto">
          <a:xfrm>
            <a:off x="183632" y="1331660"/>
            <a:ext cx="3536432"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en-US" sz="2400" dirty="0" smtClean="0">
                <a:solidFill>
                  <a:schemeClr val="bg1"/>
                </a:solidFill>
                <a:latin typeface="Book Antiqua" charset="0"/>
              </a:rPr>
              <a:t>Sub-Trunk #2 &amp; Sub-Trunk #3 </a:t>
            </a:r>
          </a:p>
          <a:p>
            <a:pPr algn="ctr"/>
            <a:r>
              <a:rPr lang="en-US" sz="2400" dirty="0" smtClean="0">
                <a:solidFill>
                  <a:schemeClr val="bg1"/>
                </a:solidFill>
                <a:latin typeface="Book Antiqua" charset="0"/>
              </a:rPr>
              <a:t>Sanitary Relief Project</a:t>
            </a:r>
            <a:endParaRPr lang="en-US" sz="2400" dirty="0">
              <a:solidFill>
                <a:schemeClr val="bg1"/>
              </a:solidFill>
              <a:latin typeface="Book Antiqua" charset="0"/>
            </a:endParaRPr>
          </a:p>
        </p:txBody>
      </p:sp>
      <p:sp>
        <p:nvSpPr>
          <p:cNvPr id="21515" name="Title 1"/>
          <p:cNvSpPr>
            <a:spLocks noGrp="1"/>
          </p:cNvSpPr>
          <p:nvPr>
            <p:ph type="title"/>
          </p:nvPr>
        </p:nvSpPr>
        <p:spPr>
          <a:xfrm>
            <a:off x="304800" y="511175"/>
            <a:ext cx="3295650" cy="931863"/>
          </a:xfrm>
        </p:spPr>
        <p:txBody>
          <a:bodyPr/>
          <a:lstStyle/>
          <a:p>
            <a:r>
              <a:rPr lang="en-US" dirty="0" smtClean="0">
                <a:solidFill>
                  <a:srgbClr val="143F92"/>
                </a:solidFill>
                <a:latin typeface="Book Antiqua" charset="0"/>
                <a:ea typeface="ＭＳ Ｐゴシック" charset="0"/>
              </a:rPr>
              <a:t>Watkins Creek</a:t>
            </a:r>
            <a:endParaRPr lang="en-US" dirty="0">
              <a:solidFill>
                <a:srgbClr val="143F92"/>
              </a:solidFill>
              <a:latin typeface="Book Antiqua" charset="0"/>
              <a:ea typeface="ＭＳ Ｐゴシック" charset="0"/>
            </a:endParaRPr>
          </a:p>
        </p:txBody>
      </p:sp>
      <p:sp>
        <p:nvSpPr>
          <p:cNvPr id="21516"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B413B8C-5B2F-6F41-BABB-A4C11C36C779}" type="slidenum">
              <a:rPr lang="en-US" sz="1200">
                <a:solidFill>
                  <a:srgbClr val="898989"/>
                </a:solidFill>
                <a:latin typeface="Calibri" charset="0"/>
              </a:rPr>
              <a:pPr eaLnBrk="1" hangingPunct="1"/>
              <a:t>34</a:t>
            </a:fld>
            <a:endParaRPr lang="en-US" sz="1200">
              <a:solidFill>
                <a:srgbClr val="898989"/>
              </a:solidFill>
              <a:latin typeface="Calibri"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1350" y="2677597"/>
            <a:ext cx="5775568" cy="367875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1" name="Oval 20"/>
          <p:cNvSpPr/>
          <p:nvPr/>
        </p:nvSpPr>
        <p:spPr>
          <a:xfrm>
            <a:off x="4867275" y="3638550"/>
            <a:ext cx="1447800" cy="1309687"/>
          </a:xfrm>
          <a:prstGeom prst="ellipse">
            <a:avLst/>
          </a:prstGeom>
          <a:noFill/>
          <a:ln w="28575">
            <a:solidFill>
              <a:srgbClr val="E7474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8076" y="395286"/>
            <a:ext cx="5128842" cy="389810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822246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1+#ppt_w/2"/>
                                          </p:val>
                                        </p:tav>
                                        <p:tav tm="100000">
                                          <p:val>
                                            <p:strVal val="#ppt_x"/>
                                          </p:val>
                                        </p:tav>
                                      </p:tavLst>
                                    </p:anim>
                                    <p:anim calcmode="lin" valueType="num">
                                      <p:cBhvr additive="base">
                                        <p:cTn id="8" dur="500" fill="hold"/>
                                        <p:tgtEl>
                                          <p:spTgt spid="5122"/>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520"/>
                                        </p:tgtEl>
                                        <p:attrNameLst>
                                          <p:attrName>style.visibility</p:attrName>
                                        </p:attrNameLst>
                                      </p:cBhvr>
                                      <p:to>
                                        <p:strVal val="visible"/>
                                      </p:to>
                                    </p:set>
                                    <p:anim calcmode="lin" valueType="num">
                                      <p:cBhvr additive="base">
                                        <p:cTn id="11" dur="500" fill="hold"/>
                                        <p:tgtEl>
                                          <p:spTgt spid="21520"/>
                                        </p:tgtEl>
                                        <p:attrNameLst>
                                          <p:attrName>ppt_x</p:attrName>
                                        </p:attrNameLst>
                                      </p:cBhvr>
                                      <p:tavLst>
                                        <p:tav tm="0">
                                          <p:val>
                                            <p:strVal val="#ppt_x"/>
                                          </p:val>
                                        </p:tav>
                                        <p:tav tm="100000">
                                          <p:val>
                                            <p:strVal val="#ppt_x"/>
                                          </p:val>
                                        </p:tav>
                                      </p:tavLst>
                                    </p:anim>
                                    <p:anim calcmode="lin" valueType="num">
                                      <p:cBhvr additive="base">
                                        <p:cTn id="12" dur="500" fill="hold"/>
                                        <p:tgtEl>
                                          <p:spTgt spid="2152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6"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down)">
                                      <p:cBhvr>
                                        <p:cTn id="19" dur="580">
                                          <p:stCondLst>
                                            <p:cond delay="0"/>
                                          </p:stCondLst>
                                        </p:cTn>
                                        <p:tgtEl>
                                          <p:spTgt spid="21"/>
                                        </p:tgtEl>
                                      </p:cBhvr>
                                    </p:animEffect>
                                    <p:anim calcmode="lin" valueType="num">
                                      <p:cBhvr>
                                        <p:cTn id="20"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5" dur="26">
                                          <p:stCondLst>
                                            <p:cond delay="650"/>
                                          </p:stCondLst>
                                        </p:cTn>
                                        <p:tgtEl>
                                          <p:spTgt spid="21"/>
                                        </p:tgtEl>
                                      </p:cBhvr>
                                      <p:to x="100000" y="60000"/>
                                    </p:animScale>
                                    <p:animScale>
                                      <p:cBhvr>
                                        <p:cTn id="26" dur="166" decel="50000">
                                          <p:stCondLst>
                                            <p:cond delay="676"/>
                                          </p:stCondLst>
                                        </p:cTn>
                                        <p:tgtEl>
                                          <p:spTgt spid="21"/>
                                        </p:tgtEl>
                                      </p:cBhvr>
                                      <p:to x="100000" y="100000"/>
                                    </p:animScale>
                                    <p:animScale>
                                      <p:cBhvr>
                                        <p:cTn id="27" dur="26">
                                          <p:stCondLst>
                                            <p:cond delay="1312"/>
                                          </p:stCondLst>
                                        </p:cTn>
                                        <p:tgtEl>
                                          <p:spTgt spid="21"/>
                                        </p:tgtEl>
                                      </p:cBhvr>
                                      <p:to x="100000" y="80000"/>
                                    </p:animScale>
                                    <p:animScale>
                                      <p:cBhvr>
                                        <p:cTn id="28" dur="166" decel="50000">
                                          <p:stCondLst>
                                            <p:cond delay="1338"/>
                                          </p:stCondLst>
                                        </p:cTn>
                                        <p:tgtEl>
                                          <p:spTgt spid="21"/>
                                        </p:tgtEl>
                                      </p:cBhvr>
                                      <p:to x="100000" y="100000"/>
                                    </p:animScale>
                                    <p:animScale>
                                      <p:cBhvr>
                                        <p:cTn id="29" dur="26">
                                          <p:stCondLst>
                                            <p:cond delay="1642"/>
                                          </p:stCondLst>
                                        </p:cTn>
                                        <p:tgtEl>
                                          <p:spTgt spid="21"/>
                                        </p:tgtEl>
                                      </p:cBhvr>
                                      <p:to x="100000" y="90000"/>
                                    </p:animScale>
                                    <p:animScale>
                                      <p:cBhvr>
                                        <p:cTn id="30" dur="166" decel="50000">
                                          <p:stCondLst>
                                            <p:cond delay="1668"/>
                                          </p:stCondLst>
                                        </p:cTn>
                                        <p:tgtEl>
                                          <p:spTgt spid="21"/>
                                        </p:tgtEl>
                                      </p:cBhvr>
                                      <p:to x="100000" y="100000"/>
                                    </p:animScale>
                                    <p:animScale>
                                      <p:cBhvr>
                                        <p:cTn id="31" dur="26">
                                          <p:stCondLst>
                                            <p:cond delay="1808"/>
                                          </p:stCondLst>
                                        </p:cTn>
                                        <p:tgtEl>
                                          <p:spTgt spid="21"/>
                                        </p:tgtEl>
                                      </p:cBhvr>
                                      <p:to x="100000" y="95000"/>
                                    </p:animScale>
                                    <p:animScale>
                                      <p:cBhvr>
                                        <p:cTn id="32" dur="166" decel="50000">
                                          <p:stCondLst>
                                            <p:cond delay="1834"/>
                                          </p:stCondLst>
                                        </p:cTn>
                                        <p:tgtEl>
                                          <p:spTgt spid="21"/>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5123"/>
                                        </p:tgtEl>
                                        <p:attrNameLst>
                                          <p:attrName>style.visibility</p:attrName>
                                        </p:attrNameLst>
                                      </p:cBhvr>
                                      <p:to>
                                        <p:strVal val="visible"/>
                                      </p:to>
                                    </p:set>
                                    <p:anim calcmode="lin" valueType="num">
                                      <p:cBhvr additive="base">
                                        <p:cTn id="37" dur="500" fill="hold"/>
                                        <p:tgtEl>
                                          <p:spTgt spid="5123"/>
                                        </p:tgtEl>
                                        <p:attrNameLst>
                                          <p:attrName>ppt_x</p:attrName>
                                        </p:attrNameLst>
                                      </p:cBhvr>
                                      <p:tavLst>
                                        <p:tav tm="0">
                                          <p:val>
                                            <p:strVal val="1+#ppt_w/2"/>
                                          </p:val>
                                        </p:tav>
                                        <p:tav tm="100000">
                                          <p:val>
                                            <p:strVal val="#ppt_x"/>
                                          </p:val>
                                        </p:tav>
                                      </p:tavLst>
                                    </p:anim>
                                    <p:anim calcmode="lin" valueType="num">
                                      <p:cBhvr additive="base">
                                        <p:cTn id="38" dur="500" fill="hold"/>
                                        <p:tgtEl>
                                          <p:spTgt spid="51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20" grpId="0"/>
      <p:bldP spid="21"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p:cNvGrpSpPr/>
          <p:nvPr/>
        </p:nvGrpSpPr>
        <p:grpSpPr>
          <a:xfrm>
            <a:off x="183632" y="195263"/>
            <a:ext cx="3590925" cy="2495550"/>
            <a:chOff x="5997932" y="1157288"/>
            <a:chExt cx="3163531" cy="1493837"/>
          </a:xfrm>
        </p:grpSpPr>
        <p:sp>
          <p:nvSpPr>
            <p:cNvPr id="21505" name="Freeform 13"/>
            <p:cNvSpPr>
              <a:spLocks noEditPoints="1"/>
            </p:cNvSpPr>
            <p:nvPr/>
          </p:nvSpPr>
          <p:spPr bwMode="auto">
            <a:xfrm>
              <a:off x="5997932" y="1740841"/>
              <a:ext cx="3115524" cy="806312"/>
            </a:xfrm>
            <a:custGeom>
              <a:avLst/>
              <a:gdLst>
                <a:gd name="T0" fmla="*/ 0 w 3560"/>
                <a:gd name="T1" fmla="*/ 2147483647 h 1533"/>
                <a:gd name="T2" fmla="*/ 0 w 3560"/>
                <a:gd name="T3" fmla="*/ 2147483647 h 1533"/>
                <a:gd name="T4" fmla="*/ 0 w 3560"/>
                <a:gd name="T5" fmla="*/ 2147483647 h 1533"/>
                <a:gd name="T6" fmla="*/ 2147483647 w 3560"/>
                <a:gd name="T7" fmla="*/ 0 h 1533"/>
                <a:gd name="T8" fmla="*/ 2147483647 w 3560"/>
                <a:gd name="T9" fmla="*/ 0 h 1533"/>
                <a:gd name="T10" fmla="*/ 2147483647 w 3560"/>
                <a:gd name="T11" fmla="*/ 2147483647 h 1533"/>
                <a:gd name="T12" fmla="*/ 2147483647 w 3560"/>
                <a:gd name="T13" fmla="*/ 2147483647 h 1533"/>
                <a:gd name="T14" fmla="*/ 2147483647 w 3560"/>
                <a:gd name="T15" fmla="*/ 2147483647 h 1533"/>
                <a:gd name="T16" fmla="*/ 2147483647 w 3560"/>
                <a:gd name="T17" fmla="*/ 2147483647 h 1533"/>
                <a:gd name="T18" fmla="*/ 0 w 3560"/>
                <a:gd name="T19" fmla="*/ 2147483647 h 1533"/>
                <a:gd name="T20" fmla="*/ 0 w 3560"/>
                <a:gd name="T21" fmla="*/ 2147483647 h 1533"/>
                <a:gd name="T22" fmla="*/ 0 w 3560"/>
                <a:gd name="T23" fmla="*/ 2147483647 h 1533"/>
                <a:gd name="T24" fmla="*/ 0 w 3560"/>
                <a:gd name="T25" fmla="*/ 2147483647 h 15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60"/>
                <a:gd name="T40" fmla="*/ 0 h 1533"/>
                <a:gd name="T41" fmla="*/ 3560 w 3560"/>
                <a:gd name="T42" fmla="*/ 1533 h 153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60" h="1533">
                  <a:moveTo>
                    <a:pt x="0" y="1333"/>
                  </a:moveTo>
                  <a:lnTo>
                    <a:pt x="0" y="1333"/>
                  </a:lnTo>
                  <a:lnTo>
                    <a:pt x="0" y="200"/>
                  </a:lnTo>
                  <a:cubicBezTo>
                    <a:pt x="0" y="89"/>
                    <a:pt x="90" y="0"/>
                    <a:pt x="200" y="0"/>
                  </a:cubicBezTo>
                  <a:lnTo>
                    <a:pt x="3360" y="0"/>
                  </a:lnTo>
                  <a:cubicBezTo>
                    <a:pt x="3471" y="0"/>
                    <a:pt x="3560" y="89"/>
                    <a:pt x="3560" y="200"/>
                  </a:cubicBezTo>
                  <a:lnTo>
                    <a:pt x="3560" y="1333"/>
                  </a:lnTo>
                  <a:cubicBezTo>
                    <a:pt x="3560" y="1443"/>
                    <a:pt x="3471" y="1533"/>
                    <a:pt x="3360" y="1533"/>
                  </a:cubicBezTo>
                  <a:lnTo>
                    <a:pt x="200" y="1533"/>
                  </a:lnTo>
                  <a:cubicBezTo>
                    <a:pt x="90" y="1533"/>
                    <a:pt x="0" y="1443"/>
                    <a:pt x="0" y="1333"/>
                  </a:cubicBezTo>
                  <a:close/>
                  <a:moveTo>
                    <a:pt x="0" y="1333"/>
                  </a:moveTo>
                  <a:lnTo>
                    <a:pt x="0" y="1333"/>
                  </a:lnTo>
                  <a:close/>
                </a:path>
              </a:pathLst>
            </a:custGeom>
            <a:solidFill>
              <a:srgbClr val="143F92"/>
            </a:solidFill>
            <a:ln w="0">
              <a:solidFill>
                <a:srgbClr val="FFFFFF"/>
              </a:solidFill>
              <a:prstDash val="solid"/>
              <a:round/>
              <a:headEnd/>
              <a:tailEnd/>
            </a:ln>
          </p:spPr>
          <p:txBody>
            <a:bodyPr/>
            <a:lstStyle/>
            <a:p>
              <a:endParaRPr lang="en-US"/>
            </a:p>
          </p:txBody>
        </p:sp>
        <p:sp>
          <p:nvSpPr>
            <p:cNvPr id="21517" name="AutoShape 10"/>
            <p:cNvSpPr>
              <a:spLocks noChangeAspect="1" noChangeArrowheads="1" noTextEdit="1"/>
            </p:cNvSpPr>
            <p:nvPr/>
          </p:nvSpPr>
          <p:spPr bwMode="auto">
            <a:xfrm>
              <a:off x="6056313" y="1157288"/>
              <a:ext cx="3105150" cy="149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sp>
        <p:nvSpPr>
          <p:cNvPr id="21519" name="Rectangle 15"/>
          <p:cNvSpPr>
            <a:spLocks noChangeArrowheads="1"/>
          </p:cNvSpPr>
          <p:nvPr/>
        </p:nvSpPr>
        <p:spPr bwMode="auto">
          <a:xfrm>
            <a:off x="7312026" y="1555750"/>
            <a:ext cx="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endParaRPr lang="en-US"/>
          </a:p>
        </p:txBody>
      </p:sp>
      <p:sp>
        <p:nvSpPr>
          <p:cNvPr id="21520" name="Rectangle 16"/>
          <p:cNvSpPr>
            <a:spLocks noChangeArrowheads="1"/>
          </p:cNvSpPr>
          <p:nvPr/>
        </p:nvSpPr>
        <p:spPr bwMode="auto">
          <a:xfrm>
            <a:off x="183632" y="1331660"/>
            <a:ext cx="3536432"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en-US" sz="2400" dirty="0" smtClean="0">
                <a:solidFill>
                  <a:schemeClr val="bg1"/>
                </a:solidFill>
                <a:latin typeface="Book Antiqua" charset="0"/>
              </a:rPr>
              <a:t>Sub-Trunk #2 &amp; Sub-Trunk #3 </a:t>
            </a:r>
          </a:p>
          <a:p>
            <a:pPr algn="ctr"/>
            <a:r>
              <a:rPr lang="en-US" sz="2400" dirty="0" smtClean="0">
                <a:solidFill>
                  <a:schemeClr val="bg1"/>
                </a:solidFill>
                <a:latin typeface="Book Antiqua" charset="0"/>
              </a:rPr>
              <a:t>Sanitary Relief Project</a:t>
            </a:r>
            <a:endParaRPr lang="en-US" sz="2400" dirty="0">
              <a:solidFill>
                <a:schemeClr val="bg1"/>
              </a:solidFill>
              <a:latin typeface="Book Antiqua" charset="0"/>
            </a:endParaRPr>
          </a:p>
        </p:txBody>
      </p:sp>
      <p:sp>
        <p:nvSpPr>
          <p:cNvPr id="21515" name="Title 1"/>
          <p:cNvSpPr>
            <a:spLocks noGrp="1"/>
          </p:cNvSpPr>
          <p:nvPr>
            <p:ph type="title"/>
          </p:nvPr>
        </p:nvSpPr>
        <p:spPr>
          <a:xfrm>
            <a:off x="304800" y="511175"/>
            <a:ext cx="3295650" cy="931863"/>
          </a:xfrm>
        </p:spPr>
        <p:txBody>
          <a:bodyPr/>
          <a:lstStyle/>
          <a:p>
            <a:r>
              <a:rPr lang="en-US" dirty="0" smtClean="0">
                <a:solidFill>
                  <a:srgbClr val="143F92"/>
                </a:solidFill>
                <a:latin typeface="Book Antiqua" charset="0"/>
                <a:ea typeface="ＭＳ Ｐゴシック" charset="0"/>
              </a:rPr>
              <a:t>Watkins Creek</a:t>
            </a:r>
            <a:endParaRPr lang="en-US" dirty="0">
              <a:solidFill>
                <a:srgbClr val="143F92"/>
              </a:solidFill>
              <a:latin typeface="Book Antiqua" charset="0"/>
              <a:ea typeface="ＭＳ Ｐゴシック" charset="0"/>
            </a:endParaRP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4557" y="344981"/>
            <a:ext cx="4912243" cy="601136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4557" y="344981"/>
            <a:ext cx="4475856" cy="601136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8337361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124"/>
                                        </p:tgtEl>
                                        <p:attrNameLst>
                                          <p:attrName>style.visibility</p:attrName>
                                        </p:attrNameLst>
                                      </p:cBhvr>
                                      <p:to>
                                        <p:strVal val="visible"/>
                                      </p:to>
                                    </p:set>
                                    <p:anim calcmode="lin" valueType="num">
                                      <p:cBhvr additive="base">
                                        <p:cTn id="13" dur="500" fill="hold"/>
                                        <p:tgtEl>
                                          <p:spTgt spid="5124"/>
                                        </p:tgtEl>
                                        <p:attrNameLst>
                                          <p:attrName>ppt_x</p:attrName>
                                        </p:attrNameLst>
                                      </p:cBhvr>
                                      <p:tavLst>
                                        <p:tav tm="0">
                                          <p:val>
                                            <p:strVal val="#ppt_x"/>
                                          </p:val>
                                        </p:tav>
                                        <p:tav tm="100000">
                                          <p:val>
                                            <p:strVal val="#ppt_x"/>
                                          </p:val>
                                        </p:tav>
                                      </p:tavLst>
                                    </p:anim>
                                    <p:anim calcmode="lin" valueType="num">
                                      <p:cBhvr additive="base">
                                        <p:cTn id="14" dur="500" fill="hold"/>
                                        <p:tgtEl>
                                          <p:spTgt spid="51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p:cNvSpPr>
          <p:nvPr/>
        </p:nvSpPr>
        <p:spPr bwMode="auto">
          <a:xfrm>
            <a:off x="304800" y="1555750"/>
            <a:ext cx="8229600" cy="3651250"/>
          </a:xfrm>
          <a:prstGeom prst="rect">
            <a:avLst/>
          </a:prstGeom>
          <a:noFill/>
          <a:ln>
            <a:noFill/>
          </a:ln>
          <a:extLst/>
        </p:spPr>
        <p:txBody>
          <a:bodyPr lIns="0" tIns="0" rIns="0" bIns="0"/>
          <a:lstStyle/>
          <a:p>
            <a:pPr>
              <a:spcBef>
                <a:spcPts val="375"/>
              </a:spcBef>
              <a:buSzPct val="155000"/>
              <a:defRPr/>
            </a:pPr>
            <a:r>
              <a:rPr lang="en-US" sz="2400" u="sng" dirty="0" smtClean="0">
                <a:solidFill>
                  <a:srgbClr val="000000"/>
                </a:solidFill>
                <a:latin typeface="Century Gothic"/>
                <a:cs typeface="Century Gothic"/>
                <a:sym typeface="Lucida Grande" charset="0"/>
              </a:rPr>
              <a:t>Sub-Trunk </a:t>
            </a:r>
            <a:r>
              <a:rPr lang="en-US" sz="2400" u="sng" dirty="0">
                <a:solidFill>
                  <a:srgbClr val="000000"/>
                </a:solidFill>
                <a:latin typeface="Century Gothic"/>
                <a:cs typeface="Century Gothic"/>
                <a:sym typeface="Lucida Grande" charset="0"/>
              </a:rPr>
              <a:t>#2</a:t>
            </a:r>
          </a:p>
          <a:p>
            <a:pPr marL="342900" indent="-342900">
              <a:spcBef>
                <a:spcPts val="375"/>
              </a:spcBef>
              <a:buSzPct val="155000"/>
              <a:buFont typeface="Wingdings" panose="05000000000000000000" pitchFamily="2" charset="2"/>
              <a:buChar char="Ø"/>
              <a:defRPr/>
            </a:pPr>
            <a:r>
              <a:rPr lang="en-US" sz="2400" dirty="0">
                <a:solidFill>
                  <a:srgbClr val="000000"/>
                </a:solidFill>
                <a:latin typeface="Century Gothic"/>
                <a:cs typeface="Century Gothic"/>
                <a:sym typeface="Lucida Grande" charset="0"/>
              </a:rPr>
              <a:t>Eliminate Constructed SSO Outfalls BP-210, BP-211, and BP-213</a:t>
            </a:r>
          </a:p>
          <a:p>
            <a:pPr marL="342900" indent="-342900">
              <a:spcBef>
                <a:spcPts val="375"/>
              </a:spcBef>
              <a:buSzPct val="155000"/>
              <a:buFont typeface="Wingdings" panose="05000000000000000000" pitchFamily="2" charset="2"/>
              <a:buChar char="Ø"/>
              <a:defRPr/>
            </a:pPr>
            <a:r>
              <a:rPr lang="en-US" sz="2400" dirty="0">
                <a:solidFill>
                  <a:srgbClr val="000000"/>
                </a:solidFill>
                <a:latin typeface="Century Gothic"/>
                <a:cs typeface="Century Gothic"/>
                <a:sym typeface="Lucida Grande" charset="0"/>
              </a:rPr>
              <a:t>Construct Approx. 4,391 feet of 18-inch to 21-inch sanitary sewer and appurtenances.</a:t>
            </a:r>
          </a:p>
          <a:p>
            <a:pPr>
              <a:spcBef>
                <a:spcPts val="375"/>
              </a:spcBef>
              <a:buSzPct val="155000"/>
              <a:defRPr/>
            </a:pPr>
            <a:r>
              <a:rPr lang="en-US" sz="2400" u="sng" dirty="0">
                <a:solidFill>
                  <a:srgbClr val="000000"/>
                </a:solidFill>
                <a:latin typeface="Century Gothic"/>
                <a:cs typeface="Century Gothic"/>
                <a:sym typeface="Lucida Grande" charset="0"/>
              </a:rPr>
              <a:t>Sub- Trunk #3</a:t>
            </a:r>
          </a:p>
          <a:p>
            <a:pPr marL="342900" indent="-342900">
              <a:spcBef>
                <a:spcPts val="375"/>
              </a:spcBef>
              <a:buSzPct val="155000"/>
              <a:buFont typeface="Wingdings" panose="05000000000000000000" pitchFamily="2" charset="2"/>
              <a:buChar char="Ø"/>
              <a:defRPr/>
            </a:pPr>
            <a:r>
              <a:rPr lang="en-US" sz="2400" dirty="0">
                <a:solidFill>
                  <a:srgbClr val="000000"/>
                </a:solidFill>
                <a:latin typeface="Century Gothic"/>
                <a:cs typeface="Century Gothic"/>
                <a:sym typeface="Lucida Grande" charset="0"/>
              </a:rPr>
              <a:t>Eliminate Constructed SSO Outfall BP-214</a:t>
            </a:r>
          </a:p>
          <a:p>
            <a:pPr marL="342900" indent="-342900">
              <a:spcBef>
                <a:spcPts val="375"/>
              </a:spcBef>
              <a:buSzPct val="155000"/>
              <a:buFont typeface="Wingdings" panose="05000000000000000000" pitchFamily="2" charset="2"/>
              <a:buChar char="Ø"/>
              <a:defRPr/>
            </a:pPr>
            <a:r>
              <a:rPr lang="en-US" sz="2400" dirty="0">
                <a:solidFill>
                  <a:srgbClr val="000000"/>
                </a:solidFill>
                <a:latin typeface="Century Gothic"/>
                <a:cs typeface="Century Gothic"/>
                <a:sym typeface="Lucida Grande" charset="0"/>
              </a:rPr>
              <a:t>Construct Approx. 4,282 feet of 8-inch to 27-inch sanitary sewer and appurtenances.</a:t>
            </a:r>
          </a:p>
          <a:p>
            <a:pPr marL="171450" indent="-171450">
              <a:spcBef>
                <a:spcPts val="375"/>
              </a:spcBef>
              <a:buSzPct val="155000"/>
              <a:buFont typeface="Wingdings" panose="05000000000000000000" pitchFamily="2" charset="2"/>
              <a:buChar char="Ø"/>
              <a:defRPr/>
            </a:pPr>
            <a:endParaRPr lang="en-US" sz="2400" dirty="0">
              <a:solidFill>
                <a:srgbClr val="000000"/>
              </a:solidFill>
              <a:latin typeface="Century Gothic"/>
              <a:cs typeface="Century Gothic"/>
              <a:sym typeface="Lucida Grande" charset="0"/>
            </a:endParaRPr>
          </a:p>
          <a:p>
            <a:pPr marL="342900" indent="-342900">
              <a:spcBef>
                <a:spcPts val="375"/>
              </a:spcBef>
              <a:buSzPct val="155000"/>
              <a:buFont typeface="Wingdings" panose="05000000000000000000" pitchFamily="2" charset="2"/>
              <a:buChar char="Ø"/>
              <a:defRPr/>
            </a:pPr>
            <a:r>
              <a:rPr lang="en-US" sz="2400" dirty="0">
                <a:solidFill>
                  <a:srgbClr val="000000"/>
                </a:solidFill>
                <a:latin typeface="Century Gothic"/>
                <a:cs typeface="Century Gothic"/>
                <a:sym typeface="Lucida Grande" charset="0"/>
              </a:rPr>
              <a:t>Design Cost - $1,047,000</a:t>
            </a:r>
          </a:p>
          <a:p>
            <a:pPr marL="342900" indent="-342900">
              <a:spcBef>
                <a:spcPts val="375"/>
              </a:spcBef>
              <a:buSzPct val="155000"/>
              <a:buFont typeface="Wingdings" panose="05000000000000000000" pitchFamily="2" charset="2"/>
              <a:buChar char="Ø"/>
              <a:defRPr/>
            </a:pPr>
            <a:r>
              <a:rPr lang="en-US" sz="2400" dirty="0">
                <a:solidFill>
                  <a:srgbClr val="000000"/>
                </a:solidFill>
                <a:latin typeface="Century Gothic"/>
                <a:cs typeface="Century Gothic"/>
                <a:sym typeface="Lucida Grande" charset="0"/>
              </a:rPr>
              <a:t>Construction Cost - $5,564,000</a:t>
            </a:r>
          </a:p>
          <a:p>
            <a:pPr>
              <a:spcBef>
                <a:spcPts val="375"/>
              </a:spcBef>
              <a:buSzPct val="155000"/>
              <a:defRPr/>
            </a:pPr>
            <a:endParaRPr lang="en-US" sz="2400" dirty="0">
              <a:latin typeface="Century Gothic"/>
              <a:cs typeface="Century Gothic"/>
              <a:sym typeface="Lucida Grande" charset="0"/>
            </a:endParaRPr>
          </a:p>
          <a:p>
            <a:pPr>
              <a:spcBef>
                <a:spcPts val="375"/>
              </a:spcBef>
              <a:buSzPct val="155000"/>
              <a:defRPr/>
            </a:pPr>
            <a:endParaRPr lang="en-US" sz="2400" dirty="0">
              <a:latin typeface="Century Gothic"/>
              <a:cs typeface="Century Gothic"/>
              <a:sym typeface="Lucida Grande" charset="0"/>
            </a:endParaRPr>
          </a:p>
          <a:p>
            <a:pPr>
              <a:spcBef>
                <a:spcPts val="375"/>
              </a:spcBef>
              <a:buSzPct val="155000"/>
              <a:defRPr/>
            </a:pPr>
            <a:endParaRPr lang="en-US" sz="2400" dirty="0">
              <a:latin typeface="Century Gothic"/>
              <a:cs typeface="Century Gothic"/>
              <a:sym typeface="Lucida Grande" charset="0"/>
            </a:endParaRPr>
          </a:p>
          <a:p>
            <a:pPr marL="342900" indent="-342900">
              <a:spcBef>
                <a:spcPts val="375"/>
              </a:spcBef>
              <a:buSzPct val="155000"/>
              <a:buFontTx/>
              <a:buBlip>
                <a:blip r:embed="rId3"/>
              </a:buBlip>
              <a:defRPr/>
            </a:pPr>
            <a:endParaRPr lang="en-US" sz="2400" dirty="0">
              <a:latin typeface="Century Gothic"/>
              <a:cs typeface="Century Gothic"/>
              <a:sym typeface="Lucida Grande" charset="0"/>
            </a:endParaRPr>
          </a:p>
          <a:p>
            <a:pPr marL="342900" indent="-342900">
              <a:spcBef>
                <a:spcPts val="375"/>
              </a:spcBef>
              <a:buSzPct val="155000"/>
              <a:buFontTx/>
              <a:buBlip>
                <a:blip r:embed="rId3"/>
              </a:buBlip>
              <a:defRPr/>
            </a:pPr>
            <a:endParaRPr lang="en-US" sz="2400" dirty="0">
              <a:latin typeface="Century Gothic"/>
              <a:cs typeface="Century Gothic"/>
              <a:sym typeface="Lucida Grande" charset="0"/>
            </a:endParaRPr>
          </a:p>
          <a:p>
            <a:pPr marL="342900" indent="-342900">
              <a:spcBef>
                <a:spcPts val="375"/>
              </a:spcBef>
              <a:buSzPct val="155000"/>
              <a:buFontTx/>
              <a:buBlip>
                <a:blip r:embed="rId3"/>
              </a:buBlip>
              <a:defRPr/>
            </a:pPr>
            <a:endParaRPr lang="en-US" sz="2400" dirty="0">
              <a:latin typeface="Century Gothic"/>
              <a:cs typeface="Century Gothic"/>
              <a:sym typeface="Lucida Grande" charset="0"/>
            </a:endParaRPr>
          </a:p>
        </p:txBody>
      </p:sp>
      <p:grpSp>
        <p:nvGrpSpPr>
          <p:cNvPr id="3" name="Group 2"/>
          <p:cNvGrpSpPr/>
          <p:nvPr/>
        </p:nvGrpSpPr>
        <p:grpSpPr>
          <a:xfrm>
            <a:off x="4888982" y="-365587"/>
            <a:ext cx="3590925" cy="2495550"/>
            <a:chOff x="5997932" y="1157288"/>
            <a:chExt cx="3163531" cy="1493837"/>
          </a:xfrm>
        </p:grpSpPr>
        <p:sp>
          <p:nvSpPr>
            <p:cNvPr id="21505" name="Freeform 13"/>
            <p:cNvSpPr>
              <a:spLocks noEditPoints="1"/>
            </p:cNvSpPr>
            <p:nvPr/>
          </p:nvSpPr>
          <p:spPr bwMode="auto">
            <a:xfrm>
              <a:off x="5997932" y="1740841"/>
              <a:ext cx="3115524" cy="806312"/>
            </a:xfrm>
            <a:custGeom>
              <a:avLst/>
              <a:gdLst>
                <a:gd name="T0" fmla="*/ 0 w 3560"/>
                <a:gd name="T1" fmla="*/ 2147483647 h 1533"/>
                <a:gd name="T2" fmla="*/ 0 w 3560"/>
                <a:gd name="T3" fmla="*/ 2147483647 h 1533"/>
                <a:gd name="T4" fmla="*/ 0 w 3560"/>
                <a:gd name="T5" fmla="*/ 2147483647 h 1533"/>
                <a:gd name="T6" fmla="*/ 2147483647 w 3560"/>
                <a:gd name="T7" fmla="*/ 0 h 1533"/>
                <a:gd name="T8" fmla="*/ 2147483647 w 3560"/>
                <a:gd name="T9" fmla="*/ 0 h 1533"/>
                <a:gd name="T10" fmla="*/ 2147483647 w 3560"/>
                <a:gd name="T11" fmla="*/ 2147483647 h 1533"/>
                <a:gd name="T12" fmla="*/ 2147483647 w 3560"/>
                <a:gd name="T13" fmla="*/ 2147483647 h 1533"/>
                <a:gd name="T14" fmla="*/ 2147483647 w 3560"/>
                <a:gd name="T15" fmla="*/ 2147483647 h 1533"/>
                <a:gd name="T16" fmla="*/ 2147483647 w 3560"/>
                <a:gd name="T17" fmla="*/ 2147483647 h 1533"/>
                <a:gd name="T18" fmla="*/ 0 w 3560"/>
                <a:gd name="T19" fmla="*/ 2147483647 h 1533"/>
                <a:gd name="T20" fmla="*/ 0 w 3560"/>
                <a:gd name="T21" fmla="*/ 2147483647 h 1533"/>
                <a:gd name="T22" fmla="*/ 0 w 3560"/>
                <a:gd name="T23" fmla="*/ 2147483647 h 1533"/>
                <a:gd name="T24" fmla="*/ 0 w 3560"/>
                <a:gd name="T25" fmla="*/ 2147483647 h 15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60"/>
                <a:gd name="T40" fmla="*/ 0 h 1533"/>
                <a:gd name="T41" fmla="*/ 3560 w 3560"/>
                <a:gd name="T42" fmla="*/ 1533 h 153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60" h="1533">
                  <a:moveTo>
                    <a:pt x="0" y="1333"/>
                  </a:moveTo>
                  <a:lnTo>
                    <a:pt x="0" y="1333"/>
                  </a:lnTo>
                  <a:lnTo>
                    <a:pt x="0" y="200"/>
                  </a:lnTo>
                  <a:cubicBezTo>
                    <a:pt x="0" y="89"/>
                    <a:pt x="90" y="0"/>
                    <a:pt x="200" y="0"/>
                  </a:cubicBezTo>
                  <a:lnTo>
                    <a:pt x="3360" y="0"/>
                  </a:lnTo>
                  <a:cubicBezTo>
                    <a:pt x="3471" y="0"/>
                    <a:pt x="3560" y="89"/>
                    <a:pt x="3560" y="200"/>
                  </a:cubicBezTo>
                  <a:lnTo>
                    <a:pt x="3560" y="1333"/>
                  </a:lnTo>
                  <a:cubicBezTo>
                    <a:pt x="3560" y="1443"/>
                    <a:pt x="3471" y="1533"/>
                    <a:pt x="3360" y="1533"/>
                  </a:cubicBezTo>
                  <a:lnTo>
                    <a:pt x="200" y="1533"/>
                  </a:lnTo>
                  <a:cubicBezTo>
                    <a:pt x="90" y="1533"/>
                    <a:pt x="0" y="1443"/>
                    <a:pt x="0" y="1333"/>
                  </a:cubicBezTo>
                  <a:close/>
                  <a:moveTo>
                    <a:pt x="0" y="1333"/>
                  </a:moveTo>
                  <a:lnTo>
                    <a:pt x="0" y="1333"/>
                  </a:lnTo>
                  <a:close/>
                </a:path>
              </a:pathLst>
            </a:custGeom>
            <a:solidFill>
              <a:srgbClr val="143F92"/>
            </a:solidFill>
            <a:ln w="0">
              <a:solidFill>
                <a:srgbClr val="FFFFFF"/>
              </a:solidFill>
              <a:prstDash val="solid"/>
              <a:round/>
              <a:headEnd/>
              <a:tailEnd/>
            </a:ln>
          </p:spPr>
          <p:txBody>
            <a:bodyPr/>
            <a:lstStyle/>
            <a:p>
              <a:endParaRPr lang="en-US"/>
            </a:p>
          </p:txBody>
        </p:sp>
        <p:sp>
          <p:nvSpPr>
            <p:cNvPr id="21517" name="AutoShape 10"/>
            <p:cNvSpPr>
              <a:spLocks noChangeAspect="1" noChangeArrowheads="1" noTextEdit="1"/>
            </p:cNvSpPr>
            <p:nvPr/>
          </p:nvSpPr>
          <p:spPr bwMode="auto">
            <a:xfrm>
              <a:off x="6056313" y="1157288"/>
              <a:ext cx="3105150" cy="149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sp>
        <p:nvSpPr>
          <p:cNvPr id="21519" name="Rectangle 15"/>
          <p:cNvSpPr>
            <a:spLocks noChangeArrowheads="1"/>
          </p:cNvSpPr>
          <p:nvPr/>
        </p:nvSpPr>
        <p:spPr bwMode="auto">
          <a:xfrm>
            <a:off x="7312026" y="1555750"/>
            <a:ext cx="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endParaRPr lang="en-US"/>
          </a:p>
        </p:txBody>
      </p:sp>
      <p:sp>
        <p:nvSpPr>
          <p:cNvPr id="21520" name="Rectangle 16"/>
          <p:cNvSpPr>
            <a:spLocks noChangeArrowheads="1"/>
          </p:cNvSpPr>
          <p:nvPr/>
        </p:nvSpPr>
        <p:spPr bwMode="auto">
          <a:xfrm>
            <a:off x="4888982" y="770810"/>
            <a:ext cx="3536432"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en-US" sz="2400" dirty="0" smtClean="0">
                <a:solidFill>
                  <a:schemeClr val="bg1"/>
                </a:solidFill>
                <a:latin typeface="Book Antiqua" charset="0"/>
              </a:rPr>
              <a:t>Sub-Trunk #2 &amp; Sub-Trunk #3 </a:t>
            </a:r>
          </a:p>
          <a:p>
            <a:pPr algn="ctr"/>
            <a:r>
              <a:rPr lang="en-US" sz="2400" dirty="0" smtClean="0">
                <a:solidFill>
                  <a:schemeClr val="bg1"/>
                </a:solidFill>
                <a:latin typeface="Book Antiqua" charset="0"/>
              </a:rPr>
              <a:t>Sanitary Relief Project</a:t>
            </a:r>
            <a:endParaRPr lang="en-US" sz="2400" dirty="0">
              <a:solidFill>
                <a:schemeClr val="bg1"/>
              </a:solidFill>
              <a:latin typeface="Book Antiqua" charset="0"/>
            </a:endParaRPr>
          </a:p>
        </p:txBody>
      </p:sp>
      <p:sp>
        <p:nvSpPr>
          <p:cNvPr id="21515" name="Title 1"/>
          <p:cNvSpPr>
            <a:spLocks noGrp="1"/>
          </p:cNvSpPr>
          <p:nvPr>
            <p:ph type="title"/>
          </p:nvPr>
        </p:nvSpPr>
        <p:spPr>
          <a:xfrm>
            <a:off x="304800" y="511175"/>
            <a:ext cx="3295650" cy="931863"/>
          </a:xfrm>
        </p:spPr>
        <p:txBody>
          <a:bodyPr/>
          <a:lstStyle/>
          <a:p>
            <a:r>
              <a:rPr lang="en-US" dirty="0" smtClean="0">
                <a:solidFill>
                  <a:srgbClr val="143F92"/>
                </a:solidFill>
                <a:latin typeface="Book Antiqua" charset="0"/>
                <a:ea typeface="ＭＳ Ｐゴシック" charset="0"/>
              </a:rPr>
              <a:t>Watkins Creek</a:t>
            </a:r>
            <a:endParaRPr lang="en-US" dirty="0">
              <a:solidFill>
                <a:srgbClr val="143F92"/>
              </a:solidFill>
              <a:latin typeface="Book Antiqua" charset="0"/>
              <a:ea typeface="ＭＳ Ｐゴシック" charset="0"/>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0" y="2901414"/>
            <a:ext cx="5775568" cy="367875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1" name="Oval 20"/>
          <p:cNvSpPr/>
          <p:nvPr/>
        </p:nvSpPr>
        <p:spPr>
          <a:xfrm>
            <a:off x="10810875" y="3870582"/>
            <a:ext cx="1447800" cy="1309687"/>
          </a:xfrm>
          <a:prstGeom prst="ellipse">
            <a:avLst/>
          </a:prstGeom>
          <a:noFill/>
          <a:ln w="28575">
            <a:solidFill>
              <a:srgbClr val="E7474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90726" y="294084"/>
            <a:ext cx="5128842" cy="389810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088143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1+#ppt_w/2"/>
                                          </p:val>
                                        </p:tav>
                                        <p:tav tm="100000">
                                          <p:val>
                                            <p:strVal val="#ppt_x"/>
                                          </p:val>
                                        </p:tav>
                                      </p:tavLst>
                                    </p:anim>
                                    <p:anim calcmode="lin" valueType="num">
                                      <p:cBhvr additive="base">
                                        <p:cTn id="8" dur="500" fill="hold"/>
                                        <p:tgtEl>
                                          <p:spTgt spid="51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1520"/>
                                        </p:tgtEl>
                                        <p:attrNameLst>
                                          <p:attrName>style.visibility</p:attrName>
                                        </p:attrNameLst>
                                      </p:cBhvr>
                                      <p:to>
                                        <p:strVal val="visible"/>
                                      </p:to>
                                    </p:set>
                                    <p:anim calcmode="lin" valueType="num">
                                      <p:cBhvr additive="base">
                                        <p:cTn id="17" dur="500" fill="hold"/>
                                        <p:tgtEl>
                                          <p:spTgt spid="21520"/>
                                        </p:tgtEl>
                                        <p:attrNameLst>
                                          <p:attrName>ppt_x</p:attrName>
                                        </p:attrNameLst>
                                      </p:cBhvr>
                                      <p:tavLst>
                                        <p:tav tm="0">
                                          <p:val>
                                            <p:strVal val="#ppt_x"/>
                                          </p:val>
                                        </p:tav>
                                        <p:tav tm="100000">
                                          <p:val>
                                            <p:strVal val="#ppt_x"/>
                                          </p:val>
                                        </p:tav>
                                      </p:tavLst>
                                    </p:anim>
                                    <p:anim calcmode="lin" valueType="num">
                                      <p:cBhvr additive="base">
                                        <p:cTn id="18" dur="500" fill="hold"/>
                                        <p:tgtEl>
                                          <p:spTgt spid="215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par>
                                <p:cTn id="23" presetID="26"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80">
                                          <p:stCondLst>
                                            <p:cond delay="0"/>
                                          </p:stCondLst>
                                        </p:cTn>
                                        <p:tgtEl>
                                          <p:spTgt spid="21"/>
                                        </p:tgtEl>
                                      </p:cBhvr>
                                    </p:animEffect>
                                    <p:anim calcmode="lin" valueType="num">
                                      <p:cBhvr>
                                        <p:cTn id="26"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31" dur="26">
                                          <p:stCondLst>
                                            <p:cond delay="650"/>
                                          </p:stCondLst>
                                        </p:cTn>
                                        <p:tgtEl>
                                          <p:spTgt spid="21"/>
                                        </p:tgtEl>
                                      </p:cBhvr>
                                      <p:to x="100000" y="60000"/>
                                    </p:animScale>
                                    <p:animScale>
                                      <p:cBhvr>
                                        <p:cTn id="32" dur="166" decel="50000">
                                          <p:stCondLst>
                                            <p:cond delay="676"/>
                                          </p:stCondLst>
                                        </p:cTn>
                                        <p:tgtEl>
                                          <p:spTgt spid="21"/>
                                        </p:tgtEl>
                                      </p:cBhvr>
                                      <p:to x="100000" y="100000"/>
                                    </p:animScale>
                                    <p:animScale>
                                      <p:cBhvr>
                                        <p:cTn id="33" dur="26">
                                          <p:stCondLst>
                                            <p:cond delay="1312"/>
                                          </p:stCondLst>
                                        </p:cTn>
                                        <p:tgtEl>
                                          <p:spTgt spid="21"/>
                                        </p:tgtEl>
                                      </p:cBhvr>
                                      <p:to x="100000" y="80000"/>
                                    </p:animScale>
                                    <p:animScale>
                                      <p:cBhvr>
                                        <p:cTn id="34" dur="166" decel="50000">
                                          <p:stCondLst>
                                            <p:cond delay="1338"/>
                                          </p:stCondLst>
                                        </p:cTn>
                                        <p:tgtEl>
                                          <p:spTgt spid="21"/>
                                        </p:tgtEl>
                                      </p:cBhvr>
                                      <p:to x="100000" y="100000"/>
                                    </p:animScale>
                                    <p:animScale>
                                      <p:cBhvr>
                                        <p:cTn id="35" dur="26">
                                          <p:stCondLst>
                                            <p:cond delay="1642"/>
                                          </p:stCondLst>
                                        </p:cTn>
                                        <p:tgtEl>
                                          <p:spTgt spid="21"/>
                                        </p:tgtEl>
                                      </p:cBhvr>
                                      <p:to x="100000" y="90000"/>
                                    </p:animScale>
                                    <p:animScale>
                                      <p:cBhvr>
                                        <p:cTn id="36" dur="166" decel="50000">
                                          <p:stCondLst>
                                            <p:cond delay="1668"/>
                                          </p:stCondLst>
                                        </p:cTn>
                                        <p:tgtEl>
                                          <p:spTgt spid="21"/>
                                        </p:tgtEl>
                                      </p:cBhvr>
                                      <p:to x="100000" y="100000"/>
                                    </p:animScale>
                                    <p:animScale>
                                      <p:cBhvr>
                                        <p:cTn id="37" dur="26">
                                          <p:stCondLst>
                                            <p:cond delay="1808"/>
                                          </p:stCondLst>
                                        </p:cTn>
                                        <p:tgtEl>
                                          <p:spTgt spid="21"/>
                                        </p:tgtEl>
                                      </p:cBhvr>
                                      <p:to x="100000" y="95000"/>
                                    </p:animScale>
                                    <p:animScale>
                                      <p:cBhvr>
                                        <p:cTn id="38" dur="166" decel="50000">
                                          <p:stCondLst>
                                            <p:cond delay="1834"/>
                                          </p:stCondLst>
                                        </p:cTn>
                                        <p:tgtEl>
                                          <p:spTgt spid="21"/>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5123"/>
                                        </p:tgtEl>
                                        <p:attrNameLst>
                                          <p:attrName>style.visibility</p:attrName>
                                        </p:attrNameLst>
                                      </p:cBhvr>
                                      <p:to>
                                        <p:strVal val="visible"/>
                                      </p:to>
                                    </p:set>
                                    <p:anim calcmode="lin" valueType="num">
                                      <p:cBhvr additive="base">
                                        <p:cTn id="43" dur="500" fill="hold"/>
                                        <p:tgtEl>
                                          <p:spTgt spid="5123"/>
                                        </p:tgtEl>
                                        <p:attrNameLst>
                                          <p:attrName>ppt_x</p:attrName>
                                        </p:attrNameLst>
                                      </p:cBhvr>
                                      <p:tavLst>
                                        <p:tav tm="0">
                                          <p:val>
                                            <p:strVal val="1+#ppt_w/2"/>
                                          </p:val>
                                        </p:tav>
                                        <p:tav tm="100000">
                                          <p:val>
                                            <p:strVal val="#ppt_x"/>
                                          </p:val>
                                        </p:tav>
                                      </p:tavLst>
                                    </p:anim>
                                    <p:anim calcmode="lin" valueType="num">
                                      <p:cBhvr additive="base">
                                        <p:cTn id="44" dur="500" fill="hold"/>
                                        <p:tgtEl>
                                          <p:spTgt spid="51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1520" grpId="0"/>
      <p:bldP spid="2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p:cNvSpPr>
          <p:nvPr/>
        </p:nvSpPr>
        <p:spPr bwMode="auto">
          <a:xfrm>
            <a:off x="304800" y="2243138"/>
            <a:ext cx="8382000" cy="3651250"/>
          </a:xfrm>
          <a:prstGeom prst="rect">
            <a:avLst/>
          </a:prstGeom>
          <a:noFill/>
          <a:ln>
            <a:noFill/>
          </a:ln>
          <a:extLst/>
        </p:spPr>
        <p:txBody>
          <a:bodyPr lIns="0" tIns="0" rIns="0" bIns="0"/>
          <a:lstStyle/>
          <a:p>
            <a:pPr marL="342900" indent="-342900">
              <a:spcBef>
                <a:spcPts val="375"/>
              </a:spcBef>
              <a:buSzPct val="155000"/>
              <a:buFont typeface="Wingdings" panose="05000000000000000000" pitchFamily="2" charset="2"/>
              <a:buChar char="Ø"/>
              <a:defRPr/>
            </a:pPr>
            <a:endParaRPr lang="en-US" sz="1200" dirty="0" smtClean="0">
              <a:latin typeface="Century Gothic"/>
              <a:cs typeface="Century Gothic"/>
              <a:sym typeface="Lucida Grande" charset="0"/>
            </a:endParaRPr>
          </a:p>
          <a:p>
            <a:pPr marL="342900" indent="-342900">
              <a:spcBef>
                <a:spcPts val="375"/>
              </a:spcBef>
              <a:buSzPct val="155000"/>
              <a:buFont typeface="Wingdings" panose="05000000000000000000" pitchFamily="2" charset="2"/>
              <a:buChar char="Ø"/>
              <a:defRPr/>
            </a:pPr>
            <a:r>
              <a:rPr lang="en-US" sz="2400" dirty="0" smtClean="0">
                <a:latin typeface="Century Gothic"/>
                <a:cs typeface="Century Gothic"/>
                <a:sym typeface="Lucida Grande" charset="0"/>
              </a:rPr>
              <a:t>Two Modeled Sewer Laterals</a:t>
            </a:r>
          </a:p>
          <a:p>
            <a:pPr marL="800100" lvl="1" indent="-342900">
              <a:spcBef>
                <a:spcPts val="375"/>
              </a:spcBef>
              <a:buSzPct val="155000"/>
              <a:buFont typeface="Wingdings" panose="05000000000000000000" pitchFamily="2" charset="2"/>
              <a:buChar char="Ø"/>
              <a:defRPr/>
            </a:pPr>
            <a:r>
              <a:rPr lang="en-US" sz="2400" dirty="0" smtClean="0">
                <a:latin typeface="Century Gothic"/>
                <a:cs typeface="Century Gothic"/>
                <a:sym typeface="Lucida Grande" charset="0"/>
              </a:rPr>
              <a:t>Florland Lateral</a:t>
            </a:r>
          </a:p>
          <a:p>
            <a:pPr marL="800100" lvl="1" indent="-342900">
              <a:spcBef>
                <a:spcPts val="375"/>
              </a:spcBef>
              <a:buSzPct val="155000"/>
              <a:buFont typeface="Wingdings" panose="05000000000000000000" pitchFamily="2" charset="2"/>
              <a:buChar char="Ø"/>
              <a:defRPr/>
            </a:pPr>
            <a:r>
              <a:rPr lang="en-US" sz="2400" dirty="0" smtClean="0">
                <a:latin typeface="Century Gothic"/>
                <a:cs typeface="Century Gothic"/>
                <a:sym typeface="Lucida Grande" charset="0"/>
              </a:rPr>
              <a:t>Loyola Lateral</a:t>
            </a:r>
          </a:p>
          <a:p>
            <a:pPr marL="342900" indent="-342900">
              <a:spcBef>
                <a:spcPts val="375"/>
              </a:spcBef>
              <a:buSzPct val="155000"/>
              <a:buFont typeface="Wingdings" panose="05000000000000000000" pitchFamily="2" charset="2"/>
              <a:buChar char="Ø"/>
              <a:defRPr/>
            </a:pPr>
            <a:r>
              <a:rPr lang="en-US" sz="2400" dirty="0" smtClean="0">
                <a:latin typeface="Century Gothic"/>
                <a:cs typeface="Century Gothic"/>
                <a:sym typeface="Lucida Grande" charset="0"/>
              </a:rPr>
              <a:t>Existing Conditions</a:t>
            </a:r>
          </a:p>
          <a:p>
            <a:pPr marL="800100" lvl="1" indent="-342900">
              <a:spcBef>
                <a:spcPts val="375"/>
              </a:spcBef>
              <a:buSzPct val="155000"/>
              <a:buFont typeface="Wingdings" panose="05000000000000000000" pitchFamily="2" charset="2"/>
              <a:buChar char="Ø"/>
              <a:defRPr/>
            </a:pPr>
            <a:r>
              <a:rPr lang="en-US" sz="2400" dirty="0" smtClean="0">
                <a:latin typeface="Century Gothic"/>
                <a:cs typeface="Century Gothic"/>
                <a:sym typeface="Lucida Grande" charset="0"/>
              </a:rPr>
              <a:t>Capacity Issues for 2-year, 5-year, and 10-year rain events.</a:t>
            </a:r>
          </a:p>
          <a:p>
            <a:pPr marL="342900" indent="-342900">
              <a:spcBef>
                <a:spcPts val="375"/>
              </a:spcBef>
              <a:buSzPct val="155000"/>
              <a:buFont typeface="Wingdings" panose="05000000000000000000" pitchFamily="2" charset="2"/>
              <a:buChar char="Ø"/>
              <a:defRPr/>
            </a:pPr>
            <a:r>
              <a:rPr lang="en-US" sz="2400" dirty="0" smtClean="0">
                <a:latin typeface="Century Gothic"/>
                <a:cs typeface="Century Gothic"/>
                <a:sym typeface="Lucida Grande" charset="0"/>
              </a:rPr>
              <a:t>Updated Model (utilizing 2017 Flow Meter Data)</a:t>
            </a:r>
          </a:p>
          <a:p>
            <a:pPr marL="800100" lvl="1" indent="-342900">
              <a:spcBef>
                <a:spcPts val="375"/>
              </a:spcBef>
              <a:buSzPct val="155000"/>
              <a:buFont typeface="Wingdings" panose="05000000000000000000" pitchFamily="2" charset="2"/>
              <a:buChar char="Ø"/>
              <a:defRPr/>
            </a:pPr>
            <a:r>
              <a:rPr lang="en-US" sz="2400" dirty="0" smtClean="0">
                <a:latin typeface="Century Gothic"/>
                <a:cs typeface="Century Gothic"/>
                <a:sym typeface="Lucida Grande" charset="0"/>
              </a:rPr>
              <a:t>Capacity for the 5-year and 10-year rain events.</a:t>
            </a:r>
            <a:endParaRPr lang="en-US" sz="2400" dirty="0">
              <a:latin typeface="Century Gothic"/>
              <a:cs typeface="Century Gothic"/>
              <a:sym typeface="Lucida Grande" charset="0"/>
            </a:endParaRPr>
          </a:p>
          <a:p>
            <a:pPr>
              <a:spcBef>
                <a:spcPts val="375"/>
              </a:spcBef>
              <a:buSzPct val="155000"/>
              <a:defRPr/>
            </a:pPr>
            <a:endParaRPr lang="en-US" sz="2400" dirty="0">
              <a:latin typeface="Century Gothic"/>
              <a:cs typeface="Century Gothic"/>
              <a:sym typeface="Lucida Grande" charset="0"/>
            </a:endParaRPr>
          </a:p>
          <a:p>
            <a:pPr>
              <a:spcBef>
                <a:spcPts val="375"/>
              </a:spcBef>
              <a:buSzPct val="155000"/>
              <a:defRPr/>
            </a:pPr>
            <a:endParaRPr lang="en-US" sz="2400" dirty="0">
              <a:latin typeface="Century Gothic"/>
              <a:cs typeface="Century Gothic"/>
              <a:sym typeface="Lucida Grande" charset="0"/>
            </a:endParaRPr>
          </a:p>
          <a:p>
            <a:pPr>
              <a:spcBef>
                <a:spcPts val="375"/>
              </a:spcBef>
              <a:buSzPct val="155000"/>
              <a:defRPr/>
            </a:pPr>
            <a:endParaRPr lang="en-US" sz="2400" dirty="0">
              <a:latin typeface="Century Gothic"/>
              <a:cs typeface="Century Gothic"/>
              <a:sym typeface="Lucida Grande" charset="0"/>
            </a:endParaRPr>
          </a:p>
          <a:p>
            <a:pPr marL="342900" indent="-342900">
              <a:spcBef>
                <a:spcPts val="375"/>
              </a:spcBef>
              <a:buSzPct val="155000"/>
              <a:buFontTx/>
              <a:buBlip>
                <a:blip r:embed="rId3"/>
              </a:buBlip>
              <a:defRPr/>
            </a:pPr>
            <a:endParaRPr lang="en-US" sz="2400" dirty="0">
              <a:latin typeface="Century Gothic"/>
              <a:cs typeface="Century Gothic"/>
              <a:sym typeface="Lucida Grande" charset="0"/>
            </a:endParaRPr>
          </a:p>
          <a:p>
            <a:pPr marL="342900" indent="-342900">
              <a:spcBef>
                <a:spcPts val="375"/>
              </a:spcBef>
              <a:buSzPct val="155000"/>
              <a:buFontTx/>
              <a:buBlip>
                <a:blip r:embed="rId3"/>
              </a:buBlip>
              <a:defRPr/>
            </a:pPr>
            <a:endParaRPr lang="en-US" sz="2400" dirty="0">
              <a:latin typeface="Century Gothic"/>
              <a:cs typeface="Century Gothic"/>
              <a:sym typeface="Lucida Grande" charset="0"/>
            </a:endParaRPr>
          </a:p>
        </p:txBody>
      </p:sp>
      <p:sp>
        <p:nvSpPr>
          <p:cNvPr id="21515" name="Title 1"/>
          <p:cNvSpPr>
            <a:spLocks noGrp="1"/>
          </p:cNvSpPr>
          <p:nvPr>
            <p:ph type="title"/>
          </p:nvPr>
        </p:nvSpPr>
        <p:spPr>
          <a:noFill/>
        </p:spPr>
        <p:txBody>
          <a:bodyPr/>
          <a:lstStyle/>
          <a:p>
            <a:r>
              <a:rPr lang="en-US" dirty="0" smtClean="0">
                <a:latin typeface="Book Antiqua" charset="0"/>
                <a:ea typeface="ＭＳ Ｐゴシック" charset="0"/>
              </a:rPr>
              <a:t>Coldwater Creek</a:t>
            </a:r>
            <a:endParaRPr lang="en-US" dirty="0">
              <a:latin typeface="Book Antiqua" charset="0"/>
              <a:ea typeface="ＭＳ Ｐゴシック" charset="0"/>
            </a:endParaRPr>
          </a:p>
        </p:txBody>
      </p:sp>
      <p:sp>
        <p:nvSpPr>
          <p:cNvPr id="14" name="Freeform 13"/>
          <p:cNvSpPr>
            <a:spLocks noEditPoints="1"/>
          </p:cNvSpPr>
          <p:nvPr/>
        </p:nvSpPr>
        <p:spPr bwMode="auto">
          <a:xfrm>
            <a:off x="457200" y="1052610"/>
            <a:ext cx="3933144" cy="1223963"/>
          </a:xfrm>
          <a:custGeom>
            <a:avLst/>
            <a:gdLst>
              <a:gd name="T0" fmla="*/ 0 w 3560"/>
              <a:gd name="T1" fmla="*/ 2147483647 h 1533"/>
              <a:gd name="T2" fmla="*/ 0 w 3560"/>
              <a:gd name="T3" fmla="*/ 2147483647 h 1533"/>
              <a:gd name="T4" fmla="*/ 0 w 3560"/>
              <a:gd name="T5" fmla="*/ 2147483647 h 1533"/>
              <a:gd name="T6" fmla="*/ 2147483647 w 3560"/>
              <a:gd name="T7" fmla="*/ 0 h 1533"/>
              <a:gd name="T8" fmla="*/ 2147483647 w 3560"/>
              <a:gd name="T9" fmla="*/ 0 h 1533"/>
              <a:gd name="T10" fmla="*/ 2147483647 w 3560"/>
              <a:gd name="T11" fmla="*/ 2147483647 h 1533"/>
              <a:gd name="T12" fmla="*/ 2147483647 w 3560"/>
              <a:gd name="T13" fmla="*/ 2147483647 h 1533"/>
              <a:gd name="T14" fmla="*/ 2147483647 w 3560"/>
              <a:gd name="T15" fmla="*/ 2147483647 h 1533"/>
              <a:gd name="T16" fmla="*/ 2147483647 w 3560"/>
              <a:gd name="T17" fmla="*/ 2147483647 h 1533"/>
              <a:gd name="T18" fmla="*/ 0 w 3560"/>
              <a:gd name="T19" fmla="*/ 2147483647 h 1533"/>
              <a:gd name="T20" fmla="*/ 0 w 3560"/>
              <a:gd name="T21" fmla="*/ 2147483647 h 1533"/>
              <a:gd name="T22" fmla="*/ 0 w 3560"/>
              <a:gd name="T23" fmla="*/ 2147483647 h 1533"/>
              <a:gd name="T24" fmla="*/ 0 w 3560"/>
              <a:gd name="T25" fmla="*/ 2147483647 h 15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60"/>
              <a:gd name="T40" fmla="*/ 0 h 1533"/>
              <a:gd name="T41" fmla="*/ 3560 w 3560"/>
              <a:gd name="T42" fmla="*/ 1533 h 153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60" h="1533">
                <a:moveTo>
                  <a:pt x="0" y="1333"/>
                </a:moveTo>
                <a:lnTo>
                  <a:pt x="0" y="1333"/>
                </a:lnTo>
                <a:lnTo>
                  <a:pt x="0" y="200"/>
                </a:lnTo>
                <a:cubicBezTo>
                  <a:pt x="0" y="89"/>
                  <a:pt x="90" y="0"/>
                  <a:pt x="200" y="0"/>
                </a:cubicBezTo>
                <a:lnTo>
                  <a:pt x="3360" y="0"/>
                </a:lnTo>
                <a:cubicBezTo>
                  <a:pt x="3471" y="0"/>
                  <a:pt x="3560" y="89"/>
                  <a:pt x="3560" y="200"/>
                </a:cubicBezTo>
                <a:lnTo>
                  <a:pt x="3560" y="1333"/>
                </a:lnTo>
                <a:cubicBezTo>
                  <a:pt x="3560" y="1443"/>
                  <a:pt x="3471" y="1533"/>
                  <a:pt x="3360" y="1533"/>
                </a:cubicBezTo>
                <a:lnTo>
                  <a:pt x="200" y="1533"/>
                </a:lnTo>
                <a:cubicBezTo>
                  <a:pt x="90" y="1533"/>
                  <a:pt x="0" y="1443"/>
                  <a:pt x="0" y="1333"/>
                </a:cubicBezTo>
                <a:close/>
                <a:moveTo>
                  <a:pt x="0" y="1333"/>
                </a:moveTo>
                <a:lnTo>
                  <a:pt x="0" y="1333"/>
                </a:lnTo>
                <a:close/>
              </a:path>
            </a:pathLst>
          </a:custGeom>
          <a:solidFill>
            <a:srgbClr val="4CAF3C"/>
          </a:solidFill>
          <a:ln w="0">
            <a:solidFill>
              <a:schemeClr val="bg1"/>
            </a:solidFill>
            <a:prstDash val="solid"/>
            <a:round/>
            <a:headEnd/>
            <a:tailEnd/>
          </a:ln>
        </p:spPr>
        <p:txBody>
          <a:bodyPr/>
          <a:lstStyle/>
          <a:p>
            <a:endParaRPr lang="en-US"/>
          </a:p>
        </p:txBody>
      </p:sp>
      <p:sp>
        <p:nvSpPr>
          <p:cNvPr id="15" name="Rectangle 16"/>
          <p:cNvSpPr>
            <a:spLocks noChangeArrowheads="1"/>
          </p:cNvSpPr>
          <p:nvPr/>
        </p:nvSpPr>
        <p:spPr bwMode="auto">
          <a:xfrm>
            <a:off x="1199092" y="1079597"/>
            <a:ext cx="2449388" cy="780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2400" dirty="0" smtClean="0">
                <a:solidFill>
                  <a:srgbClr val="FFFFFF"/>
                </a:solidFill>
                <a:latin typeface="Book Antiqua" charset="0"/>
              </a:rPr>
              <a:t>Florland Sanitary </a:t>
            </a:r>
          </a:p>
          <a:p>
            <a:pPr algn="ctr"/>
            <a:r>
              <a:rPr lang="en-US" sz="2400" dirty="0" smtClean="0">
                <a:solidFill>
                  <a:srgbClr val="FFFFFF"/>
                </a:solidFill>
                <a:latin typeface="Book Antiqua" charset="0"/>
              </a:rPr>
              <a:t>Relief Phase II </a:t>
            </a:r>
          </a:p>
          <a:p>
            <a:pPr algn="ctr"/>
            <a:r>
              <a:rPr lang="en-US" sz="2400" dirty="0" smtClean="0">
                <a:solidFill>
                  <a:srgbClr val="FFFFFF"/>
                </a:solidFill>
                <a:latin typeface="Book Antiqua" charset="0"/>
              </a:rPr>
              <a:t>Project</a:t>
            </a:r>
            <a:endParaRPr lang="en-US" sz="2400" dirty="0">
              <a:solidFill>
                <a:srgbClr val="FFFFFF"/>
              </a:solidFill>
              <a:latin typeface="Book Antiqua" charset="0"/>
            </a:endParaRPr>
          </a:p>
        </p:txBody>
      </p:sp>
      <p:pic>
        <p:nvPicPr>
          <p:cNvPr id="1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3202" y="265111"/>
            <a:ext cx="2423598" cy="380365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65156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5" name="Title 1"/>
          <p:cNvSpPr>
            <a:spLocks noGrp="1"/>
          </p:cNvSpPr>
          <p:nvPr>
            <p:ph type="title"/>
          </p:nvPr>
        </p:nvSpPr>
        <p:spPr>
          <a:noFill/>
        </p:spPr>
        <p:txBody>
          <a:bodyPr/>
          <a:lstStyle/>
          <a:p>
            <a:r>
              <a:rPr lang="en-US" dirty="0" smtClean="0">
                <a:latin typeface="Book Antiqua" charset="0"/>
                <a:ea typeface="ＭＳ Ｐゴシック" charset="0"/>
              </a:rPr>
              <a:t>Coldwater Creek</a:t>
            </a:r>
            <a:endParaRPr lang="en-US" dirty="0">
              <a:latin typeface="Book Antiqua" charset="0"/>
              <a:ea typeface="ＭＳ Ｐゴシック" charset="0"/>
            </a:endParaRPr>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2049" y="1255195"/>
            <a:ext cx="6372226" cy="50612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2049" y="1270535"/>
            <a:ext cx="6372226" cy="5045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2049" y="1255194"/>
            <a:ext cx="6372226" cy="50612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2049" y="1255194"/>
            <a:ext cx="6372226" cy="50612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rot="20339289">
            <a:off x="2553062" y="3370332"/>
            <a:ext cx="3590200" cy="830997"/>
          </a:xfrm>
          <a:prstGeom prst="rect">
            <a:avLst/>
          </a:prstGeom>
          <a:solidFill>
            <a:schemeClr val="bg1"/>
          </a:solidFill>
          <a:ln w="63500" cmpd="dbl">
            <a:solidFill>
              <a:srgbClr val="FF0000"/>
            </a:solidFill>
          </a:ln>
        </p:spPr>
        <p:txBody>
          <a:bodyPr wrap="square" rtlCol="0">
            <a:spAutoFit/>
          </a:bodyPr>
          <a:lstStyle/>
          <a:p>
            <a:pPr algn="ctr"/>
            <a:r>
              <a:rPr lang="en-US" sz="4800" b="1" dirty="0" smtClean="0">
                <a:solidFill>
                  <a:srgbClr val="FF0000"/>
                </a:solidFill>
                <a:latin typeface="Stencil" panose="040409050D0802020404" pitchFamily="82" charset="0"/>
              </a:rPr>
              <a:t>CANCELLED</a:t>
            </a:r>
            <a:endParaRPr lang="en-US" sz="4800" b="1" dirty="0">
              <a:solidFill>
                <a:srgbClr val="FF0000"/>
              </a:solidFill>
              <a:latin typeface="Stencil" panose="040409050D0802020404" pitchFamily="82" charset="0"/>
            </a:endParaRPr>
          </a:p>
        </p:txBody>
      </p:sp>
    </p:spTree>
    <p:extLst>
      <p:ext uri="{BB962C8B-B14F-4D97-AF65-F5344CB8AC3E}">
        <p14:creationId xmlns:p14="http://schemas.microsoft.com/office/powerpoint/2010/main" val="1680799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right)">
                                      <p:cBhvr>
                                        <p:cTn id="13" dur="30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3076"/>
                                        </p:tgtEl>
                                        <p:attrNameLst>
                                          <p:attrName>style.visibility</p:attrName>
                                        </p:attrNameLst>
                                      </p:cBhvr>
                                      <p:to>
                                        <p:strVal val="visible"/>
                                      </p:to>
                                    </p:set>
                                    <p:anim calcmode="lin" valueType="num">
                                      <p:cBhvr additive="base">
                                        <p:cTn id="18" dur="500" fill="hold"/>
                                        <p:tgtEl>
                                          <p:spTgt spid="3076"/>
                                        </p:tgtEl>
                                        <p:attrNameLst>
                                          <p:attrName>ppt_x</p:attrName>
                                        </p:attrNameLst>
                                      </p:cBhvr>
                                      <p:tavLst>
                                        <p:tav tm="0">
                                          <p:val>
                                            <p:strVal val="1+#ppt_w/2"/>
                                          </p:val>
                                        </p:tav>
                                        <p:tav tm="100000">
                                          <p:val>
                                            <p:strVal val="#ppt_x"/>
                                          </p:val>
                                        </p:tav>
                                      </p:tavLst>
                                    </p:anim>
                                    <p:anim calcmode="lin" valueType="num">
                                      <p:cBhvr additive="base">
                                        <p:cTn id="19" dur="5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3075"/>
                                        </p:tgtEl>
                                        <p:attrNameLst>
                                          <p:attrName>style.visibility</p:attrName>
                                        </p:attrNameLst>
                                      </p:cBhvr>
                                      <p:to>
                                        <p:strVal val="visible"/>
                                      </p:to>
                                    </p:set>
                                    <p:animEffect transition="in" filter="wipe(right)">
                                      <p:cBhvr>
                                        <p:cTn id="24" dur="3000"/>
                                        <p:tgtEl>
                                          <p:spTgt spid="3075"/>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1000" fill="hold"/>
                                        <p:tgtEl>
                                          <p:spTgt spid="3"/>
                                        </p:tgtEl>
                                        <p:attrNameLst>
                                          <p:attrName>ppt_w</p:attrName>
                                        </p:attrNameLst>
                                      </p:cBhvr>
                                      <p:tavLst>
                                        <p:tav tm="0">
                                          <p:val>
                                            <p:fltVal val="0"/>
                                          </p:val>
                                        </p:tav>
                                        <p:tav tm="100000">
                                          <p:val>
                                            <p:strVal val="#ppt_w"/>
                                          </p:val>
                                        </p:tav>
                                      </p:tavLst>
                                    </p:anim>
                                    <p:anim calcmode="lin" valueType="num">
                                      <p:cBhvr>
                                        <p:cTn id="30" dur="1000" fill="hold"/>
                                        <p:tgtEl>
                                          <p:spTgt spid="3"/>
                                        </p:tgtEl>
                                        <p:attrNameLst>
                                          <p:attrName>ppt_h</p:attrName>
                                        </p:attrNameLst>
                                      </p:cBhvr>
                                      <p:tavLst>
                                        <p:tav tm="0">
                                          <p:val>
                                            <p:fltVal val="0"/>
                                          </p:val>
                                        </p:tav>
                                        <p:tav tm="100000">
                                          <p:val>
                                            <p:strVal val="#ppt_h"/>
                                          </p:val>
                                        </p:tav>
                                      </p:tavLst>
                                    </p:anim>
                                    <p:anim calcmode="lin" valueType="num">
                                      <p:cBhvr>
                                        <p:cTn id="31" dur="1000" fill="hold"/>
                                        <p:tgtEl>
                                          <p:spTgt spid="3"/>
                                        </p:tgtEl>
                                        <p:attrNameLst>
                                          <p:attrName>style.rotation</p:attrName>
                                        </p:attrNameLst>
                                      </p:cBhvr>
                                      <p:tavLst>
                                        <p:tav tm="0">
                                          <p:val>
                                            <p:fltVal val="90"/>
                                          </p:val>
                                        </p:tav>
                                        <p:tav tm="100000">
                                          <p:val>
                                            <p:fltVal val="0"/>
                                          </p:val>
                                        </p:tav>
                                      </p:tavLst>
                                    </p:anim>
                                    <p:animEffect transition="in" filter="fade">
                                      <p:cBhvr>
                                        <p:cTn id="3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p:cNvSpPr>
          <p:nvPr/>
        </p:nvSpPr>
        <p:spPr bwMode="auto">
          <a:xfrm>
            <a:off x="304800" y="2243138"/>
            <a:ext cx="8229600" cy="3651250"/>
          </a:xfrm>
          <a:prstGeom prst="rect">
            <a:avLst/>
          </a:prstGeom>
          <a:noFill/>
          <a:ln>
            <a:noFill/>
          </a:ln>
          <a:extLst/>
        </p:spPr>
        <p:txBody>
          <a:bodyPr lIns="0" tIns="0" rIns="0" bIns="0"/>
          <a:lstStyle/>
          <a:p>
            <a:pPr>
              <a:spcBef>
                <a:spcPts val="375"/>
              </a:spcBef>
              <a:buSzPct val="155000"/>
              <a:defRPr/>
            </a:pPr>
            <a:endParaRPr lang="en-US" sz="2400" dirty="0" smtClean="0">
              <a:latin typeface="Century Gothic"/>
              <a:cs typeface="Century Gothic"/>
              <a:sym typeface="Lucida Grande" charset="0"/>
            </a:endParaRPr>
          </a:p>
          <a:p>
            <a:pPr>
              <a:spcBef>
                <a:spcPts val="375"/>
              </a:spcBef>
              <a:buSzPct val="155000"/>
              <a:defRPr/>
            </a:pPr>
            <a:r>
              <a:rPr lang="en-US" sz="2400" u="sng" dirty="0">
                <a:solidFill>
                  <a:srgbClr val="000000"/>
                </a:solidFill>
                <a:latin typeface="Century Gothic"/>
                <a:cs typeface="Century Gothic"/>
                <a:sym typeface="Lucida Grande" charset="0"/>
              </a:rPr>
              <a:t>Sub-Trunk #2</a:t>
            </a:r>
          </a:p>
          <a:p>
            <a:pPr marL="342900" indent="-342900">
              <a:spcBef>
                <a:spcPts val="375"/>
              </a:spcBef>
              <a:buSzPct val="155000"/>
              <a:buFont typeface="Wingdings" panose="05000000000000000000" pitchFamily="2" charset="2"/>
              <a:buChar char="Ø"/>
              <a:defRPr/>
            </a:pPr>
            <a:r>
              <a:rPr lang="en-US" sz="2400" dirty="0" smtClean="0">
                <a:solidFill>
                  <a:srgbClr val="000000"/>
                </a:solidFill>
                <a:latin typeface="Century Gothic"/>
                <a:cs typeface="Century Gothic"/>
                <a:sym typeface="Lucida Grande" charset="0"/>
              </a:rPr>
              <a:t>One Modeled Sewer Lateral</a:t>
            </a:r>
          </a:p>
          <a:p>
            <a:pPr marL="800100" lvl="1" indent="-342900">
              <a:spcBef>
                <a:spcPts val="375"/>
              </a:spcBef>
              <a:buSzPct val="155000"/>
              <a:buFont typeface="Wingdings" panose="05000000000000000000" pitchFamily="2" charset="2"/>
              <a:buChar char="Ø"/>
              <a:defRPr/>
            </a:pPr>
            <a:r>
              <a:rPr lang="en-US" sz="2400" dirty="0" err="1" smtClean="0">
                <a:solidFill>
                  <a:srgbClr val="000000"/>
                </a:solidFill>
                <a:latin typeface="Century Gothic"/>
                <a:cs typeface="Century Gothic"/>
                <a:sym typeface="Lucida Grande" charset="0"/>
              </a:rPr>
              <a:t>SubTrunk</a:t>
            </a:r>
            <a:r>
              <a:rPr lang="en-US" sz="2400" dirty="0" smtClean="0">
                <a:solidFill>
                  <a:srgbClr val="000000"/>
                </a:solidFill>
                <a:latin typeface="Century Gothic"/>
                <a:cs typeface="Century Gothic"/>
                <a:sym typeface="Lucida Grande" charset="0"/>
              </a:rPr>
              <a:t> #2</a:t>
            </a:r>
          </a:p>
          <a:p>
            <a:pPr marL="342900" indent="-342900">
              <a:spcBef>
                <a:spcPts val="375"/>
              </a:spcBef>
              <a:buSzPct val="155000"/>
              <a:buFont typeface="Wingdings" panose="05000000000000000000" pitchFamily="2" charset="2"/>
              <a:buChar char="Ø"/>
              <a:defRPr/>
            </a:pPr>
            <a:r>
              <a:rPr lang="en-US" sz="2400" dirty="0" smtClean="0">
                <a:solidFill>
                  <a:srgbClr val="000000"/>
                </a:solidFill>
                <a:latin typeface="Century Gothic"/>
                <a:cs typeface="Century Gothic"/>
                <a:sym typeface="Lucida Grande" charset="0"/>
              </a:rPr>
              <a:t>Existing Conditions</a:t>
            </a:r>
          </a:p>
          <a:p>
            <a:pPr marL="800100" lvl="1" indent="-342900">
              <a:spcBef>
                <a:spcPts val="375"/>
              </a:spcBef>
              <a:buSzPct val="155000"/>
              <a:buFont typeface="Wingdings" panose="05000000000000000000" pitchFamily="2" charset="2"/>
              <a:buChar char="Ø"/>
              <a:defRPr/>
            </a:pPr>
            <a:r>
              <a:rPr lang="en-US" sz="2400" dirty="0" smtClean="0">
                <a:solidFill>
                  <a:srgbClr val="000000"/>
                </a:solidFill>
                <a:latin typeface="Century Gothic"/>
                <a:cs typeface="Century Gothic"/>
                <a:sym typeface="Lucida Grande" charset="0"/>
              </a:rPr>
              <a:t>Capacity Issues for 2-year, 5-year, and 10-year rain events.</a:t>
            </a:r>
          </a:p>
          <a:p>
            <a:pPr marL="342900" indent="-342900">
              <a:spcBef>
                <a:spcPts val="375"/>
              </a:spcBef>
              <a:buSzPct val="155000"/>
              <a:buFont typeface="Wingdings" panose="05000000000000000000" pitchFamily="2" charset="2"/>
              <a:buChar char="Ø"/>
              <a:defRPr/>
            </a:pPr>
            <a:r>
              <a:rPr lang="en-US" sz="2400" dirty="0" smtClean="0">
                <a:solidFill>
                  <a:srgbClr val="000000"/>
                </a:solidFill>
                <a:latin typeface="Century Gothic"/>
                <a:cs typeface="Century Gothic"/>
                <a:sym typeface="Lucida Grande" charset="0"/>
              </a:rPr>
              <a:t>Updated Model (utilizing 2017 Flow Meter Data)</a:t>
            </a:r>
          </a:p>
          <a:p>
            <a:pPr marL="800100" lvl="1" indent="-342900">
              <a:spcBef>
                <a:spcPts val="375"/>
              </a:spcBef>
              <a:buSzPct val="155000"/>
              <a:buFont typeface="Wingdings" panose="05000000000000000000" pitchFamily="2" charset="2"/>
              <a:buChar char="Ø"/>
              <a:defRPr/>
            </a:pPr>
            <a:r>
              <a:rPr lang="en-US" sz="2400" dirty="0" smtClean="0">
                <a:solidFill>
                  <a:srgbClr val="000000"/>
                </a:solidFill>
                <a:latin typeface="Century Gothic"/>
                <a:cs typeface="Century Gothic"/>
                <a:sym typeface="Lucida Grande" charset="0"/>
              </a:rPr>
              <a:t>Capacity Issues for 2-year, 5-year, and 10-year rain events.</a:t>
            </a:r>
            <a:endParaRPr lang="en-US" sz="2400" dirty="0">
              <a:solidFill>
                <a:srgbClr val="000000"/>
              </a:solidFill>
              <a:latin typeface="Century Gothic"/>
              <a:cs typeface="Century Gothic"/>
              <a:sym typeface="Lucida Grande" charset="0"/>
            </a:endParaRPr>
          </a:p>
          <a:p>
            <a:pPr>
              <a:spcBef>
                <a:spcPts val="375"/>
              </a:spcBef>
              <a:buSzPct val="155000"/>
              <a:defRPr/>
            </a:pPr>
            <a:endParaRPr lang="en-US" sz="2400" dirty="0">
              <a:latin typeface="Century Gothic"/>
              <a:cs typeface="Century Gothic"/>
              <a:sym typeface="Lucida Grande" charset="0"/>
            </a:endParaRPr>
          </a:p>
          <a:p>
            <a:pPr>
              <a:spcBef>
                <a:spcPts val="375"/>
              </a:spcBef>
              <a:buSzPct val="155000"/>
              <a:defRPr/>
            </a:pPr>
            <a:endParaRPr lang="en-US" sz="2400" dirty="0">
              <a:latin typeface="Century Gothic"/>
              <a:cs typeface="Century Gothic"/>
              <a:sym typeface="Lucida Grande" charset="0"/>
            </a:endParaRPr>
          </a:p>
          <a:p>
            <a:pPr>
              <a:spcBef>
                <a:spcPts val="375"/>
              </a:spcBef>
              <a:buSzPct val="155000"/>
              <a:defRPr/>
            </a:pPr>
            <a:endParaRPr lang="en-US" sz="2400" dirty="0">
              <a:latin typeface="Century Gothic"/>
              <a:cs typeface="Century Gothic"/>
              <a:sym typeface="Lucida Grande" charset="0"/>
            </a:endParaRPr>
          </a:p>
          <a:p>
            <a:pPr marL="342900" indent="-342900">
              <a:spcBef>
                <a:spcPts val="375"/>
              </a:spcBef>
              <a:buSzPct val="155000"/>
              <a:buFontTx/>
              <a:buBlip>
                <a:blip r:embed="rId3"/>
              </a:buBlip>
              <a:defRPr/>
            </a:pPr>
            <a:endParaRPr lang="en-US" sz="2400" dirty="0">
              <a:latin typeface="Century Gothic"/>
              <a:cs typeface="Century Gothic"/>
              <a:sym typeface="Lucida Grande" charset="0"/>
            </a:endParaRPr>
          </a:p>
          <a:p>
            <a:pPr marL="342900" indent="-342900">
              <a:spcBef>
                <a:spcPts val="375"/>
              </a:spcBef>
              <a:buSzPct val="155000"/>
              <a:buFontTx/>
              <a:buBlip>
                <a:blip r:embed="rId3"/>
              </a:buBlip>
              <a:defRPr/>
            </a:pPr>
            <a:endParaRPr lang="en-US" sz="2400" dirty="0">
              <a:latin typeface="Century Gothic"/>
              <a:cs typeface="Century Gothic"/>
              <a:sym typeface="Lucida Grande" charset="0"/>
            </a:endParaRPr>
          </a:p>
          <a:p>
            <a:pPr marL="342900" indent="-342900">
              <a:spcBef>
                <a:spcPts val="375"/>
              </a:spcBef>
              <a:buSzPct val="155000"/>
              <a:buFontTx/>
              <a:buBlip>
                <a:blip r:embed="rId3"/>
              </a:buBlip>
              <a:defRPr/>
            </a:pPr>
            <a:endParaRPr lang="en-US" sz="2400" dirty="0">
              <a:latin typeface="Century Gothic"/>
              <a:cs typeface="Century Gothic"/>
              <a:sym typeface="Lucida Grande" charset="0"/>
            </a:endParaRPr>
          </a:p>
        </p:txBody>
      </p:sp>
      <p:sp>
        <p:nvSpPr>
          <p:cNvPr id="21519" name="Rectangle 15"/>
          <p:cNvSpPr>
            <a:spLocks noChangeArrowheads="1"/>
          </p:cNvSpPr>
          <p:nvPr/>
        </p:nvSpPr>
        <p:spPr bwMode="auto">
          <a:xfrm>
            <a:off x="7312026" y="1555750"/>
            <a:ext cx="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endParaRPr lang="en-US"/>
          </a:p>
        </p:txBody>
      </p:sp>
      <p:sp>
        <p:nvSpPr>
          <p:cNvPr id="21515" name="Title 1"/>
          <p:cNvSpPr>
            <a:spLocks noGrp="1"/>
          </p:cNvSpPr>
          <p:nvPr>
            <p:ph type="title"/>
          </p:nvPr>
        </p:nvSpPr>
        <p:spPr>
          <a:xfrm>
            <a:off x="304800" y="511175"/>
            <a:ext cx="8229600" cy="931863"/>
          </a:xfrm>
        </p:spPr>
        <p:txBody>
          <a:bodyPr/>
          <a:lstStyle/>
          <a:p>
            <a:r>
              <a:rPr lang="en-US" dirty="0" smtClean="0">
                <a:solidFill>
                  <a:srgbClr val="143F92"/>
                </a:solidFill>
                <a:latin typeface="Book Antiqua" charset="0"/>
                <a:ea typeface="ＭＳ Ｐゴシック" charset="0"/>
              </a:rPr>
              <a:t>Watkins Creek</a:t>
            </a:r>
            <a:endParaRPr lang="en-US" dirty="0">
              <a:solidFill>
                <a:srgbClr val="143F92"/>
              </a:solidFill>
              <a:latin typeface="Book Antiqua" charset="0"/>
              <a:ea typeface="ＭＳ Ｐゴシック" charset="0"/>
            </a:endParaRPr>
          </a:p>
        </p:txBody>
      </p:sp>
      <p:sp>
        <p:nvSpPr>
          <p:cNvPr id="22" name="Rectangle 4"/>
          <p:cNvSpPr>
            <a:spLocks/>
          </p:cNvSpPr>
          <p:nvPr/>
        </p:nvSpPr>
        <p:spPr bwMode="auto">
          <a:xfrm>
            <a:off x="304800" y="2647950"/>
            <a:ext cx="8229600" cy="3651250"/>
          </a:xfrm>
          <a:prstGeom prst="rect">
            <a:avLst/>
          </a:prstGeom>
          <a:noFill/>
          <a:ln>
            <a:noFill/>
          </a:ln>
          <a:extLst/>
        </p:spPr>
        <p:txBody>
          <a:bodyPr lIns="0" tIns="0" rIns="0" bIns="0"/>
          <a:lstStyle/>
          <a:p>
            <a:pPr>
              <a:spcBef>
                <a:spcPts val="375"/>
              </a:spcBef>
              <a:buSzPct val="155000"/>
              <a:defRPr/>
            </a:pPr>
            <a:r>
              <a:rPr lang="en-US" sz="2400" u="sng" dirty="0" smtClean="0">
                <a:solidFill>
                  <a:srgbClr val="000000"/>
                </a:solidFill>
                <a:latin typeface="Century Gothic"/>
                <a:cs typeface="Century Gothic"/>
                <a:sym typeface="Lucida Grande" charset="0"/>
              </a:rPr>
              <a:t>Sub-Trunk #3</a:t>
            </a:r>
            <a:endParaRPr lang="en-US" sz="2400" u="sng" dirty="0">
              <a:solidFill>
                <a:srgbClr val="000000"/>
              </a:solidFill>
              <a:latin typeface="Century Gothic"/>
              <a:cs typeface="Century Gothic"/>
              <a:sym typeface="Lucida Grande" charset="0"/>
            </a:endParaRPr>
          </a:p>
          <a:p>
            <a:pPr marL="342900" indent="-342900">
              <a:spcBef>
                <a:spcPts val="375"/>
              </a:spcBef>
              <a:buSzPct val="155000"/>
              <a:buFont typeface="Wingdings" panose="05000000000000000000" pitchFamily="2" charset="2"/>
              <a:buChar char="Ø"/>
              <a:defRPr/>
            </a:pPr>
            <a:r>
              <a:rPr lang="en-US" sz="2400" dirty="0" smtClean="0">
                <a:solidFill>
                  <a:srgbClr val="000000"/>
                </a:solidFill>
                <a:latin typeface="Century Gothic"/>
                <a:cs typeface="Century Gothic"/>
                <a:sym typeface="Lucida Grande" charset="0"/>
              </a:rPr>
              <a:t>One Modeled Sewer Lateral</a:t>
            </a:r>
          </a:p>
          <a:p>
            <a:pPr marL="800100" lvl="1" indent="-342900">
              <a:spcBef>
                <a:spcPts val="375"/>
              </a:spcBef>
              <a:buSzPct val="155000"/>
              <a:buFont typeface="Wingdings" panose="05000000000000000000" pitchFamily="2" charset="2"/>
              <a:buChar char="Ø"/>
              <a:defRPr/>
            </a:pPr>
            <a:r>
              <a:rPr lang="en-US" sz="2400" dirty="0" err="1" smtClean="0">
                <a:solidFill>
                  <a:srgbClr val="000000"/>
                </a:solidFill>
                <a:latin typeface="Century Gothic"/>
                <a:cs typeface="Century Gothic"/>
                <a:sym typeface="Lucida Grande" charset="0"/>
              </a:rPr>
              <a:t>SubTrunk</a:t>
            </a:r>
            <a:r>
              <a:rPr lang="en-US" sz="2400" dirty="0" smtClean="0">
                <a:solidFill>
                  <a:srgbClr val="000000"/>
                </a:solidFill>
                <a:latin typeface="Century Gothic"/>
                <a:cs typeface="Century Gothic"/>
                <a:sym typeface="Lucida Grande" charset="0"/>
              </a:rPr>
              <a:t> #3</a:t>
            </a:r>
          </a:p>
          <a:p>
            <a:pPr marL="342900" indent="-342900">
              <a:spcBef>
                <a:spcPts val="375"/>
              </a:spcBef>
              <a:buSzPct val="155000"/>
              <a:buFont typeface="Wingdings" panose="05000000000000000000" pitchFamily="2" charset="2"/>
              <a:buChar char="Ø"/>
              <a:defRPr/>
            </a:pPr>
            <a:r>
              <a:rPr lang="en-US" sz="2400" dirty="0" smtClean="0">
                <a:solidFill>
                  <a:srgbClr val="000000"/>
                </a:solidFill>
                <a:latin typeface="Century Gothic"/>
                <a:cs typeface="Century Gothic"/>
                <a:sym typeface="Lucida Grande" charset="0"/>
              </a:rPr>
              <a:t>Existing Conditions</a:t>
            </a:r>
          </a:p>
          <a:p>
            <a:pPr marL="800100" lvl="1" indent="-342900">
              <a:spcBef>
                <a:spcPts val="375"/>
              </a:spcBef>
              <a:buSzPct val="155000"/>
              <a:buFont typeface="Wingdings" panose="05000000000000000000" pitchFamily="2" charset="2"/>
              <a:buChar char="Ø"/>
              <a:defRPr/>
            </a:pPr>
            <a:r>
              <a:rPr lang="en-US" sz="2400" dirty="0" smtClean="0">
                <a:solidFill>
                  <a:srgbClr val="000000"/>
                </a:solidFill>
                <a:latin typeface="Century Gothic"/>
                <a:cs typeface="Century Gothic"/>
                <a:sym typeface="Lucida Grande" charset="0"/>
              </a:rPr>
              <a:t>Capacity Issues for 2-year, 5-year, and 10-year rain events.</a:t>
            </a:r>
          </a:p>
          <a:p>
            <a:pPr marL="342900" indent="-342900">
              <a:spcBef>
                <a:spcPts val="375"/>
              </a:spcBef>
              <a:buSzPct val="155000"/>
              <a:buFont typeface="Wingdings" panose="05000000000000000000" pitchFamily="2" charset="2"/>
              <a:buChar char="Ø"/>
              <a:defRPr/>
            </a:pPr>
            <a:r>
              <a:rPr lang="en-US" sz="2400" dirty="0" smtClean="0">
                <a:solidFill>
                  <a:srgbClr val="000000"/>
                </a:solidFill>
                <a:latin typeface="Century Gothic"/>
                <a:cs typeface="Century Gothic"/>
                <a:sym typeface="Lucida Grande" charset="0"/>
              </a:rPr>
              <a:t>Updated Model (utilizing 2017 Flow Meter Data)</a:t>
            </a:r>
          </a:p>
          <a:p>
            <a:pPr marL="800100" lvl="1" indent="-342900">
              <a:spcBef>
                <a:spcPts val="375"/>
              </a:spcBef>
              <a:buSzPct val="155000"/>
              <a:buFont typeface="Wingdings" panose="05000000000000000000" pitchFamily="2" charset="2"/>
              <a:buChar char="Ø"/>
              <a:defRPr/>
            </a:pPr>
            <a:r>
              <a:rPr lang="en-US" sz="2400" dirty="0" smtClean="0">
                <a:solidFill>
                  <a:srgbClr val="000000"/>
                </a:solidFill>
                <a:latin typeface="Century Gothic"/>
                <a:cs typeface="Century Gothic"/>
                <a:sym typeface="Lucida Grande" charset="0"/>
              </a:rPr>
              <a:t>Capacity Issues for 2-year, 5-year, and 10-year rain events.</a:t>
            </a:r>
            <a:endParaRPr lang="en-US" sz="2400" dirty="0">
              <a:latin typeface="Century Gothic"/>
              <a:cs typeface="Century Gothic"/>
              <a:sym typeface="Lucida Grande" charset="0"/>
            </a:endParaRPr>
          </a:p>
          <a:p>
            <a:pPr>
              <a:spcBef>
                <a:spcPts val="375"/>
              </a:spcBef>
              <a:buSzPct val="155000"/>
              <a:defRPr/>
            </a:pPr>
            <a:endParaRPr lang="en-US" sz="2400" dirty="0">
              <a:latin typeface="Century Gothic"/>
              <a:cs typeface="Century Gothic"/>
              <a:sym typeface="Lucida Grande" charset="0"/>
            </a:endParaRPr>
          </a:p>
          <a:p>
            <a:pPr>
              <a:spcBef>
                <a:spcPts val="375"/>
              </a:spcBef>
              <a:buSzPct val="155000"/>
              <a:defRPr/>
            </a:pPr>
            <a:endParaRPr lang="en-US" sz="2400" dirty="0">
              <a:latin typeface="Century Gothic"/>
              <a:cs typeface="Century Gothic"/>
              <a:sym typeface="Lucida Grande" charset="0"/>
            </a:endParaRPr>
          </a:p>
          <a:p>
            <a:pPr marL="342900" indent="-342900">
              <a:spcBef>
                <a:spcPts val="375"/>
              </a:spcBef>
              <a:buSzPct val="155000"/>
              <a:buFontTx/>
              <a:buBlip>
                <a:blip r:embed="rId3"/>
              </a:buBlip>
              <a:defRPr/>
            </a:pPr>
            <a:endParaRPr lang="en-US" sz="2400" dirty="0">
              <a:latin typeface="Century Gothic"/>
              <a:cs typeface="Century Gothic"/>
              <a:sym typeface="Lucida Grande" charset="0"/>
            </a:endParaRPr>
          </a:p>
          <a:p>
            <a:pPr marL="342900" indent="-342900">
              <a:spcBef>
                <a:spcPts val="375"/>
              </a:spcBef>
              <a:buSzPct val="155000"/>
              <a:buFontTx/>
              <a:buBlip>
                <a:blip r:embed="rId3"/>
              </a:buBlip>
              <a:defRPr/>
            </a:pPr>
            <a:endParaRPr lang="en-US" sz="2400" dirty="0">
              <a:latin typeface="Century Gothic"/>
              <a:cs typeface="Century Gothic"/>
              <a:sym typeface="Lucida Grande" charset="0"/>
            </a:endParaRPr>
          </a:p>
          <a:p>
            <a:pPr marL="342900" indent="-342900">
              <a:spcBef>
                <a:spcPts val="375"/>
              </a:spcBef>
              <a:buSzPct val="155000"/>
              <a:buFontTx/>
              <a:buBlip>
                <a:blip r:embed="rId3"/>
              </a:buBlip>
              <a:defRPr/>
            </a:pPr>
            <a:endParaRPr lang="en-US" sz="2400" dirty="0">
              <a:latin typeface="Century Gothic"/>
              <a:cs typeface="Century Gothic"/>
              <a:sym typeface="Lucida Grande" charset="0"/>
            </a:endParaRPr>
          </a:p>
        </p:txBody>
      </p:sp>
      <p:grpSp>
        <p:nvGrpSpPr>
          <p:cNvPr id="18" name="Group 17"/>
          <p:cNvGrpSpPr/>
          <p:nvPr/>
        </p:nvGrpSpPr>
        <p:grpSpPr>
          <a:xfrm>
            <a:off x="304800" y="195263"/>
            <a:ext cx="3590925" cy="2495550"/>
            <a:chOff x="5997932" y="1157288"/>
            <a:chExt cx="3163531" cy="1493837"/>
          </a:xfrm>
        </p:grpSpPr>
        <p:sp>
          <p:nvSpPr>
            <p:cNvPr id="19" name="Freeform 13"/>
            <p:cNvSpPr>
              <a:spLocks noEditPoints="1"/>
            </p:cNvSpPr>
            <p:nvPr/>
          </p:nvSpPr>
          <p:spPr bwMode="auto">
            <a:xfrm>
              <a:off x="5997932" y="1740841"/>
              <a:ext cx="3115524" cy="806312"/>
            </a:xfrm>
            <a:custGeom>
              <a:avLst/>
              <a:gdLst>
                <a:gd name="T0" fmla="*/ 0 w 3560"/>
                <a:gd name="T1" fmla="*/ 2147483647 h 1533"/>
                <a:gd name="T2" fmla="*/ 0 w 3560"/>
                <a:gd name="T3" fmla="*/ 2147483647 h 1533"/>
                <a:gd name="T4" fmla="*/ 0 w 3560"/>
                <a:gd name="T5" fmla="*/ 2147483647 h 1533"/>
                <a:gd name="T6" fmla="*/ 2147483647 w 3560"/>
                <a:gd name="T7" fmla="*/ 0 h 1533"/>
                <a:gd name="T8" fmla="*/ 2147483647 w 3560"/>
                <a:gd name="T9" fmla="*/ 0 h 1533"/>
                <a:gd name="T10" fmla="*/ 2147483647 w 3560"/>
                <a:gd name="T11" fmla="*/ 2147483647 h 1533"/>
                <a:gd name="T12" fmla="*/ 2147483647 w 3560"/>
                <a:gd name="T13" fmla="*/ 2147483647 h 1533"/>
                <a:gd name="T14" fmla="*/ 2147483647 w 3560"/>
                <a:gd name="T15" fmla="*/ 2147483647 h 1533"/>
                <a:gd name="T16" fmla="*/ 2147483647 w 3560"/>
                <a:gd name="T17" fmla="*/ 2147483647 h 1533"/>
                <a:gd name="T18" fmla="*/ 0 w 3560"/>
                <a:gd name="T19" fmla="*/ 2147483647 h 1533"/>
                <a:gd name="T20" fmla="*/ 0 w 3560"/>
                <a:gd name="T21" fmla="*/ 2147483647 h 1533"/>
                <a:gd name="T22" fmla="*/ 0 w 3560"/>
                <a:gd name="T23" fmla="*/ 2147483647 h 1533"/>
                <a:gd name="T24" fmla="*/ 0 w 3560"/>
                <a:gd name="T25" fmla="*/ 2147483647 h 15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60"/>
                <a:gd name="T40" fmla="*/ 0 h 1533"/>
                <a:gd name="T41" fmla="*/ 3560 w 3560"/>
                <a:gd name="T42" fmla="*/ 1533 h 153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60" h="1533">
                  <a:moveTo>
                    <a:pt x="0" y="1333"/>
                  </a:moveTo>
                  <a:lnTo>
                    <a:pt x="0" y="1333"/>
                  </a:lnTo>
                  <a:lnTo>
                    <a:pt x="0" y="200"/>
                  </a:lnTo>
                  <a:cubicBezTo>
                    <a:pt x="0" y="89"/>
                    <a:pt x="90" y="0"/>
                    <a:pt x="200" y="0"/>
                  </a:cubicBezTo>
                  <a:lnTo>
                    <a:pt x="3360" y="0"/>
                  </a:lnTo>
                  <a:cubicBezTo>
                    <a:pt x="3471" y="0"/>
                    <a:pt x="3560" y="89"/>
                    <a:pt x="3560" y="200"/>
                  </a:cubicBezTo>
                  <a:lnTo>
                    <a:pt x="3560" y="1333"/>
                  </a:lnTo>
                  <a:cubicBezTo>
                    <a:pt x="3560" y="1443"/>
                    <a:pt x="3471" y="1533"/>
                    <a:pt x="3360" y="1533"/>
                  </a:cubicBezTo>
                  <a:lnTo>
                    <a:pt x="200" y="1533"/>
                  </a:lnTo>
                  <a:cubicBezTo>
                    <a:pt x="90" y="1533"/>
                    <a:pt x="0" y="1443"/>
                    <a:pt x="0" y="1333"/>
                  </a:cubicBezTo>
                  <a:close/>
                  <a:moveTo>
                    <a:pt x="0" y="1333"/>
                  </a:moveTo>
                  <a:lnTo>
                    <a:pt x="0" y="1333"/>
                  </a:lnTo>
                  <a:close/>
                </a:path>
              </a:pathLst>
            </a:custGeom>
            <a:solidFill>
              <a:srgbClr val="143F92"/>
            </a:solidFill>
            <a:ln w="0">
              <a:solidFill>
                <a:srgbClr val="FFFFFF"/>
              </a:solidFill>
              <a:prstDash val="solid"/>
              <a:round/>
              <a:headEnd/>
              <a:tailEnd/>
            </a:ln>
          </p:spPr>
          <p:txBody>
            <a:bodyPr/>
            <a:lstStyle/>
            <a:p>
              <a:endParaRPr lang="en-US"/>
            </a:p>
          </p:txBody>
        </p:sp>
        <p:sp>
          <p:nvSpPr>
            <p:cNvPr id="20" name="AutoShape 10"/>
            <p:cNvSpPr>
              <a:spLocks noChangeAspect="1" noChangeArrowheads="1" noTextEdit="1"/>
            </p:cNvSpPr>
            <p:nvPr/>
          </p:nvSpPr>
          <p:spPr bwMode="auto">
            <a:xfrm>
              <a:off x="6056313" y="1157288"/>
              <a:ext cx="3105150" cy="149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sp>
        <p:nvSpPr>
          <p:cNvPr id="23" name="Rectangle 16"/>
          <p:cNvSpPr>
            <a:spLocks noChangeArrowheads="1"/>
          </p:cNvSpPr>
          <p:nvPr/>
        </p:nvSpPr>
        <p:spPr bwMode="auto">
          <a:xfrm>
            <a:off x="304800" y="1331660"/>
            <a:ext cx="3536432"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en-US" sz="2400" dirty="0" smtClean="0">
                <a:solidFill>
                  <a:schemeClr val="bg1"/>
                </a:solidFill>
                <a:latin typeface="Book Antiqua" charset="0"/>
              </a:rPr>
              <a:t>Sub-Trunk #2 &amp; Sub-Trunk #3 </a:t>
            </a:r>
          </a:p>
          <a:p>
            <a:pPr algn="ctr"/>
            <a:r>
              <a:rPr lang="en-US" sz="2400" dirty="0" smtClean="0">
                <a:solidFill>
                  <a:schemeClr val="bg1"/>
                </a:solidFill>
                <a:latin typeface="Book Antiqua" charset="0"/>
              </a:rPr>
              <a:t>Sanitary Relief Project</a:t>
            </a:r>
            <a:endParaRPr lang="en-US" sz="2400" dirty="0">
              <a:solidFill>
                <a:schemeClr val="bg1"/>
              </a:solidFill>
              <a:latin typeface="Book Antiqua" charset="0"/>
            </a:endParaRPr>
          </a:p>
        </p:txBody>
      </p:sp>
      <p:pic>
        <p:nvPicPr>
          <p:cNvPr id="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8800" y="312876"/>
            <a:ext cx="4388799" cy="279544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762400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8" fill="hold" grpId="1" nodeType="clickEffect">
                                  <p:stCondLst>
                                    <p:cond delay="0"/>
                                  </p:stCondLst>
                                  <p:childTnLst>
                                    <p:anim calcmode="lin" valueType="num">
                                      <p:cBhvr additive="base">
                                        <p:cTn id="12" dur="500"/>
                                        <p:tgtEl>
                                          <p:spTgt spid="4"/>
                                        </p:tgtEl>
                                        <p:attrNameLst>
                                          <p:attrName>ppt_x</p:attrName>
                                        </p:attrNameLst>
                                      </p:cBhvr>
                                      <p:tavLst>
                                        <p:tav tm="0">
                                          <p:val>
                                            <p:strVal val="ppt_x"/>
                                          </p:val>
                                        </p:tav>
                                        <p:tav tm="100000">
                                          <p:val>
                                            <p:strVal val="0-ppt_w/2"/>
                                          </p:val>
                                        </p:tav>
                                      </p:tavLst>
                                    </p:anim>
                                    <p:anim calcmode="lin" valueType="num">
                                      <p:cBhvr additive="base">
                                        <p:cTn id="13" dur="500"/>
                                        <p:tgtEl>
                                          <p:spTgt spid="4"/>
                                        </p:tgtEl>
                                        <p:attrNameLst>
                                          <p:attrName>ppt_y</p:attrName>
                                        </p:attrNameLst>
                                      </p:cBhvr>
                                      <p:tavLst>
                                        <p:tav tm="0">
                                          <p:val>
                                            <p:strVal val="ppt_y"/>
                                          </p:val>
                                        </p:tav>
                                        <p:tav tm="100000">
                                          <p:val>
                                            <p:strVal val="ppt_y"/>
                                          </p:val>
                                        </p:tav>
                                      </p:tavLst>
                                    </p:anim>
                                    <p:set>
                                      <p:cBhvr>
                                        <p:cTn id="14" dur="1" fill="hold">
                                          <p:stCondLst>
                                            <p:cond delay="49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1+#ppt_w/2"/>
                                          </p:val>
                                        </p:tav>
                                        <p:tav tm="100000">
                                          <p:val>
                                            <p:strVal val="#ppt_x"/>
                                          </p:val>
                                        </p:tav>
                                      </p:tavLst>
                                    </p:anim>
                                    <p:anim calcmode="lin" valueType="num">
                                      <p:cBhvr additive="base">
                                        <p:cTn id="26"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CD </a:t>
            </a:r>
            <a:r>
              <a:rPr lang="en-US" dirty="0"/>
              <a:t>Requirements</a:t>
            </a:r>
          </a:p>
        </p:txBody>
      </p:sp>
      <p:sp>
        <p:nvSpPr>
          <p:cNvPr id="3" name="Content Placeholder 2"/>
          <p:cNvSpPr>
            <a:spLocks noGrp="1"/>
          </p:cNvSpPr>
          <p:nvPr>
            <p:ph idx="1"/>
          </p:nvPr>
        </p:nvSpPr>
        <p:spPr>
          <a:xfrm>
            <a:off x="457200" y="1282926"/>
            <a:ext cx="8229600" cy="5386387"/>
          </a:xfrm>
        </p:spPr>
        <p:txBody>
          <a:bodyPr>
            <a:noAutofit/>
          </a:bodyPr>
          <a:lstStyle/>
          <a:p>
            <a:pPr>
              <a:buFont typeface="Wingdings" panose="05000000000000000000" pitchFamily="2" charset="2"/>
              <a:buChar char="Ø"/>
            </a:pPr>
            <a:r>
              <a:rPr lang="en-US" sz="2400" dirty="0"/>
              <a:t>Consent Decree entered April 2012</a:t>
            </a:r>
          </a:p>
          <a:p>
            <a:pPr>
              <a:buFont typeface="Wingdings" panose="05000000000000000000" pitchFamily="2" charset="2"/>
              <a:buChar char="Ø"/>
            </a:pPr>
            <a:r>
              <a:rPr lang="en-US" sz="2400" dirty="0" smtClean="0"/>
              <a:t>SSO </a:t>
            </a:r>
            <a:r>
              <a:rPr lang="en-US" sz="2400" dirty="0"/>
              <a:t>Master Plan </a:t>
            </a:r>
            <a:r>
              <a:rPr lang="en-US" sz="2400" dirty="0" smtClean="0"/>
              <a:t>Requirements:</a:t>
            </a:r>
            <a:endParaRPr lang="en-US" sz="2400" dirty="0"/>
          </a:p>
          <a:p>
            <a:pPr lvl="1"/>
            <a:r>
              <a:rPr lang="en-US" sz="2400" dirty="0"/>
              <a:t>Assess existing </a:t>
            </a:r>
            <a:r>
              <a:rPr lang="en-US" sz="2400" dirty="0" smtClean="0"/>
              <a:t>and </a:t>
            </a:r>
            <a:r>
              <a:rPr lang="en-US" sz="2400" dirty="0"/>
              <a:t>future capacity of the </a:t>
            </a:r>
            <a:r>
              <a:rPr lang="en-US" sz="2400" dirty="0" smtClean="0"/>
              <a:t>Collection </a:t>
            </a:r>
            <a:r>
              <a:rPr lang="en-US" sz="2400" dirty="0"/>
              <a:t>System</a:t>
            </a:r>
          </a:p>
          <a:p>
            <a:pPr lvl="1"/>
            <a:r>
              <a:rPr lang="en-US" sz="2400" dirty="0" smtClean="0"/>
              <a:t>Collection System</a:t>
            </a:r>
          </a:p>
          <a:p>
            <a:pPr lvl="2"/>
            <a:r>
              <a:rPr lang="en-US" dirty="0" smtClean="0"/>
              <a:t>Conveys flows without surcharging </a:t>
            </a:r>
            <a:r>
              <a:rPr lang="en-US" dirty="0"/>
              <a:t>sufficient to cause SSO’s.</a:t>
            </a:r>
          </a:p>
          <a:p>
            <a:pPr lvl="2"/>
            <a:r>
              <a:rPr lang="en-US" dirty="0" smtClean="0"/>
              <a:t>Relief sewers shall </a:t>
            </a:r>
            <a:r>
              <a:rPr lang="en-US" dirty="0"/>
              <a:t>be designed </a:t>
            </a:r>
            <a:r>
              <a:rPr lang="en-US" dirty="0" smtClean="0"/>
              <a:t>to convey a </a:t>
            </a:r>
            <a:r>
              <a:rPr lang="en-US" dirty="0"/>
              <a:t>10 </a:t>
            </a:r>
            <a:r>
              <a:rPr lang="en-US" dirty="0" smtClean="0"/>
              <a:t>year storm</a:t>
            </a:r>
          </a:p>
          <a:p>
            <a:pPr lvl="2"/>
            <a:r>
              <a:rPr lang="en-US" dirty="0" smtClean="0"/>
              <a:t>Existing sewers shall convey a 5 year design storm</a:t>
            </a:r>
            <a:endParaRPr lang="en-US" dirty="0"/>
          </a:p>
          <a:p>
            <a:pPr lvl="1"/>
            <a:r>
              <a:rPr lang="en-US" sz="2400" dirty="0" smtClean="0">
                <a:solidFill>
                  <a:schemeClr val="tx2"/>
                </a:solidFill>
              </a:rPr>
              <a:t>28-</a:t>
            </a:r>
            <a:r>
              <a:rPr lang="en-US" sz="2400" dirty="0" smtClean="0"/>
              <a:t>year program*</a:t>
            </a:r>
            <a:endParaRPr lang="en-US" sz="2400" dirty="0"/>
          </a:p>
        </p:txBody>
      </p:sp>
      <p:sp>
        <p:nvSpPr>
          <p:cNvPr id="4" name="AutoShape 2" descr="Image result for consent decree mem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81737067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9" name="Rectangle 15"/>
          <p:cNvSpPr>
            <a:spLocks noChangeArrowheads="1"/>
          </p:cNvSpPr>
          <p:nvPr/>
        </p:nvSpPr>
        <p:spPr bwMode="auto">
          <a:xfrm>
            <a:off x="7312026" y="1555750"/>
            <a:ext cx="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endParaRPr lang="en-US"/>
          </a:p>
        </p:txBody>
      </p:sp>
      <p:sp>
        <p:nvSpPr>
          <p:cNvPr id="21515" name="Title 1"/>
          <p:cNvSpPr>
            <a:spLocks noGrp="1"/>
          </p:cNvSpPr>
          <p:nvPr>
            <p:ph type="title"/>
          </p:nvPr>
        </p:nvSpPr>
        <p:spPr>
          <a:xfrm>
            <a:off x="304800" y="511175"/>
            <a:ext cx="8229600" cy="931863"/>
          </a:xfrm>
        </p:spPr>
        <p:txBody>
          <a:bodyPr/>
          <a:lstStyle/>
          <a:p>
            <a:r>
              <a:rPr lang="en-US" dirty="0" smtClean="0">
                <a:solidFill>
                  <a:srgbClr val="143F92"/>
                </a:solidFill>
                <a:latin typeface="Book Antiqua" charset="0"/>
                <a:ea typeface="ＭＳ Ｐゴシック" charset="0"/>
              </a:rPr>
              <a:t>Watkins Creek</a:t>
            </a:r>
            <a:endParaRPr lang="en-US" dirty="0">
              <a:solidFill>
                <a:srgbClr val="143F92"/>
              </a:solidFill>
              <a:latin typeface="Book Antiqua" charset="0"/>
              <a:ea typeface="ＭＳ Ｐゴシック" charset="0"/>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6546" y="1109573"/>
            <a:ext cx="6266303" cy="4988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6545" y="1109573"/>
            <a:ext cx="6266303" cy="4988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rot="20339289">
            <a:off x="2674777" y="3188081"/>
            <a:ext cx="3509839" cy="830997"/>
          </a:xfrm>
          <a:prstGeom prst="rect">
            <a:avLst/>
          </a:prstGeom>
          <a:solidFill>
            <a:schemeClr val="bg1"/>
          </a:solidFill>
          <a:ln w="63500" cmpd="dbl">
            <a:solidFill>
              <a:srgbClr val="FF0000"/>
            </a:solidFill>
          </a:ln>
        </p:spPr>
        <p:txBody>
          <a:bodyPr wrap="square" rtlCol="0">
            <a:spAutoFit/>
          </a:bodyPr>
          <a:lstStyle/>
          <a:p>
            <a:pPr algn="ctr"/>
            <a:r>
              <a:rPr lang="en-US" sz="4800" b="1" dirty="0" smtClean="0">
                <a:solidFill>
                  <a:srgbClr val="FF0000"/>
                </a:solidFill>
                <a:latin typeface="Stencil" panose="040409050D0802020404" pitchFamily="82" charset="0"/>
              </a:rPr>
              <a:t>NO CHANGE</a:t>
            </a:r>
            <a:endParaRPr lang="en-US" sz="4800" b="1" dirty="0">
              <a:solidFill>
                <a:srgbClr val="FF0000"/>
              </a:solidFill>
              <a:latin typeface="Stencil" panose="040409050D0802020404" pitchFamily="82" charset="0"/>
            </a:endParaRPr>
          </a:p>
        </p:txBody>
      </p:sp>
      <p:pic>
        <p:nvPicPr>
          <p:cNvPr id="410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6546" y="1109572"/>
            <a:ext cx="6266302" cy="498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6546" y="1109572"/>
            <a:ext cx="6266302" cy="498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rot="20339289">
            <a:off x="2638517" y="3188081"/>
            <a:ext cx="3582358" cy="830997"/>
          </a:xfrm>
          <a:prstGeom prst="rect">
            <a:avLst/>
          </a:prstGeom>
          <a:solidFill>
            <a:schemeClr val="bg1"/>
          </a:solidFill>
          <a:ln w="63500" cmpd="dbl">
            <a:solidFill>
              <a:srgbClr val="FF0000"/>
            </a:solidFill>
          </a:ln>
        </p:spPr>
        <p:txBody>
          <a:bodyPr wrap="square" rtlCol="0">
            <a:spAutoFit/>
          </a:bodyPr>
          <a:lstStyle/>
          <a:p>
            <a:pPr algn="ctr"/>
            <a:r>
              <a:rPr lang="en-US" sz="4800" b="1" dirty="0" smtClean="0">
                <a:solidFill>
                  <a:srgbClr val="FF0000"/>
                </a:solidFill>
                <a:latin typeface="Stencil" panose="040409050D0802020404" pitchFamily="82" charset="0"/>
              </a:rPr>
              <a:t>NO CHANGE</a:t>
            </a:r>
            <a:endParaRPr lang="en-US" sz="4800" b="1" dirty="0">
              <a:solidFill>
                <a:srgbClr val="FF0000"/>
              </a:solidFill>
              <a:latin typeface="Stencil" panose="040409050D0802020404" pitchFamily="82" charset="0"/>
            </a:endParaRPr>
          </a:p>
        </p:txBody>
      </p:sp>
    </p:spTree>
    <p:extLst>
      <p:ext uri="{BB962C8B-B14F-4D97-AF65-F5344CB8AC3E}">
        <p14:creationId xmlns:p14="http://schemas.microsoft.com/office/powerpoint/2010/main" val="3810427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 calcmode="lin" valueType="num">
                                      <p:cBhvr additive="base">
                                        <p:cTn id="7" dur="500" fill="hold"/>
                                        <p:tgtEl>
                                          <p:spTgt spid="4099"/>
                                        </p:tgtEl>
                                        <p:attrNameLst>
                                          <p:attrName>ppt_x</p:attrName>
                                        </p:attrNameLst>
                                      </p:cBhvr>
                                      <p:tavLst>
                                        <p:tav tm="0">
                                          <p:val>
                                            <p:strVal val="1+#ppt_w/2"/>
                                          </p:val>
                                        </p:tav>
                                        <p:tav tm="100000">
                                          <p:val>
                                            <p:strVal val="#ppt_x"/>
                                          </p:val>
                                        </p:tav>
                                      </p:tavLst>
                                    </p:anim>
                                    <p:anim calcmode="lin" valueType="num">
                                      <p:cBhvr additive="base">
                                        <p:cTn id="8" dur="500" fill="hold"/>
                                        <p:tgtEl>
                                          <p:spTgt spid="409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nodeType="clickEffect">
                                  <p:stCondLst>
                                    <p:cond delay="0"/>
                                  </p:stCondLst>
                                  <p:childTnLst>
                                    <p:set>
                                      <p:cBhvr>
                                        <p:cTn id="12" dur="1" fill="hold">
                                          <p:stCondLst>
                                            <p:cond delay="0"/>
                                          </p:stCondLst>
                                        </p:cTn>
                                        <p:tgtEl>
                                          <p:spTgt spid="4101"/>
                                        </p:tgtEl>
                                        <p:attrNameLst>
                                          <p:attrName>style.visibility</p:attrName>
                                        </p:attrNameLst>
                                      </p:cBhvr>
                                      <p:to>
                                        <p:strVal val="visible"/>
                                      </p:to>
                                    </p:set>
                                    <p:animEffect transition="in" filter="wipe(right)">
                                      <p:cBhvr>
                                        <p:cTn id="13" dur="2000"/>
                                        <p:tgtEl>
                                          <p:spTgt spid="4101"/>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1000" fill="hold"/>
                                        <p:tgtEl>
                                          <p:spTgt spid="17"/>
                                        </p:tgtEl>
                                        <p:attrNameLst>
                                          <p:attrName>ppt_w</p:attrName>
                                        </p:attrNameLst>
                                      </p:cBhvr>
                                      <p:tavLst>
                                        <p:tav tm="0">
                                          <p:val>
                                            <p:fltVal val="0"/>
                                          </p:val>
                                        </p:tav>
                                        <p:tav tm="100000">
                                          <p:val>
                                            <p:strVal val="#ppt_w"/>
                                          </p:val>
                                        </p:tav>
                                      </p:tavLst>
                                    </p:anim>
                                    <p:anim calcmode="lin" valueType="num">
                                      <p:cBhvr>
                                        <p:cTn id="19" dur="1000" fill="hold"/>
                                        <p:tgtEl>
                                          <p:spTgt spid="17"/>
                                        </p:tgtEl>
                                        <p:attrNameLst>
                                          <p:attrName>ppt_h</p:attrName>
                                        </p:attrNameLst>
                                      </p:cBhvr>
                                      <p:tavLst>
                                        <p:tav tm="0">
                                          <p:val>
                                            <p:fltVal val="0"/>
                                          </p:val>
                                        </p:tav>
                                        <p:tav tm="100000">
                                          <p:val>
                                            <p:strVal val="#ppt_h"/>
                                          </p:val>
                                        </p:tav>
                                      </p:tavLst>
                                    </p:anim>
                                    <p:anim calcmode="lin" valueType="num">
                                      <p:cBhvr>
                                        <p:cTn id="20" dur="1000" fill="hold"/>
                                        <p:tgtEl>
                                          <p:spTgt spid="17"/>
                                        </p:tgtEl>
                                        <p:attrNameLst>
                                          <p:attrName>style.rotation</p:attrName>
                                        </p:attrNameLst>
                                      </p:cBhvr>
                                      <p:tavLst>
                                        <p:tav tm="0">
                                          <p:val>
                                            <p:fltVal val="90"/>
                                          </p:val>
                                        </p:tav>
                                        <p:tav tm="100000">
                                          <p:val>
                                            <p:fltVal val="0"/>
                                          </p:val>
                                        </p:tav>
                                      </p:tavLst>
                                    </p:anim>
                                    <p:animEffect transition="in" filter="fade">
                                      <p:cBhvr>
                                        <p:cTn id="21" dur="10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nodeType="clickEffect">
                                  <p:stCondLst>
                                    <p:cond delay="0"/>
                                  </p:stCondLst>
                                  <p:childTnLst>
                                    <p:set>
                                      <p:cBhvr>
                                        <p:cTn id="25" dur="1" fill="hold">
                                          <p:stCondLst>
                                            <p:cond delay="0"/>
                                          </p:stCondLst>
                                        </p:cTn>
                                        <p:tgtEl>
                                          <p:spTgt spid="4103"/>
                                        </p:tgtEl>
                                        <p:attrNameLst>
                                          <p:attrName>style.visibility</p:attrName>
                                        </p:attrNameLst>
                                      </p:cBhvr>
                                      <p:to>
                                        <p:strVal val="visible"/>
                                      </p:to>
                                    </p:set>
                                    <p:anim calcmode="lin" valueType="num">
                                      <p:cBhvr additive="base">
                                        <p:cTn id="26" dur="500" fill="hold"/>
                                        <p:tgtEl>
                                          <p:spTgt spid="4103"/>
                                        </p:tgtEl>
                                        <p:attrNameLst>
                                          <p:attrName>ppt_x</p:attrName>
                                        </p:attrNameLst>
                                      </p:cBhvr>
                                      <p:tavLst>
                                        <p:tav tm="0">
                                          <p:val>
                                            <p:strVal val="1+#ppt_w/2"/>
                                          </p:val>
                                        </p:tav>
                                        <p:tav tm="100000">
                                          <p:val>
                                            <p:strVal val="#ppt_x"/>
                                          </p:val>
                                        </p:tav>
                                      </p:tavLst>
                                    </p:anim>
                                    <p:anim calcmode="lin" valueType="num">
                                      <p:cBhvr additive="base">
                                        <p:cTn id="27" dur="500" fill="hold"/>
                                        <p:tgtEl>
                                          <p:spTgt spid="4103"/>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4104"/>
                                        </p:tgtEl>
                                        <p:attrNameLst>
                                          <p:attrName>style.visibility</p:attrName>
                                        </p:attrNameLst>
                                      </p:cBhvr>
                                      <p:to>
                                        <p:strVal val="visible"/>
                                      </p:to>
                                    </p:set>
                                    <p:animEffect transition="in" filter="wipe(right)">
                                      <p:cBhvr>
                                        <p:cTn id="32" dur="2000"/>
                                        <p:tgtEl>
                                          <p:spTgt spid="4104"/>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1000" fill="hold"/>
                                        <p:tgtEl>
                                          <p:spTgt spid="21"/>
                                        </p:tgtEl>
                                        <p:attrNameLst>
                                          <p:attrName>ppt_w</p:attrName>
                                        </p:attrNameLst>
                                      </p:cBhvr>
                                      <p:tavLst>
                                        <p:tav tm="0">
                                          <p:val>
                                            <p:fltVal val="0"/>
                                          </p:val>
                                        </p:tav>
                                        <p:tav tm="100000">
                                          <p:val>
                                            <p:strVal val="#ppt_w"/>
                                          </p:val>
                                        </p:tav>
                                      </p:tavLst>
                                    </p:anim>
                                    <p:anim calcmode="lin" valueType="num">
                                      <p:cBhvr>
                                        <p:cTn id="38" dur="1000" fill="hold"/>
                                        <p:tgtEl>
                                          <p:spTgt spid="21"/>
                                        </p:tgtEl>
                                        <p:attrNameLst>
                                          <p:attrName>ppt_h</p:attrName>
                                        </p:attrNameLst>
                                      </p:cBhvr>
                                      <p:tavLst>
                                        <p:tav tm="0">
                                          <p:val>
                                            <p:fltVal val="0"/>
                                          </p:val>
                                        </p:tav>
                                        <p:tav tm="100000">
                                          <p:val>
                                            <p:strVal val="#ppt_h"/>
                                          </p:val>
                                        </p:tav>
                                      </p:tavLst>
                                    </p:anim>
                                    <p:anim calcmode="lin" valueType="num">
                                      <p:cBhvr>
                                        <p:cTn id="39" dur="1000" fill="hold"/>
                                        <p:tgtEl>
                                          <p:spTgt spid="21"/>
                                        </p:tgtEl>
                                        <p:attrNameLst>
                                          <p:attrName>style.rotation</p:attrName>
                                        </p:attrNameLst>
                                      </p:cBhvr>
                                      <p:tavLst>
                                        <p:tav tm="0">
                                          <p:val>
                                            <p:fltVal val="90"/>
                                          </p:val>
                                        </p:tav>
                                        <p:tav tm="100000">
                                          <p:val>
                                            <p:fltVal val="0"/>
                                          </p:val>
                                        </p:tav>
                                      </p:tavLst>
                                    </p:anim>
                                    <p:animEffect transition="in" filter="fade">
                                      <p:cBhvr>
                                        <p:cTn id="4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07526"/>
            <a:ext cx="8229600" cy="931863"/>
          </a:xfrm>
        </p:spPr>
        <p:txBody>
          <a:bodyPr>
            <a:normAutofit/>
          </a:bodyPr>
          <a:lstStyle/>
          <a:p>
            <a:r>
              <a:rPr lang="en-US" dirty="0" smtClean="0"/>
              <a:t>Capital Improvement Program</a:t>
            </a:r>
            <a:endParaRPr lang="en-US" dirty="0"/>
          </a:p>
        </p:txBody>
      </p:sp>
      <p:sp>
        <p:nvSpPr>
          <p:cNvPr id="3" name="Rounded Rectangle 2"/>
          <p:cNvSpPr/>
          <p:nvPr/>
        </p:nvSpPr>
        <p:spPr>
          <a:xfrm>
            <a:off x="298795" y="972463"/>
            <a:ext cx="8152251" cy="438181"/>
          </a:xfrm>
          <a:prstGeom prst="roundRect">
            <a:avLst/>
          </a:prstGeom>
          <a:solidFill>
            <a:srgbClr val="1F85D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STEP </a:t>
            </a:r>
            <a:r>
              <a:rPr lang="en-US" sz="2400" dirty="0" smtClean="0"/>
              <a:t>1 </a:t>
            </a:r>
            <a:r>
              <a:rPr lang="en-US" sz="2400" dirty="0"/>
              <a:t>- </a:t>
            </a:r>
            <a:r>
              <a:rPr lang="en-US" sz="2400" dirty="0" smtClean="0"/>
              <a:t>IDENTIFICATION</a:t>
            </a:r>
            <a:endParaRPr lang="en-US" sz="2400" dirty="0"/>
          </a:p>
        </p:txBody>
      </p:sp>
      <p:sp>
        <p:nvSpPr>
          <p:cNvPr id="5" name="Rounded Rectangle 4"/>
          <p:cNvSpPr/>
          <p:nvPr/>
        </p:nvSpPr>
        <p:spPr>
          <a:xfrm>
            <a:off x="298795" y="1439672"/>
            <a:ext cx="8152250" cy="824556"/>
          </a:xfrm>
          <a:prstGeom prst="roundRect">
            <a:avLst/>
          </a:prstGeom>
          <a:gradFill>
            <a:gsLst>
              <a:gs pos="0">
                <a:srgbClr val="00B0F0"/>
              </a:gs>
              <a:gs pos="100000">
                <a:srgbClr val="0088D2"/>
              </a:gs>
            </a:gsLst>
            <a:lin ang="54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prstClr val="white"/>
                </a:solidFill>
                <a:latin typeface="Century Gothic" panose="020B0502020202020204" pitchFamily="34" charset="0"/>
              </a:rPr>
              <a:t>MSD identifies potential projects based on collected data and hydraulic modeling results.</a:t>
            </a:r>
          </a:p>
        </p:txBody>
      </p:sp>
      <p:sp>
        <p:nvSpPr>
          <p:cNvPr id="6" name="Rectangle 5"/>
          <p:cNvSpPr/>
          <p:nvPr/>
        </p:nvSpPr>
        <p:spPr>
          <a:xfrm>
            <a:off x="298794" y="2574862"/>
            <a:ext cx="8152251" cy="3490186"/>
          </a:xfrm>
          <a:prstGeom prst="rect">
            <a:avLst/>
          </a:prstGeom>
        </p:spPr>
        <p:txBody>
          <a:bodyPr wrap="square">
            <a:spAutoFit/>
          </a:bodyPr>
          <a:lstStyle/>
          <a:p>
            <a:pPr marL="342900" indent="-342900" fontAlgn="base">
              <a:spcBef>
                <a:spcPct val="20000"/>
              </a:spcBef>
              <a:spcAft>
                <a:spcPct val="0"/>
              </a:spcAft>
              <a:buSzPct val="100000"/>
              <a:buFont typeface="Wingdings" panose="05000000000000000000" pitchFamily="2" charset="2"/>
              <a:buChar char="Ø"/>
            </a:pPr>
            <a:r>
              <a:rPr lang="en-US" sz="2400" dirty="0">
                <a:solidFill>
                  <a:srgbClr val="1F497D"/>
                </a:solidFill>
                <a:latin typeface="Century Gothic" charset="0"/>
                <a:ea typeface="ＭＳ Ｐゴシック" charset="0"/>
                <a:cs typeface="Century Gothic" charset="0"/>
              </a:rPr>
              <a:t>Hydraulic Modeling </a:t>
            </a:r>
            <a:r>
              <a:rPr lang="en-US" sz="2400" dirty="0" smtClean="0">
                <a:solidFill>
                  <a:srgbClr val="1F497D"/>
                </a:solidFill>
                <a:latin typeface="Century Gothic" charset="0"/>
                <a:ea typeface="ＭＳ Ｐゴシック" charset="0"/>
                <a:cs typeface="Century Gothic" charset="0"/>
              </a:rPr>
              <a:t>(HYDRA)</a:t>
            </a:r>
            <a:endParaRPr lang="en-US" sz="2400" dirty="0">
              <a:solidFill>
                <a:srgbClr val="1F497D"/>
              </a:solidFill>
              <a:latin typeface="Century Gothic" charset="0"/>
              <a:ea typeface="ＭＳ Ｐゴシック" charset="0"/>
              <a:cs typeface="Century Gothic" charset="0"/>
            </a:endParaRPr>
          </a:p>
          <a:p>
            <a:pPr marL="800100" lvl="1" indent="-342900" fontAlgn="base">
              <a:spcBef>
                <a:spcPct val="20000"/>
              </a:spcBef>
              <a:spcAft>
                <a:spcPct val="0"/>
              </a:spcAft>
              <a:buSzPct val="100000"/>
              <a:buFont typeface="Wingdings" panose="05000000000000000000" pitchFamily="2" charset="2"/>
              <a:buChar char="Ø"/>
            </a:pPr>
            <a:r>
              <a:rPr lang="en-US" sz="2400" dirty="0">
                <a:solidFill>
                  <a:srgbClr val="1F497D"/>
                </a:solidFill>
                <a:latin typeface="Century Gothic" charset="0"/>
                <a:ea typeface="ＭＳ Ｐゴシック" charset="0"/>
                <a:cs typeface="Century Gothic" charset="0"/>
              </a:rPr>
              <a:t>Calibration of Existing Conditions</a:t>
            </a:r>
          </a:p>
          <a:p>
            <a:pPr marL="800100" lvl="1" indent="-342900" fontAlgn="base">
              <a:spcBef>
                <a:spcPct val="20000"/>
              </a:spcBef>
              <a:spcAft>
                <a:spcPct val="0"/>
              </a:spcAft>
              <a:buSzPct val="100000"/>
              <a:buFont typeface="Wingdings" panose="05000000000000000000" pitchFamily="2" charset="2"/>
              <a:buChar char="Ø"/>
            </a:pPr>
            <a:r>
              <a:rPr lang="en-US" sz="2400" dirty="0">
                <a:solidFill>
                  <a:srgbClr val="1F497D"/>
                </a:solidFill>
                <a:latin typeface="Century Gothic" charset="0"/>
                <a:ea typeface="ＭＳ Ｐゴシック" charset="0"/>
                <a:cs typeface="Century Gothic" charset="0"/>
              </a:rPr>
              <a:t>Propose Projects to Provide Capacity Assurance</a:t>
            </a:r>
          </a:p>
          <a:p>
            <a:pPr marL="342900" indent="-342900" fontAlgn="base">
              <a:spcBef>
                <a:spcPct val="20000"/>
              </a:spcBef>
              <a:spcAft>
                <a:spcPct val="0"/>
              </a:spcAft>
              <a:buSzPct val="100000"/>
              <a:buFont typeface="Wingdings" panose="05000000000000000000" pitchFamily="2" charset="2"/>
              <a:buChar char="Ø"/>
            </a:pPr>
            <a:r>
              <a:rPr lang="en-US" sz="2400" dirty="0">
                <a:solidFill>
                  <a:srgbClr val="1F497D"/>
                </a:solidFill>
                <a:latin typeface="Century Gothic" charset="0"/>
                <a:ea typeface="ＭＳ Ｐゴシック" charset="0"/>
                <a:cs typeface="Century Gothic" charset="0"/>
              </a:rPr>
              <a:t>Suspected Problem Areas (SPAs)</a:t>
            </a:r>
          </a:p>
          <a:p>
            <a:pPr marL="800100" lvl="1" indent="-342900" fontAlgn="base">
              <a:spcBef>
                <a:spcPct val="20000"/>
              </a:spcBef>
              <a:spcAft>
                <a:spcPct val="0"/>
              </a:spcAft>
              <a:buSzPct val="100000"/>
              <a:buFont typeface="Wingdings" panose="05000000000000000000" pitchFamily="2" charset="2"/>
              <a:buChar char="Ø"/>
            </a:pPr>
            <a:r>
              <a:rPr lang="en-US" sz="2400" dirty="0">
                <a:solidFill>
                  <a:srgbClr val="1F497D"/>
                </a:solidFill>
                <a:latin typeface="Century Gothic" charset="0"/>
                <a:ea typeface="ＭＳ Ｐゴシック" charset="0"/>
                <a:cs typeface="Century Gothic" charset="0"/>
              </a:rPr>
              <a:t>Constructed SSO Outfalls</a:t>
            </a:r>
          </a:p>
          <a:p>
            <a:pPr marL="800100" lvl="1" indent="-342900" fontAlgn="base">
              <a:spcBef>
                <a:spcPct val="20000"/>
              </a:spcBef>
              <a:spcAft>
                <a:spcPct val="0"/>
              </a:spcAft>
              <a:buSzPct val="100000"/>
              <a:buFont typeface="Wingdings" panose="05000000000000000000" pitchFamily="2" charset="2"/>
              <a:buChar char="Ø"/>
            </a:pPr>
            <a:r>
              <a:rPr lang="en-US" sz="2400" dirty="0">
                <a:solidFill>
                  <a:srgbClr val="1F497D"/>
                </a:solidFill>
                <a:latin typeface="Century Gothic" charset="0"/>
                <a:ea typeface="ＭＳ Ｐゴシック" charset="0"/>
                <a:cs typeface="Century Gothic" charset="0"/>
              </a:rPr>
              <a:t>Reported Water </a:t>
            </a:r>
            <a:r>
              <a:rPr lang="en-US" sz="2400" dirty="0" smtClean="0">
                <a:solidFill>
                  <a:srgbClr val="1F497D"/>
                </a:solidFill>
                <a:latin typeface="Century Gothic" charset="0"/>
                <a:ea typeface="ＭＳ Ｐゴシック" charset="0"/>
                <a:cs typeface="Century Gothic" charset="0"/>
              </a:rPr>
              <a:t>Backups due to Overcharged Mains</a:t>
            </a:r>
            <a:endParaRPr lang="en-US" sz="2400" dirty="0">
              <a:solidFill>
                <a:srgbClr val="1F497D"/>
              </a:solidFill>
              <a:latin typeface="Century Gothic" charset="0"/>
              <a:ea typeface="ＭＳ Ｐゴシック" charset="0"/>
              <a:cs typeface="Century Gothic" charset="0"/>
            </a:endParaRPr>
          </a:p>
          <a:p>
            <a:pPr marL="800100" lvl="1" indent="-342900" fontAlgn="base">
              <a:spcBef>
                <a:spcPct val="20000"/>
              </a:spcBef>
              <a:spcAft>
                <a:spcPct val="0"/>
              </a:spcAft>
              <a:buSzPct val="100000"/>
              <a:buFont typeface="Wingdings" panose="05000000000000000000" pitchFamily="2" charset="2"/>
              <a:buChar char="Ø"/>
            </a:pPr>
            <a:r>
              <a:rPr lang="en-US" sz="2400" dirty="0" smtClean="0">
                <a:solidFill>
                  <a:srgbClr val="1F497D"/>
                </a:solidFill>
                <a:latin typeface="Century Gothic" charset="0"/>
                <a:ea typeface="ＭＳ Ｐゴシック" charset="0"/>
                <a:cs typeface="Century Gothic" charset="0"/>
              </a:rPr>
              <a:t>Flow Monitors reporting high flows</a:t>
            </a:r>
            <a:endParaRPr lang="en-US" sz="2400" dirty="0">
              <a:solidFill>
                <a:srgbClr val="1F497D"/>
              </a:solidFill>
              <a:latin typeface="Century Gothic" charset="0"/>
              <a:ea typeface="ＭＳ Ｐゴシック" charset="0"/>
              <a:cs typeface="Century Gothic" charset="0"/>
            </a:endParaRPr>
          </a:p>
        </p:txBody>
      </p:sp>
      <p:pic>
        <p:nvPicPr>
          <p:cNvPr id="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95" y="1410643"/>
            <a:ext cx="8303597" cy="443751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6290844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xit" presetSubtype="1" fill="hold" grpId="1" nodeType="clickEffect">
                                  <p:stCondLst>
                                    <p:cond delay="0"/>
                                  </p:stCondLst>
                                  <p:childTnLst>
                                    <p:animEffect transition="out" filter="wipe(up)">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childTnLst>
                          </p:cTn>
                        </p:par>
                        <p:par>
                          <p:cTn id="19" fill="hold">
                            <p:stCondLst>
                              <p:cond delay="500"/>
                            </p:stCondLst>
                            <p:childTnLst>
                              <p:par>
                                <p:cTn id="20" presetID="37" presetClass="exit" presetSubtype="0" fill="hold" grpId="1" nodeType="afterEffect">
                                  <p:stCondLst>
                                    <p:cond delay="0"/>
                                  </p:stCondLst>
                                  <p:childTnLst>
                                    <p:animEffect transition="out" filter="fade">
                                      <p:cBhvr>
                                        <p:cTn id="21" dur="500"/>
                                        <p:tgtEl>
                                          <p:spTgt spid="5"/>
                                        </p:tgtEl>
                                      </p:cBhvr>
                                    </p:animEffect>
                                    <p:anim calcmode="lin" valueType="num">
                                      <p:cBhvr>
                                        <p:cTn id="22" dur="500"/>
                                        <p:tgtEl>
                                          <p:spTgt spid="5"/>
                                        </p:tgtEl>
                                        <p:attrNameLst>
                                          <p:attrName>ppt_x</p:attrName>
                                        </p:attrNameLst>
                                      </p:cBhvr>
                                      <p:tavLst>
                                        <p:tav tm="0">
                                          <p:val>
                                            <p:strVal val="ppt_x"/>
                                          </p:val>
                                        </p:tav>
                                        <p:tav tm="100000">
                                          <p:val>
                                            <p:strVal val="ppt_x"/>
                                          </p:val>
                                        </p:tav>
                                      </p:tavLst>
                                    </p:anim>
                                    <p:anim calcmode="lin" valueType="num">
                                      <p:cBhvr>
                                        <p:cTn id="23" dur="50" decel="100000"/>
                                        <p:tgtEl>
                                          <p:spTgt spid="5"/>
                                        </p:tgtEl>
                                        <p:attrNameLst>
                                          <p:attrName>ppt_y</p:attrName>
                                        </p:attrNameLst>
                                      </p:cBhvr>
                                      <p:tavLst>
                                        <p:tav tm="0">
                                          <p:val>
                                            <p:strVal val="ppt_y"/>
                                          </p:val>
                                        </p:tav>
                                        <p:tav tm="100000">
                                          <p:val>
                                            <p:strVal val="ppt_y-.03"/>
                                          </p:val>
                                        </p:tav>
                                      </p:tavLst>
                                    </p:anim>
                                    <p:anim calcmode="lin" valueType="num">
                                      <p:cBhvr>
                                        <p:cTn id="24" dur="450" accel="100000">
                                          <p:stCondLst>
                                            <p:cond delay="50"/>
                                          </p:stCondLst>
                                        </p:cTn>
                                        <p:tgtEl>
                                          <p:spTgt spid="5"/>
                                        </p:tgtEl>
                                        <p:attrNameLst>
                                          <p:attrName>ppt_y</p:attrName>
                                        </p:attrNameLst>
                                      </p:cBhvr>
                                      <p:tavLst>
                                        <p:tav tm="0">
                                          <p:val>
                                            <p:strVal val="ppt_y"/>
                                          </p:val>
                                        </p:tav>
                                        <p:tav tm="100000">
                                          <p:val>
                                            <p:strVal val="ppt_y+1"/>
                                          </p:val>
                                        </p:tav>
                                      </p:tavLst>
                                    </p:anim>
                                    <p:set>
                                      <p:cBhvr>
                                        <p:cTn id="25" dur="1" fill="hold">
                                          <p:stCondLst>
                                            <p:cond delay="499"/>
                                          </p:stCondLst>
                                        </p:cTn>
                                        <p:tgtEl>
                                          <p:spTgt spid="5"/>
                                        </p:tgtEl>
                                        <p:attrNameLst>
                                          <p:attrName>style.visibility</p:attrName>
                                        </p:attrNameLst>
                                      </p:cBhvr>
                                      <p:to>
                                        <p:strVal val="hidden"/>
                                      </p:to>
                                    </p:set>
                                  </p:childTnLst>
                                </p:cTn>
                              </p:par>
                            </p:childTnLst>
                          </p:cTn>
                        </p:par>
                        <p:par>
                          <p:cTn id="26" fill="hold">
                            <p:stCondLst>
                              <p:cond delay="1000"/>
                            </p:stCondLst>
                            <p:childTnLst>
                              <p:par>
                                <p:cTn id="27" presetID="37" presetClass="exit" presetSubtype="0" fill="hold" grpId="0" nodeType="afterEffect">
                                  <p:stCondLst>
                                    <p:cond delay="0"/>
                                  </p:stCondLst>
                                  <p:childTnLst>
                                    <p:animEffect transition="out" filter="fade">
                                      <p:cBhvr>
                                        <p:cTn id="28" dur="1000"/>
                                        <p:tgtEl>
                                          <p:spTgt spid="3"/>
                                        </p:tgtEl>
                                      </p:cBhvr>
                                    </p:animEffect>
                                    <p:anim calcmode="lin" valueType="num">
                                      <p:cBhvr>
                                        <p:cTn id="29" dur="1000"/>
                                        <p:tgtEl>
                                          <p:spTgt spid="3"/>
                                        </p:tgtEl>
                                        <p:attrNameLst>
                                          <p:attrName>ppt_x</p:attrName>
                                        </p:attrNameLst>
                                      </p:cBhvr>
                                      <p:tavLst>
                                        <p:tav tm="0">
                                          <p:val>
                                            <p:strVal val="ppt_x"/>
                                          </p:val>
                                        </p:tav>
                                        <p:tav tm="100000">
                                          <p:val>
                                            <p:strVal val="ppt_x"/>
                                          </p:val>
                                        </p:tav>
                                      </p:tavLst>
                                    </p:anim>
                                    <p:anim calcmode="lin" valueType="num">
                                      <p:cBhvr>
                                        <p:cTn id="30" dur="100" decel="100000"/>
                                        <p:tgtEl>
                                          <p:spTgt spid="3"/>
                                        </p:tgtEl>
                                        <p:attrNameLst>
                                          <p:attrName>ppt_y</p:attrName>
                                        </p:attrNameLst>
                                      </p:cBhvr>
                                      <p:tavLst>
                                        <p:tav tm="0">
                                          <p:val>
                                            <p:strVal val="ppt_y"/>
                                          </p:val>
                                        </p:tav>
                                        <p:tav tm="100000">
                                          <p:val>
                                            <p:strVal val="ppt_y-.03"/>
                                          </p:val>
                                        </p:tav>
                                      </p:tavLst>
                                    </p:anim>
                                    <p:anim calcmode="lin" valueType="num">
                                      <p:cBhvr>
                                        <p:cTn id="31" dur="900" accel="100000">
                                          <p:stCondLst>
                                            <p:cond delay="100"/>
                                          </p:stCondLst>
                                        </p:cTn>
                                        <p:tgtEl>
                                          <p:spTgt spid="3"/>
                                        </p:tgtEl>
                                        <p:attrNameLst>
                                          <p:attrName>ppt_y</p:attrName>
                                        </p:attrNameLst>
                                      </p:cBhvr>
                                      <p:tavLst>
                                        <p:tav tm="0">
                                          <p:val>
                                            <p:strVal val="ppt_y"/>
                                          </p:val>
                                        </p:tav>
                                        <p:tav tm="100000">
                                          <p:val>
                                            <p:strVal val="ppt_y+1"/>
                                          </p:val>
                                        </p:tav>
                                      </p:tavLst>
                                    </p:anim>
                                    <p:set>
                                      <p:cBhvr>
                                        <p:cTn id="32" dur="1" fill="hold">
                                          <p:stCondLst>
                                            <p:cond delay="999"/>
                                          </p:stCondLst>
                                        </p:cTn>
                                        <p:tgtEl>
                                          <p:spTgt spid="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5" grpId="1" animBg="1"/>
      <p:bldP spid="6" grpId="0"/>
      <p:bldP spid="6" grpId="1"/>
    </p:bld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07526"/>
            <a:ext cx="8229600" cy="931863"/>
          </a:xfrm>
        </p:spPr>
        <p:txBody>
          <a:bodyPr>
            <a:normAutofit/>
          </a:bodyPr>
          <a:lstStyle/>
          <a:p>
            <a:r>
              <a:rPr lang="en-US" dirty="0" smtClean="0"/>
              <a:t>Capital Improvement Program</a:t>
            </a:r>
            <a:endParaRPr lang="en-US" dirty="0"/>
          </a:p>
        </p:txBody>
      </p:sp>
      <p:sp>
        <p:nvSpPr>
          <p:cNvPr id="3" name="Rounded Rectangle 2"/>
          <p:cNvSpPr/>
          <p:nvPr/>
        </p:nvSpPr>
        <p:spPr>
          <a:xfrm>
            <a:off x="298795" y="972463"/>
            <a:ext cx="8152251" cy="438181"/>
          </a:xfrm>
          <a:prstGeom prst="roundRect">
            <a:avLst/>
          </a:prstGeom>
          <a:solidFill>
            <a:srgbClr val="DD8709"/>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STEP 2 - CATEGORIZATION</a:t>
            </a:r>
            <a:endParaRPr lang="en-US" sz="2400" dirty="0"/>
          </a:p>
        </p:txBody>
      </p:sp>
      <p:sp>
        <p:nvSpPr>
          <p:cNvPr id="5" name="Rounded Rectangle 4"/>
          <p:cNvSpPr/>
          <p:nvPr/>
        </p:nvSpPr>
        <p:spPr>
          <a:xfrm>
            <a:off x="298795" y="1439672"/>
            <a:ext cx="8152250" cy="824556"/>
          </a:xfrm>
          <a:prstGeom prst="roundRect">
            <a:avLst/>
          </a:prstGeom>
          <a:gradFill>
            <a:gsLst>
              <a:gs pos="0">
                <a:srgbClr val="F7AB3B"/>
              </a:gs>
              <a:gs pos="100000">
                <a:srgbClr val="DD8709"/>
              </a:gs>
            </a:gsLst>
            <a:lin ang="54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prstClr val="white"/>
                </a:solidFill>
                <a:latin typeface="Century Gothic" panose="020B0502020202020204" pitchFamily="34" charset="0"/>
              </a:rPr>
              <a:t>MSD categorizes projects using a three tier system support CD initiative.</a:t>
            </a:r>
          </a:p>
        </p:txBody>
      </p:sp>
      <p:sp>
        <p:nvSpPr>
          <p:cNvPr id="6" name="Rectangle 5"/>
          <p:cNvSpPr/>
          <p:nvPr/>
        </p:nvSpPr>
        <p:spPr>
          <a:xfrm>
            <a:off x="298794" y="2574862"/>
            <a:ext cx="8152251" cy="2899255"/>
          </a:xfrm>
          <a:prstGeom prst="rect">
            <a:avLst/>
          </a:prstGeom>
        </p:spPr>
        <p:txBody>
          <a:bodyPr wrap="square">
            <a:spAutoFit/>
          </a:bodyPr>
          <a:lstStyle/>
          <a:p>
            <a:pPr marL="342900" indent="-342900" fontAlgn="base">
              <a:spcBef>
                <a:spcPct val="20000"/>
              </a:spcBef>
              <a:spcAft>
                <a:spcPct val="0"/>
              </a:spcAft>
              <a:buSzPct val="100000"/>
              <a:buFont typeface="Wingdings" panose="05000000000000000000" pitchFamily="2" charset="2"/>
              <a:buChar char="Ø"/>
            </a:pPr>
            <a:r>
              <a:rPr lang="en-US" sz="2400" dirty="0">
                <a:solidFill>
                  <a:srgbClr val="1F497D"/>
                </a:solidFill>
                <a:latin typeface="Century Gothic" charset="0"/>
                <a:ea typeface="ＭＳ Ｐゴシック" charset="0"/>
              </a:rPr>
              <a:t>MSD categorizes projects into 3 categories/tiers</a:t>
            </a:r>
          </a:p>
          <a:p>
            <a:pPr marL="800100" lvl="1" indent="-342900" fontAlgn="base">
              <a:spcBef>
                <a:spcPct val="20000"/>
              </a:spcBef>
              <a:spcAft>
                <a:spcPct val="0"/>
              </a:spcAft>
              <a:buSzPct val="100000"/>
              <a:buFont typeface="Wingdings" panose="05000000000000000000" pitchFamily="2" charset="2"/>
              <a:buChar char="Ø"/>
            </a:pPr>
            <a:r>
              <a:rPr lang="en-US" sz="2400" dirty="0">
                <a:solidFill>
                  <a:srgbClr val="1F497D"/>
                </a:solidFill>
                <a:latin typeface="Century Gothic" charset="0"/>
                <a:ea typeface="ＭＳ Ｐゴシック" charset="0"/>
              </a:rPr>
              <a:t>Tier 1 - Consent Decree &amp; SSO Outfall Elimination Compliance</a:t>
            </a:r>
          </a:p>
          <a:p>
            <a:pPr marL="800100" lvl="1" indent="-342900" fontAlgn="base">
              <a:spcBef>
                <a:spcPct val="20000"/>
              </a:spcBef>
              <a:spcAft>
                <a:spcPct val="0"/>
              </a:spcAft>
              <a:buSzPct val="100000"/>
              <a:buFont typeface="Wingdings" panose="05000000000000000000" pitchFamily="2" charset="2"/>
              <a:buChar char="Ø"/>
            </a:pPr>
            <a:r>
              <a:rPr lang="en-US" sz="2400" dirty="0">
                <a:solidFill>
                  <a:srgbClr val="1F497D"/>
                </a:solidFill>
                <a:latin typeface="Century Gothic" charset="0"/>
                <a:ea typeface="ＭＳ Ｐゴシック" charset="0"/>
              </a:rPr>
              <a:t>Tier 2 - Consent Decree Level of Service Compliance</a:t>
            </a:r>
          </a:p>
          <a:p>
            <a:pPr marL="800100" lvl="1" indent="-342900" fontAlgn="base">
              <a:spcBef>
                <a:spcPct val="20000"/>
              </a:spcBef>
              <a:spcAft>
                <a:spcPct val="0"/>
              </a:spcAft>
              <a:buSzPct val="100000"/>
              <a:buFont typeface="Wingdings" panose="05000000000000000000" pitchFamily="2" charset="2"/>
              <a:buChar char="Ø"/>
            </a:pPr>
            <a:r>
              <a:rPr lang="en-US" sz="2400" dirty="0">
                <a:solidFill>
                  <a:srgbClr val="1F497D"/>
                </a:solidFill>
                <a:latin typeface="Century Gothic" charset="0"/>
                <a:ea typeface="ＭＳ Ｐゴシック" charset="0"/>
              </a:rPr>
              <a:t>Tier 3 - Asset Management &amp; System Renewal/Sustainability</a:t>
            </a:r>
            <a:endParaRPr lang="en-US" sz="2400" dirty="0">
              <a:solidFill>
                <a:prstClr val="black"/>
              </a:solidFill>
              <a:latin typeface="Century Gothic" panose="020B0502020202020204" pitchFamily="34" charset="0"/>
            </a:endParaRPr>
          </a:p>
        </p:txBody>
      </p:sp>
      <p:graphicFrame>
        <p:nvGraphicFramePr>
          <p:cNvPr id="17" name="Diagram 16"/>
          <p:cNvGraphicFramePr/>
          <p:nvPr>
            <p:extLst>
              <p:ext uri="{D42A27DB-BD31-4B8C-83A1-F6EECF244321}">
                <p14:modId xmlns:p14="http://schemas.microsoft.com/office/powerpoint/2010/main" val="4226277866"/>
              </p:ext>
            </p:extLst>
          </p:nvPr>
        </p:nvGraphicFramePr>
        <p:xfrm>
          <a:off x="6223002" y="4047134"/>
          <a:ext cx="2819400" cy="23642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8" name="Diagram 17"/>
          <p:cNvGraphicFramePr/>
          <p:nvPr>
            <p:extLst>
              <p:ext uri="{D42A27DB-BD31-4B8C-83A1-F6EECF244321}">
                <p14:modId xmlns:p14="http://schemas.microsoft.com/office/powerpoint/2010/main" val="294101679"/>
              </p:ext>
            </p:extLst>
          </p:nvPr>
        </p:nvGraphicFramePr>
        <p:xfrm>
          <a:off x="6223002" y="4065762"/>
          <a:ext cx="2819400" cy="236422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9" name="Diagram 18"/>
          <p:cNvGraphicFramePr/>
          <p:nvPr>
            <p:extLst>
              <p:ext uri="{D42A27DB-BD31-4B8C-83A1-F6EECF244321}">
                <p14:modId xmlns:p14="http://schemas.microsoft.com/office/powerpoint/2010/main" val="3818254536"/>
              </p:ext>
            </p:extLst>
          </p:nvPr>
        </p:nvGraphicFramePr>
        <p:xfrm>
          <a:off x="6223002" y="4065762"/>
          <a:ext cx="2819400" cy="236422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2103690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par>
                          <p:cTn id="19" fill="hold">
                            <p:stCondLst>
                              <p:cond delay="2000"/>
                            </p:stCondLst>
                            <p:childTnLst>
                              <p:par>
                                <p:cTn id="20" presetID="2" presetClass="entr" presetSubtype="2"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1+#ppt_w/2"/>
                                          </p:val>
                                        </p:tav>
                                        <p:tav tm="100000">
                                          <p:val>
                                            <p:strVal val="#ppt_x"/>
                                          </p:val>
                                        </p:tav>
                                      </p:tavLst>
                                    </p:anim>
                                    <p:anim calcmode="lin" valueType="num">
                                      <p:cBhvr additive="base">
                                        <p:cTn id="23" dur="500" fill="hold"/>
                                        <p:tgtEl>
                                          <p:spTgt spid="17"/>
                                        </p:tgtEl>
                                        <p:attrNameLst>
                                          <p:attrName>ppt_y</p:attrName>
                                        </p:attrNameLst>
                                      </p:cBhvr>
                                      <p:tavLst>
                                        <p:tav tm="0">
                                          <p:val>
                                            <p:strVal val="#ppt_y"/>
                                          </p:val>
                                        </p:tav>
                                        <p:tav tm="100000">
                                          <p:val>
                                            <p:strVal val="#ppt_y"/>
                                          </p:val>
                                        </p:tav>
                                      </p:tavLst>
                                    </p:anim>
                                  </p:childTnLst>
                                </p:cTn>
                              </p:par>
                            </p:childTnLst>
                          </p:cTn>
                        </p:par>
                        <p:par>
                          <p:cTn id="24" fill="hold">
                            <p:stCondLst>
                              <p:cond delay="2500"/>
                            </p:stCondLst>
                            <p:childTnLst>
                              <p:par>
                                <p:cTn id="25" presetID="2" presetClass="entr" presetSubtype="2"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1+#ppt_w/2"/>
                                          </p:val>
                                        </p:tav>
                                        <p:tav tm="100000">
                                          <p:val>
                                            <p:strVal val="#ppt_x"/>
                                          </p:val>
                                        </p:tav>
                                      </p:tavLst>
                                    </p:anim>
                                    <p:anim calcmode="lin" valueType="num">
                                      <p:cBhvr additive="base">
                                        <p:cTn id="28" dur="500" fill="hold"/>
                                        <p:tgtEl>
                                          <p:spTgt spid="18"/>
                                        </p:tgtEl>
                                        <p:attrNameLst>
                                          <p:attrName>ppt_y</p:attrName>
                                        </p:attrNameLst>
                                      </p:cBhvr>
                                      <p:tavLst>
                                        <p:tav tm="0">
                                          <p:val>
                                            <p:strVal val="#ppt_y"/>
                                          </p:val>
                                        </p:tav>
                                        <p:tav tm="100000">
                                          <p:val>
                                            <p:strVal val="#ppt_y"/>
                                          </p:val>
                                        </p:tav>
                                      </p:tavLst>
                                    </p:anim>
                                  </p:childTnLst>
                                </p:cTn>
                              </p:par>
                            </p:childTnLst>
                          </p:cTn>
                        </p:par>
                        <p:par>
                          <p:cTn id="29" fill="hold">
                            <p:stCondLst>
                              <p:cond delay="3000"/>
                            </p:stCondLst>
                            <p:childTnLst>
                              <p:par>
                                <p:cTn id="30" presetID="2" presetClass="entr" presetSubtype="2" fill="hold" grpId="0" nodeType="after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additive="base">
                                        <p:cTn id="32" dur="500" fill="hold"/>
                                        <p:tgtEl>
                                          <p:spTgt spid="19"/>
                                        </p:tgtEl>
                                        <p:attrNameLst>
                                          <p:attrName>ppt_x</p:attrName>
                                        </p:attrNameLst>
                                      </p:cBhvr>
                                      <p:tavLst>
                                        <p:tav tm="0">
                                          <p:val>
                                            <p:strVal val="1+#ppt_w/2"/>
                                          </p:val>
                                        </p:tav>
                                        <p:tav tm="100000">
                                          <p:val>
                                            <p:strVal val="#ppt_x"/>
                                          </p:val>
                                        </p:tav>
                                      </p:tavLst>
                                    </p:anim>
                                    <p:anim calcmode="lin" valueType="num">
                                      <p:cBhvr additive="base">
                                        <p:cTn id="33"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xit" presetSubtype="1" fill="hold" grpId="1" nodeType="clickEffect">
                                  <p:stCondLst>
                                    <p:cond delay="0"/>
                                  </p:stCondLst>
                                  <p:childTnLst>
                                    <p:animEffect transition="out" filter="wipe(up)">
                                      <p:cBhvr>
                                        <p:cTn id="37" dur="500"/>
                                        <p:tgtEl>
                                          <p:spTgt spid="6"/>
                                        </p:tgtEl>
                                      </p:cBhvr>
                                    </p:animEffect>
                                    <p:set>
                                      <p:cBhvr>
                                        <p:cTn id="38" dur="1" fill="hold">
                                          <p:stCondLst>
                                            <p:cond delay="499"/>
                                          </p:stCondLst>
                                        </p:cTn>
                                        <p:tgtEl>
                                          <p:spTgt spid="6"/>
                                        </p:tgtEl>
                                        <p:attrNameLst>
                                          <p:attrName>style.visibility</p:attrName>
                                        </p:attrNameLst>
                                      </p:cBhvr>
                                      <p:to>
                                        <p:strVal val="hidden"/>
                                      </p:to>
                                    </p:set>
                                  </p:childTnLst>
                                </p:cTn>
                              </p:par>
                            </p:childTnLst>
                          </p:cTn>
                        </p:par>
                        <p:par>
                          <p:cTn id="39" fill="hold">
                            <p:stCondLst>
                              <p:cond delay="500"/>
                            </p:stCondLst>
                            <p:childTnLst>
                              <p:par>
                                <p:cTn id="40" presetID="37" presetClass="exit" presetSubtype="0" fill="hold" grpId="1" nodeType="afterEffect">
                                  <p:stCondLst>
                                    <p:cond delay="0"/>
                                  </p:stCondLst>
                                  <p:childTnLst>
                                    <p:animEffect transition="out" filter="fade">
                                      <p:cBhvr>
                                        <p:cTn id="41" dur="500"/>
                                        <p:tgtEl>
                                          <p:spTgt spid="5"/>
                                        </p:tgtEl>
                                      </p:cBhvr>
                                    </p:animEffect>
                                    <p:anim calcmode="lin" valueType="num">
                                      <p:cBhvr>
                                        <p:cTn id="42" dur="500"/>
                                        <p:tgtEl>
                                          <p:spTgt spid="5"/>
                                        </p:tgtEl>
                                        <p:attrNameLst>
                                          <p:attrName>ppt_x</p:attrName>
                                        </p:attrNameLst>
                                      </p:cBhvr>
                                      <p:tavLst>
                                        <p:tav tm="0">
                                          <p:val>
                                            <p:strVal val="ppt_x"/>
                                          </p:val>
                                        </p:tav>
                                        <p:tav tm="100000">
                                          <p:val>
                                            <p:strVal val="ppt_x"/>
                                          </p:val>
                                        </p:tav>
                                      </p:tavLst>
                                    </p:anim>
                                    <p:anim calcmode="lin" valueType="num">
                                      <p:cBhvr>
                                        <p:cTn id="43" dur="50" decel="100000"/>
                                        <p:tgtEl>
                                          <p:spTgt spid="5"/>
                                        </p:tgtEl>
                                        <p:attrNameLst>
                                          <p:attrName>ppt_y</p:attrName>
                                        </p:attrNameLst>
                                      </p:cBhvr>
                                      <p:tavLst>
                                        <p:tav tm="0">
                                          <p:val>
                                            <p:strVal val="ppt_y"/>
                                          </p:val>
                                        </p:tav>
                                        <p:tav tm="100000">
                                          <p:val>
                                            <p:strVal val="ppt_y-.03"/>
                                          </p:val>
                                        </p:tav>
                                      </p:tavLst>
                                    </p:anim>
                                    <p:anim calcmode="lin" valueType="num">
                                      <p:cBhvr>
                                        <p:cTn id="44" dur="450" accel="100000">
                                          <p:stCondLst>
                                            <p:cond delay="50"/>
                                          </p:stCondLst>
                                        </p:cTn>
                                        <p:tgtEl>
                                          <p:spTgt spid="5"/>
                                        </p:tgtEl>
                                        <p:attrNameLst>
                                          <p:attrName>ppt_y</p:attrName>
                                        </p:attrNameLst>
                                      </p:cBhvr>
                                      <p:tavLst>
                                        <p:tav tm="0">
                                          <p:val>
                                            <p:strVal val="ppt_y"/>
                                          </p:val>
                                        </p:tav>
                                        <p:tav tm="100000">
                                          <p:val>
                                            <p:strVal val="ppt_y+1"/>
                                          </p:val>
                                        </p:tav>
                                      </p:tavLst>
                                    </p:anim>
                                    <p:set>
                                      <p:cBhvr>
                                        <p:cTn id="45" dur="1" fill="hold">
                                          <p:stCondLst>
                                            <p:cond delay="499"/>
                                          </p:stCondLst>
                                        </p:cTn>
                                        <p:tgtEl>
                                          <p:spTgt spid="5"/>
                                        </p:tgtEl>
                                        <p:attrNameLst>
                                          <p:attrName>style.visibility</p:attrName>
                                        </p:attrNameLst>
                                      </p:cBhvr>
                                      <p:to>
                                        <p:strVal val="hidden"/>
                                      </p:to>
                                    </p:set>
                                  </p:childTnLst>
                                </p:cTn>
                              </p:par>
                            </p:childTnLst>
                          </p:cTn>
                        </p:par>
                        <p:par>
                          <p:cTn id="46" fill="hold">
                            <p:stCondLst>
                              <p:cond delay="1000"/>
                            </p:stCondLst>
                            <p:childTnLst>
                              <p:par>
                                <p:cTn id="47" presetID="37" presetClass="exit" presetSubtype="0" fill="hold" grpId="1" nodeType="afterEffect">
                                  <p:stCondLst>
                                    <p:cond delay="0"/>
                                  </p:stCondLst>
                                  <p:childTnLst>
                                    <p:animEffect transition="out" filter="fade">
                                      <p:cBhvr>
                                        <p:cTn id="48" dur="500"/>
                                        <p:tgtEl>
                                          <p:spTgt spid="17"/>
                                        </p:tgtEl>
                                      </p:cBhvr>
                                    </p:animEffect>
                                    <p:anim calcmode="lin" valueType="num">
                                      <p:cBhvr>
                                        <p:cTn id="49" dur="500"/>
                                        <p:tgtEl>
                                          <p:spTgt spid="17"/>
                                        </p:tgtEl>
                                        <p:attrNameLst>
                                          <p:attrName>ppt_x</p:attrName>
                                        </p:attrNameLst>
                                      </p:cBhvr>
                                      <p:tavLst>
                                        <p:tav tm="0">
                                          <p:val>
                                            <p:strVal val="ppt_x"/>
                                          </p:val>
                                        </p:tav>
                                        <p:tav tm="100000">
                                          <p:val>
                                            <p:strVal val="ppt_x"/>
                                          </p:val>
                                        </p:tav>
                                      </p:tavLst>
                                    </p:anim>
                                    <p:anim calcmode="lin" valueType="num">
                                      <p:cBhvr>
                                        <p:cTn id="50" dur="50" decel="100000"/>
                                        <p:tgtEl>
                                          <p:spTgt spid="17"/>
                                        </p:tgtEl>
                                        <p:attrNameLst>
                                          <p:attrName>ppt_y</p:attrName>
                                        </p:attrNameLst>
                                      </p:cBhvr>
                                      <p:tavLst>
                                        <p:tav tm="0">
                                          <p:val>
                                            <p:strVal val="ppt_y"/>
                                          </p:val>
                                        </p:tav>
                                        <p:tav tm="100000">
                                          <p:val>
                                            <p:strVal val="ppt_y-.03"/>
                                          </p:val>
                                        </p:tav>
                                      </p:tavLst>
                                    </p:anim>
                                    <p:anim calcmode="lin" valueType="num">
                                      <p:cBhvr>
                                        <p:cTn id="51" dur="450" accel="100000">
                                          <p:stCondLst>
                                            <p:cond delay="50"/>
                                          </p:stCondLst>
                                        </p:cTn>
                                        <p:tgtEl>
                                          <p:spTgt spid="17"/>
                                        </p:tgtEl>
                                        <p:attrNameLst>
                                          <p:attrName>ppt_y</p:attrName>
                                        </p:attrNameLst>
                                      </p:cBhvr>
                                      <p:tavLst>
                                        <p:tav tm="0">
                                          <p:val>
                                            <p:strVal val="ppt_y"/>
                                          </p:val>
                                        </p:tav>
                                        <p:tav tm="100000">
                                          <p:val>
                                            <p:strVal val="ppt_y+1"/>
                                          </p:val>
                                        </p:tav>
                                      </p:tavLst>
                                    </p:anim>
                                    <p:set>
                                      <p:cBhvr>
                                        <p:cTn id="52" dur="1" fill="hold">
                                          <p:stCondLst>
                                            <p:cond delay="499"/>
                                          </p:stCondLst>
                                        </p:cTn>
                                        <p:tgtEl>
                                          <p:spTgt spid="17"/>
                                        </p:tgtEl>
                                        <p:attrNameLst>
                                          <p:attrName>style.visibility</p:attrName>
                                        </p:attrNameLst>
                                      </p:cBhvr>
                                      <p:to>
                                        <p:strVal val="hidden"/>
                                      </p:to>
                                    </p:set>
                                  </p:childTnLst>
                                </p:cTn>
                              </p:par>
                            </p:childTnLst>
                          </p:cTn>
                        </p:par>
                        <p:par>
                          <p:cTn id="53" fill="hold">
                            <p:stCondLst>
                              <p:cond delay="1500"/>
                            </p:stCondLst>
                            <p:childTnLst>
                              <p:par>
                                <p:cTn id="54" presetID="37" presetClass="exit" presetSubtype="0" fill="hold" grpId="1" nodeType="afterEffect">
                                  <p:stCondLst>
                                    <p:cond delay="0"/>
                                  </p:stCondLst>
                                  <p:childTnLst>
                                    <p:animEffect transition="out" filter="fade">
                                      <p:cBhvr>
                                        <p:cTn id="55" dur="500"/>
                                        <p:tgtEl>
                                          <p:spTgt spid="18"/>
                                        </p:tgtEl>
                                      </p:cBhvr>
                                    </p:animEffect>
                                    <p:anim calcmode="lin" valueType="num">
                                      <p:cBhvr>
                                        <p:cTn id="56" dur="500"/>
                                        <p:tgtEl>
                                          <p:spTgt spid="18"/>
                                        </p:tgtEl>
                                        <p:attrNameLst>
                                          <p:attrName>ppt_x</p:attrName>
                                        </p:attrNameLst>
                                      </p:cBhvr>
                                      <p:tavLst>
                                        <p:tav tm="0">
                                          <p:val>
                                            <p:strVal val="ppt_x"/>
                                          </p:val>
                                        </p:tav>
                                        <p:tav tm="100000">
                                          <p:val>
                                            <p:strVal val="ppt_x"/>
                                          </p:val>
                                        </p:tav>
                                      </p:tavLst>
                                    </p:anim>
                                    <p:anim calcmode="lin" valueType="num">
                                      <p:cBhvr>
                                        <p:cTn id="57" dur="50" decel="100000"/>
                                        <p:tgtEl>
                                          <p:spTgt spid="18"/>
                                        </p:tgtEl>
                                        <p:attrNameLst>
                                          <p:attrName>ppt_y</p:attrName>
                                        </p:attrNameLst>
                                      </p:cBhvr>
                                      <p:tavLst>
                                        <p:tav tm="0">
                                          <p:val>
                                            <p:strVal val="ppt_y"/>
                                          </p:val>
                                        </p:tav>
                                        <p:tav tm="100000">
                                          <p:val>
                                            <p:strVal val="ppt_y-.03"/>
                                          </p:val>
                                        </p:tav>
                                      </p:tavLst>
                                    </p:anim>
                                    <p:anim calcmode="lin" valueType="num">
                                      <p:cBhvr>
                                        <p:cTn id="58" dur="450" accel="100000">
                                          <p:stCondLst>
                                            <p:cond delay="50"/>
                                          </p:stCondLst>
                                        </p:cTn>
                                        <p:tgtEl>
                                          <p:spTgt spid="18"/>
                                        </p:tgtEl>
                                        <p:attrNameLst>
                                          <p:attrName>ppt_y</p:attrName>
                                        </p:attrNameLst>
                                      </p:cBhvr>
                                      <p:tavLst>
                                        <p:tav tm="0">
                                          <p:val>
                                            <p:strVal val="ppt_y"/>
                                          </p:val>
                                        </p:tav>
                                        <p:tav tm="100000">
                                          <p:val>
                                            <p:strVal val="ppt_y+1"/>
                                          </p:val>
                                        </p:tav>
                                      </p:tavLst>
                                    </p:anim>
                                    <p:set>
                                      <p:cBhvr>
                                        <p:cTn id="59" dur="1" fill="hold">
                                          <p:stCondLst>
                                            <p:cond delay="499"/>
                                          </p:stCondLst>
                                        </p:cTn>
                                        <p:tgtEl>
                                          <p:spTgt spid="18"/>
                                        </p:tgtEl>
                                        <p:attrNameLst>
                                          <p:attrName>style.visibility</p:attrName>
                                        </p:attrNameLst>
                                      </p:cBhvr>
                                      <p:to>
                                        <p:strVal val="hidden"/>
                                      </p:to>
                                    </p:set>
                                  </p:childTnLst>
                                </p:cTn>
                              </p:par>
                            </p:childTnLst>
                          </p:cTn>
                        </p:par>
                        <p:par>
                          <p:cTn id="60" fill="hold">
                            <p:stCondLst>
                              <p:cond delay="2000"/>
                            </p:stCondLst>
                            <p:childTnLst>
                              <p:par>
                                <p:cTn id="61" presetID="37" presetClass="exit" presetSubtype="0" fill="hold" grpId="1" nodeType="afterEffect">
                                  <p:stCondLst>
                                    <p:cond delay="0"/>
                                  </p:stCondLst>
                                  <p:childTnLst>
                                    <p:animEffect transition="out" filter="fade">
                                      <p:cBhvr>
                                        <p:cTn id="62" dur="500"/>
                                        <p:tgtEl>
                                          <p:spTgt spid="19"/>
                                        </p:tgtEl>
                                      </p:cBhvr>
                                    </p:animEffect>
                                    <p:anim calcmode="lin" valueType="num">
                                      <p:cBhvr>
                                        <p:cTn id="63" dur="500"/>
                                        <p:tgtEl>
                                          <p:spTgt spid="19"/>
                                        </p:tgtEl>
                                        <p:attrNameLst>
                                          <p:attrName>ppt_x</p:attrName>
                                        </p:attrNameLst>
                                      </p:cBhvr>
                                      <p:tavLst>
                                        <p:tav tm="0">
                                          <p:val>
                                            <p:strVal val="ppt_x"/>
                                          </p:val>
                                        </p:tav>
                                        <p:tav tm="100000">
                                          <p:val>
                                            <p:strVal val="ppt_x"/>
                                          </p:val>
                                        </p:tav>
                                      </p:tavLst>
                                    </p:anim>
                                    <p:anim calcmode="lin" valueType="num">
                                      <p:cBhvr>
                                        <p:cTn id="64" dur="50" decel="100000"/>
                                        <p:tgtEl>
                                          <p:spTgt spid="19"/>
                                        </p:tgtEl>
                                        <p:attrNameLst>
                                          <p:attrName>ppt_y</p:attrName>
                                        </p:attrNameLst>
                                      </p:cBhvr>
                                      <p:tavLst>
                                        <p:tav tm="0">
                                          <p:val>
                                            <p:strVal val="ppt_y"/>
                                          </p:val>
                                        </p:tav>
                                        <p:tav tm="100000">
                                          <p:val>
                                            <p:strVal val="ppt_y-.03"/>
                                          </p:val>
                                        </p:tav>
                                      </p:tavLst>
                                    </p:anim>
                                    <p:anim calcmode="lin" valueType="num">
                                      <p:cBhvr>
                                        <p:cTn id="65" dur="450" accel="100000">
                                          <p:stCondLst>
                                            <p:cond delay="50"/>
                                          </p:stCondLst>
                                        </p:cTn>
                                        <p:tgtEl>
                                          <p:spTgt spid="19"/>
                                        </p:tgtEl>
                                        <p:attrNameLst>
                                          <p:attrName>ppt_y</p:attrName>
                                        </p:attrNameLst>
                                      </p:cBhvr>
                                      <p:tavLst>
                                        <p:tav tm="0">
                                          <p:val>
                                            <p:strVal val="ppt_y"/>
                                          </p:val>
                                        </p:tav>
                                        <p:tav tm="100000">
                                          <p:val>
                                            <p:strVal val="ppt_y+1"/>
                                          </p:val>
                                        </p:tav>
                                      </p:tavLst>
                                    </p:anim>
                                    <p:set>
                                      <p:cBhvr>
                                        <p:cTn id="66" dur="1" fill="hold">
                                          <p:stCondLst>
                                            <p:cond delay="499"/>
                                          </p:stCondLst>
                                        </p:cTn>
                                        <p:tgtEl>
                                          <p:spTgt spid="19"/>
                                        </p:tgtEl>
                                        <p:attrNameLst>
                                          <p:attrName>style.visibility</p:attrName>
                                        </p:attrNameLst>
                                      </p:cBhvr>
                                      <p:to>
                                        <p:strVal val="hidden"/>
                                      </p:to>
                                    </p:set>
                                  </p:childTnLst>
                                </p:cTn>
                              </p:par>
                            </p:childTnLst>
                          </p:cTn>
                        </p:par>
                        <p:par>
                          <p:cTn id="67" fill="hold">
                            <p:stCondLst>
                              <p:cond delay="2500"/>
                            </p:stCondLst>
                            <p:childTnLst>
                              <p:par>
                                <p:cTn id="68" presetID="37" presetClass="exit" presetSubtype="0" fill="hold" grpId="1" nodeType="afterEffect">
                                  <p:stCondLst>
                                    <p:cond delay="0"/>
                                  </p:stCondLst>
                                  <p:childTnLst>
                                    <p:animEffect transition="out" filter="fade">
                                      <p:cBhvr>
                                        <p:cTn id="69" dur="1000"/>
                                        <p:tgtEl>
                                          <p:spTgt spid="3"/>
                                        </p:tgtEl>
                                      </p:cBhvr>
                                    </p:animEffect>
                                    <p:anim calcmode="lin" valueType="num">
                                      <p:cBhvr>
                                        <p:cTn id="70" dur="1000"/>
                                        <p:tgtEl>
                                          <p:spTgt spid="3"/>
                                        </p:tgtEl>
                                        <p:attrNameLst>
                                          <p:attrName>ppt_x</p:attrName>
                                        </p:attrNameLst>
                                      </p:cBhvr>
                                      <p:tavLst>
                                        <p:tav tm="0">
                                          <p:val>
                                            <p:strVal val="ppt_x"/>
                                          </p:val>
                                        </p:tav>
                                        <p:tav tm="100000">
                                          <p:val>
                                            <p:strVal val="ppt_x"/>
                                          </p:val>
                                        </p:tav>
                                      </p:tavLst>
                                    </p:anim>
                                    <p:anim calcmode="lin" valueType="num">
                                      <p:cBhvr>
                                        <p:cTn id="71" dur="100" decel="100000"/>
                                        <p:tgtEl>
                                          <p:spTgt spid="3"/>
                                        </p:tgtEl>
                                        <p:attrNameLst>
                                          <p:attrName>ppt_y</p:attrName>
                                        </p:attrNameLst>
                                      </p:cBhvr>
                                      <p:tavLst>
                                        <p:tav tm="0">
                                          <p:val>
                                            <p:strVal val="ppt_y"/>
                                          </p:val>
                                        </p:tav>
                                        <p:tav tm="100000">
                                          <p:val>
                                            <p:strVal val="ppt_y-.03"/>
                                          </p:val>
                                        </p:tav>
                                      </p:tavLst>
                                    </p:anim>
                                    <p:anim calcmode="lin" valueType="num">
                                      <p:cBhvr>
                                        <p:cTn id="72" dur="900" accel="100000">
                                          <p:stCondLst>
                                            <p:cond delay="100"/>
                                          </p:stCondLst>
                                        </p:cTn>
                                        <p:tgtEl>
                                          <p:spTgt spid="3"/>
                                        </p:tgtEl>
                                        <p:attrNameLst>
                                          <p:attrName>ppt_y</p:attrName>
                                        </p:attrNameLst>
                                      </p:cBhvr>
                                      <p:tavLst>
                                        <p:tav tm="0">
                                          <p:val>
                                            <p:strVal val="ppt_y"/>
                                          </p:val>
                                        </p:tav>
                                        <p:tav tm="100000">
                                          <p:val>
                                            <p:strVal val="ppt_y+1"/>
                                          </p:val>
                                        </p:tav>
                                      </p:tavLst>
                                    </p:anim>
                                    <p:set>
                                      <p:cBhvr>
                                        <p:cTn id="73"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5" grpId="1" animBg="1"/>
      <p:bldP spid="6" grpId="0"/>
      <p:bldP spid="6" grpId="1"/>
      <p:bldGraphic spid="17" grpId="0">
        <p:bldAsOne/>
      </p:bldGraphic>
      <p:bldGraphic spid="17" grpId="1">
        <p:bldAsOne/>
      </p:bldGraphic>
      <p:bldGraphic spid="18" grpId="0">
        <p:bldAsOne/>
      </p:bldGraphic>
      <p:bldGraphic spid="18" grpId="1">
        <p:bldAsOne/>
      </p:bldGraphic>
      <p:bldGraphic spid="19" grpId="0">
        <p:bldAsOne/>
      </p:bldGraphic>
      <p:bldGraphic spid="19" grpId="1">
        <p:bldAsOne/>
      </p:bldGraphic>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07526"/>
            <a:ext cx="8229600" cy="931863"/>
          </a:xfrm>
        </p:spPr>
        <p:txBody>
          <a:bodyPr>
            <a:normAutofit/>
          </a:bodyPr>
          <a:lstStyle/>
          <a:p>
            <a:r>
              <a:rPr lang="en-US" dirty="0" smtClean="0"/>
              <a:t>Capital Improvement Program</a:t>
            </a:r>
            <a:endParaRPr lang="en-US" dirty="0"/>
          </a:p>
        </p:txBody>
      </p:sp>
      <p:sp>
        <p:nvSpPr>
          <p:cNvPr id="3" name="Rounded Rectangle 2"/>
          <p:cNvSpPr/>
          <p:nvPr/>
        </p:nvSpPr>
        <p:spPr>
          <a:xfrm>
            <a:off x="298795" y="972463"/>
            <a:ext cx="8152251" cy="438181"/>
          </a:xfrm>
          <a:prstGeom prst="roundRect">
            <a:avLst/>
          </a:prstGeom>
          <a:solidFill>
            <a:srgbClr val="00A048"/>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bg1"/>
                </a:solidFill>
                <a:latin typeface="Century Gothic" panose="020B0502020202020204" pitchFamily="34" charset="0"/>
              </a:rPr>
              <a:t>STEP 3 - SCHEDULING</a:t>
            </a:r>
          </a:p>
        </p:txBody>
      </p:sp>
      <p:sp>
        <p:nvSpPr>
          <p:cNvPr id="5" name="Rounded Rectangle 4"/>
          <p:cNvSpPr/>
          <p:nvPr/>
        </p:nvSpPr>
        <p:spPr>
          <a:xfrm>
            <a:off x="298795" y="1439672"/>
            <a:ext cx="8152250" cy="824556"/>
          </a:xfrm>
          <a:prstGeom prst="roundRect">
            <a:avLst/>
          </a:prstGeom>
          <a:gradFill>
            <a:gsLst>
              <a:gs pos="0">
                <a:srgbClr val="00BC3A"/>
              </a:gs>
              <a:gs pos="100000">
                <a:srgbClr val="00A048"/>
              </a:gs>
            </a:gsLst>
            <a:lin ang="54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prstClr val="white"/>
                </a:solidFill>
                <a:latin typeface="Century Gothic" panose="020B0502020202020204" pitchFamily="34" charset="0"/>
              </a:rPr>
              <a:t>MSD scheduling software tracks all projects and relationships to ensure deadlines are met. </a:t>
            </a:r>
          </a:p>
        </p:txBody>
      </p:sp>
      <p:sp>
        <p:nvSpPr>
          <p:cNvPr id="6" name="Rectangle 5"/>
          <p:cNvSpPr/>
          <p:nvPr/>
        </p:nvSpPr>
        <p:spPr>
          <a:xfrm>
            <a:off x="298794" y="2574862"/>
            <a:ext cx="8152251" cy="3416320"/>
          </a:xfrm>
          <a:prstGeom prst="rect">
            <a:avLst/>
          </a:prstGeom>
        </p:spPr>
        <p:txBody>
          <a:bodyPr wrap="square">
            <a:spAutoFit/>
          </a:bodyPr>
          <a:lstStyle/>
          <a:p>
            <a:pPr marL="342900" indent="-342900" fontAlgn="base">
              <a:spcBef>
                <a:spcPct val="20000"/>
              </a:spcBef>
              <a:spcAft>
                <a:spcPct val="0"/>
              </a:spcAft>
              <a:buSzPct val="100000"/>
              <a:buFont typeface="Wingdings" panose="05000000000000000000" pitchFamily="2" charset="2"/>
              <a:buChar char="Ø"/>
            </a:pPr>
            <a:r>
              <a:rPr lang="en-US" sz="2400" dirty="0">
                <a:solidFill>
                  <a:srgbClr val="1F497D"/>
                </a:solidFill>
                <a:latin typeface="Century Gothic" charset="0"/>
                <a:ea typeface="ＭＳ Ｐゴシック" charset="0"/>
                <a:cs typeface="Century Gothic" charset="0"/>
              </a:rPr>
              <a:t>MSD utilizes Oracle Primavera P6</a:t>
            </a:r>
          </a:p>
          <a:p>
            <a:pPr marL="342900" indent="-342900" fontAlgn="base">
              <a:spcBef>
                <a:spcPct val="20000"/>
              </a:spcBef>
              <a:spcAft>
                <a:spcPct val="0"/>
              </a:spcAft>
              <a:buSzPct val="100000"/>
              <a:buFont typeface="Wingdings" panose="05000000000000000000" pitchFamily="2" charset="2"/>
              <a:buChar char="Ø"/>
            </a:pPr>
            <a:r>
              <a:rPr lang="en-US" sz="2400" dirty="0">
                <a:solidFill>
                  <a:srgbClr val="1F497D"/>
                </a:solidFill>
                <a:latin typeface="Century Gothic" charset="0"/>
                <a:ea typeface="ＭＳ Ｐゴシック" charset="0"/>
              </a:rPr>
              <a:t>Primavera P6 scheduling software is used to manage project schedules to ensure project goals are met</a:t>
            </a:r>
          </a:p>
          <a:p>
            <a:pPr marL="800100" lvl="1" indent="-342900" fontAlgn="base">
              <a:spcBef>
                <a:spcPct val="20000"/>
              </a:spcBef>
              <a:spcAft>
                <a:spcPct val="0"/>
              </a:spcAft>
              <a:buSzPct val="100000"/>
              <a:buFont typeface="Wingdings" panose="05000000000000000000" pitchFamily="2" charset="2"/>
              <a:buChar char="Ø"/>
            </a:pPr>
            <a:r>
              <a:rPr lang="en-US" sz="2400" dirty="0">
                <a:solidFill>
                  <a:srgbClr val="1F497D"/>
                </a:solidFill>
                <a:latin typeface="Century Gothic" charset="0"/>
                <a:ea typeface="ＭＳ Ｐゴシック" charset="0"/>
              </a:rPr>
              <a:t>Track Progress</a:t>
            </a:r>
          </a:p>
          <a:p>
            <a:pPr marL="800100" lvl="1" indent="-342900" fontAlgn="base">
              <a:spcBef>
                <a:spcPct val="20000"/>
              </a:spcBef>
              <a:spcAft>
                <a:spcPct val="0"/>
              </a:spcAft>
              <a:buSzPct val="100000"/>
              <a:buFont typeface="Wingdings" panose="05000000000000000000" pitchFamily="2" charset="2"/>
              <a:buChar char="Ø"/>
            </a:pPr>
            <a:r>
              <a:rPr lang="en-US" sz="2400" dirty="0" smtClean="0">
                <a:solidFill>
                  <a:srgbClr val="1F497D"/>
                </a:solidFill>
                <a:latin typeface="Century Gothic" charset="0"/>
                <a:ea typeface="ＭＳ Ｐゴシック" charset="0"/>
              </a:rPr>
              <a:t>Displays </a:t>
            </a:r>
            <a:r>
              <a:rPr lang="en-US" sz="2400" dirty="0">
                <a:solidFill>
                  <a:srgbClr val="1F497D"/>
                </a:solidFill>
                <a:latin typeface="Century Gothic" charset="0"/>
                <a:ea typeface="ＭＳ Ｐゴシック" charset="0"/>
              </a:rPr>
              <a:t>Actual vs. Planned</a:t>
            </a:r>
          </a:p>
          <a:p>
            <a:pPr marL="800100" lvl="1" indent="-342900" fontAlgn="base">
              <a:spcBef>
                <a:spcPct val="20000"/>
              </a:spcBef>
              <a:spcAft>
                <a:spcPct val="0"/>
              </a:spcAft>
              <a:buSzPct val="100000"/>
              <a:buFont typeface="Wingdings" panose="05000000000000000000" pitchFamily="2" charset="2"/>
              <a:buChar char="Ø"/>
            </a:pPr>
            <a:r>
              <a:rPr lang="en-US" sz="2400" dirty="0">
                <a:solidFill>
                  <a:srgbClr val="1F497D"/>
                </a:solidFill>
                <a:latin typeface="Century Gothic" charset="0"/>
                <a:ea typeface="ＭＳ Ｐゴシック" charset="0"/>
              </a:rPr>
              <a:t>Integrated with MSDs Oracle EBS</a:t>
            </a:r>
          </a:p>
          <a:p>
            <a:pPr marL="800100" lvl="1" indent="-342900" fontAlgn="base">
              <a:spcBef>
                <a:spcPct val="20000"/>
              </a:spcBef>
              <a:spcAft>
                <a:spcPct val="0"/>
              </a:spcAft>
              <a:buSzPct val="100000"/>
              <a:buFont typeface="Wingdings" panose="05000000000000000000" pitchFamily="2" charset="2"/>
              <a:buChar char="Ø"/>
            </a:pPr>
            <a:r>
              <a:rPr lang="en-US" sz="2400" dirty="0">
                <a:solidFill>
                  <a:srgbClr val="1F497D"/>
                </a:solidFill>
                <a:latin typeface="Century Gothic" charset="0"/>
                <a:ea typeface="ＭＳ Ｐゴシック" charset="0"/>
              </a:rPr>
              <a:t>Maintains Project Relationships</a:t>
            </a:r>
          </a:p>
        </p:txBody>
      </p:sp>
    </p:spTree>
    <p:extLst>
      <p:ext uri="{BB962C8B-B14F-4D97-AF65-F5344CB8AC3E}">
        <p14:creationId xmlns:p14="http://schemas.microsoft.com/office/powerpoint/2010/main" val="11674825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1"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xit" presetSubtype="1" fill="hold" grpId="1" nodeType="clickEffect">
                                  <p:stCondLst>
                                    <p:cond delay="0"/>
                                  </p:stCondLst>
                                  <p:childTnLst>
                                    <p:animEffect transition="out" filter="wipe(up)">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cTn>
                              </p:par>
                            </p:childTnLst>
                          </p:cTn>
                        </p:par>
                        <p:par>
                          <p:cTn id="24" fill="hold">
                            <p:stCondLst>
                              <p:cond delay="500"/>
                            </p:stCondLst>
                            <p:childTnLst>
                              <p:par>
                                <p:cTn id="25" presetID="37" presetClass="exit" presetSubtype="0" fill="hold" grpId="1" nodeType="afterEffect">
                                  <p:stCondLst>
                                    <p:cond delay="0"/>
                                  </p:stCondLst>
                                  <p:childTnLst>
                                    <p:animEffect transition="out" filter="fade">
                                      <p:cBhvr>
                                        <p:cTn id="26" dur="500"/>
                                        <p:tgtEl>
                                          <p:spTgt spid="5"/>
                                        </p:tgtEl>
                                      </p:cBhvr>
                                    </p:animEffect>
                                    <p:anim calcmode="lin" valueType="num">
                                      <p:cBhvr>
                                        <p:cTn id="27" dur="500"/>
                                        <p:tgtEl>
                                          <p:spTgt spid="5"/>
                                        </p:tgtEl>
                                        <p:attrNameLst>
                                          <p:attrName>ppt_x</p:attrName>
                                        </p:attrNameLst>
                                      </p:cBhvr>
                                      <p:tavLst>
                                        <p:tav tm="0">
                                          <p:val>
                                            <p:strVal val="ppt_x"/>
                                          </p:val>
                                        </p:tav>
                                        <p:tav tm="100000">
                                          <p:val>
                                            <p:strVal val="ppt_x"/>
                                          </p:val>
                                        </p:tav>
                                      </p:tavLst>
                                    </p:anim>
                                    <p:anim calcmode="lin" valueType="num">
                                      <p:cBhvr>
                                        <p:cTn id="28" dur="50" decel="100000"/>
                                        <p:tgtEl>
                                          <p:spTgt spid="5"/>
                                        </p:tgtEl>
                                        <p:attrNameLst>
                                          <p:attrName>ppt_y</p:attrName>
                                        </p:attrNameLst>
                                      </p:cBhvr>
                                      <p:tavLst>
                                        <p:tav tm="0">
                                          <p:val>
                                            <p:strVal val="ppt_y"/>
                                          </p:val>
                                        </p:tav>
                                        <p:tav tm="100000">
                                          <p:val>
                                            <p:strVal val="ppt_y-.03"/>
                                          </p:val>
                                        </p:tav>
                                      </p:tavLst>
                                    </p:anim>
                                    <p:anim calcmode="lin" valueType="num">
                                      <p:cBhvr>
                                        <p:cTn id="29" dur="450" accel="100000">
                                          <p:stCondLst>
                                            <p:cond delay="50"/>
                                          </p:stCondLst>
                                        </p:cTn>
                                        <p:tgtEl>
                                          <p:spTgt spid="5"/>
                                        </p:tgtEl>
                                        <p:attrNameLst>
                                          <p:attrName>ppt_y</p:attrName>
                                        </p:attrNameLst>
                                      </p:cBhvr>
                                      <p:tavLst>
                                        <p:tav tm="0">
                                          <p:val>
                                            <p:strVal val="ppt_y"/>
                                          </p:val>
                                        </p:tav>
                                        <p:tav tm="100000">
                                          <p:val>
                                            <p:strVal val="ppt_y+1"/>
                                          </p:val>
                                        </p:tav>
                                      </p:tavLst>
                                    </p:anim>
                                    <p:set>
                                      <p:cBhvr>
                                        <p:cTn id="30" dur="1" fill="hold">
                                          <p:stCondLst>
                                            <p:cond delay="499"/>
                                          </p:stCondLst>
                                        </p:cTn>
                                        <p:tgtEl>
                                          <p:spTgt spid="5"/>
                                        </p:tgtEl>
                                        <p:attrNameLst>
                                          <p:attrName>style.visibility</p:attrName>
                                        </p:attrNameLst>
                                      </p:cBhvr>
                                      <p:to>
                                        <p:strVal val="hidden"/>
                                      </p:to>
                                    </p:set>
                                  </p:childTnLst>
                                </p:cTn>
                              </p:par>
                            </p:childTnLst>
                          </p:cTn>
                        </p:par>
                        <p:par>
                          <p:cTn id="31" fill="hold">
                            <p:stCondLst>
                              <p:cond delay="1000"/>
                            </p:stCondLst>
                            <p:childTnLst>
                              <p:par>
                                <p:cTn id="32" presetID="37" presetClass="exit" presetSubtype="0" fill="hold" grpId="0" nodeType="afterEffect">
                                  <p:stCondLst>
                                    <p:cond delay="0"/>
                                  </p:stCondLst>
                                  <p:childTnLst>
                                    <p:animEffect transition="out" filter="fade">
                                      <p:cBhvr>
                                        <p:cTn id="33" dur="500"/>
                                        <p:tgtEl>
                                          <p:spTgt spid="3"/>
                                        </p:tgtEl>
                                      </p:cBhvr>
                                    </p:animEffect>
                                    <p:anim calcmode="lin" valueType="num">
                                      <p:cBhvr>
                                        <p:cTn id="34" dur="500"/>
                                        <p:tgtEl>
                                          <p:spTgt spid="3"/>
                                        </p:tgtEl>
                                        <p:attrNameLst>
                                          <p:attrName>ppt_x</p:attrName>
                                        </p:attrNameLst>
                                      </p:cBhvr>
                                      <p:tavLst>
                                        <p:tav tm="0">
                                          <p:val>
                                            <p:strVal val="ppt_x"/>
                                          </p:val>
                                        </p:tav>
                                        <p:tav tm="100000">
                                          <p:val>
                                            <p:strVal val="ppt_x"/>
                                          </p:val>
                                        </p:tav>
                                      </p:tavLst>
                                    </p:anim>
                                    <p:anim calcmode="lin" valueType="num">
                                      <p:cBhvr>
                                        <p:cTn id="35" dur="50" decel="100000"/>
                                        <p:tgtEl>
                                          <p:spTgt spid="3"/>
                                        </p:tgtEl>
                                        <p:attrNameLst>
                                          <p:attrName>ppt_y</p:attrName>
                                        </p:attrNameLst>
                                      </p:cBhvr>
                                      <p:tavLst>
                                        <p:tav tm="0">
                                          <p:val>
                                            <p:strVal val="ppt_y"/>
                                          </p:val>
                                        </p:tav>
                                        <p:tav tm="100000">
                                          <p:val>
                                            <p:strVal val="ppt_y-.03"/>
                                          </p:val>
                                        </p:tav>
                                      </p:tavLst>
                                    </p:anim>
                                    <p:anim calcmode="lin" valueType="num">
                                      <p:cBhvr>
                                        <p:cTn id="36" dur="450" accel="100000">
                                          <p:stCondLst>
                                            <p:cond delay="50"/>
                                          </p:stCondLst>
                                        </p:cTn>
                                        <p:tgtEl>
                                          <p:spTgt spid="3"/>
                                        </p:tgtEl>
                                        <p:attrNameLst>
                                          <p:attrName>ppt_y</p:attrName>
                                        </p:attrNameLst>
                                      </p:cBhvr>
                                      <p:tavLst>
                                        <p:tav tm="0">
                                          <p:val>
                                            <p:strVal val="ppt_y"/>
                                          </p:val>
                                        </p:tav>
                                        <p:tav tm="100000">
                                          <p:val>
                                            <p:strVal val="ppt_y+1"/>
                                          </p:val>
                                        </p:tav>
                                      </p:tavLst>
                                    </p:anim>
                                    <p:set>
                                      <p:cBhvr>
                                        <p:cTn id="3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5" grpId="1" animBg="1"/>
      <p:bldP spid="6" grpId="0"/>
      <p:bldP spid="6" grpId="1"/>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07526"/>
            <a:ext cx="8229600" cy="931863"/>
          </a:xfrm>
        </p:spPr>
        <p:txBody>
          <a:bodyPr>
            <a:normAutofit/>
          </a:bodyPr>
          <a:lstStyle/>
          <a:p>
            <a:r>
              <a:rPr lang="en-US" dirty="0" smtClean="0"/>
              <a:t>Capital Improvement Program</a:t>
            </a:r>
            <a:endParaRPr lang="en-US" dirty="0"/>
          </a:p>
        </p:txBody>
      </p:sp>
      <p:sp>
        <p:nvSpPr>
          <p:cNvPr id="2" name="Rectangle 1"/>
          <p:cNvSpPr/>
          <p:nvPr/>
        </p:nvSpPr>
        <p:spPr>
          <a:xfrm>
            <a:off x="9656774" y="3037626"/>
            <a:ext cx="8141472" cy="3785652"/>
          </a:xfrm>
          <a:prstGeom prst="rect">
            <a:avLst/>
          </a:prstGeom>
        </p:spPr>
        <p:txBody>
          <a:bodyPr wrap="square">
            <a:spAutoFit/>
          </a:bodyPr>
          <a:lstStyle/>
          <a:p>
            <a:pPr marL="342900" indent="-342900">
              <a:buFont typeface="Wingdings" panose="05000000000000000000" pitchFamily="2" charset="2"/>
              <a:buChar char="Ø"/>
            </a:pPr>
            <a:r>
              <a:rPr lang="en-US" sz="2400" dirty="0">
                <a:solidFill>
                  <a:srgbClr val="143F92"/>
                </a:solidFill>
                <a:latin typeface="Century Gothic" panose="020B0502020202020204" pitchFamily="34" charset="0"/>
              </a:rPr>
              <a:t>MSD identifies potential projects based on collected data and hydraulic modeling results</a:t>
            </a:r>
            <a:r>
              <a:rPr lang="en-US" sz="2400" dirty="0" smtClean="0">
                <a:solidFill>
                  <a:srgbClr val="143F92"/>
                </a:solidFill>
                <a:latin typeface="Century Gothic" panose="020B0502020202020204" pitchFamily="34" charset="0"/>
              </a:rPr>
              <a:t>.</a:t>
            </a:r>
          </a:p>
          <a:p>
            <a:pPr marL="342900" indent="-342900">
              <a:buFont typeface="Wingdings" panose="05000000000000000000" pitchFamily="2" charset="2"/>
              <a:buChar char="Ø"/>
            </a:pPr>
            <a:r>
              <a:rPr lang="en-US" sz="2400" dirty="0">
                <a:solidFill>
                  <a:srgbClr val="143F92"/>
                </a:solidFill>
                <a:latin typeface="Century Gothic" panose="020B0502020202020204" pitchFamily="34" charset="0"/>
              </a:rPr>
              <a:t>MSD categorizes projects using a three tier system support CD initiative.</a:t>
            </a:r>
          </a:p>
          <a:p>
            <a:pPr marL="342900" indent="-342900">
              <a:buFont typeface="Wingdings" panose="05000000000000000000" pitchFamily="2" charset="2"/>
              <a:buChar char="Ø"/>
            </a:pPr>
            <a:r>
              <a:rPr lang="en-US" sz="2400" dirty="0">
                <a:solidFill>
                  <a:srgbClr val="143F92"/>
                </a:solidFill>
                <a:latin typeface="Century Gothic" panose="020B0502020202020204" pitchFamily="34" charset="0"/>
              </a:rPr>
              <a:t>MSD scheduling software tracks all projects and relationships to ensure deadlines are met. </a:t>
            </a:r>
          </a:p>
          <a:p>
            <a:pPr marL="342900" indent="-342900">
              <a:buFont typeface="Wingdings" panose="05000000000000000000" pitchFamily="2" charset="2"/>
              <a:buChar char="Ø"/>
            </a:pPr>
            <a:r>
              <a:rPr lang="en-US" sz="2400" dirty="0">
                <a:solidFill>
                  <a:srgbClr val="143F92"/>
                </a:solidFill>
                <a:latin typeface="Century Gothic" panose="020B0502020202020204" pitchFamily="34" charset="0"/>
              </a:rPr>
              <a:t>MSD monitors the effectiveness of completed projects with metering, modeling, and other field data.</a:t>
            </a:r>
          </a:p>
          <a:p>
            <a:pPr marL="342900" indent="-342900">
              <a:buFont typeface="Wingdings" panose="05000000000000000000" pitchFamily="2" charset="2"/>
              <a:buChar char="Ø"/>
            </a:pPr>
            <a:endParaRPr lang="en-US" sz="2400" dirty="0">
              <a:solidFill>
                <a:srgbClr val="143F92"/>
              </a:solidFill>
              <a:latin typeface="Century Gothic" panose="020B0502020202020204" pitchFamily="34" charset="0"/>
            </a:endParaRPr>
          </a:p>
        </p:txBody>
      </p:sp>
      <p:sp>
        <p:nvSpPr>
          <p:cNvPr id="3" name="Rounded Rectangle 2"/>
          <p:cNvSpPr/>
          <p:nvPr/>
        </p:nvSpPr>
        <p:spPr>
          <a:xfrm>
            <a:off x="298795" y="972463"/>
            <a:ext cx="8152251" cy="438181"/>
          </a:xfrm>
          <a:prstGeom prst="roundRect">
            <a:avLst/>
          </a:prstGeom>
          <a:solidFill>
            <a:srgbClr val="71258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bg1"/>
                </a:solidFill>
                <a:latin typeface="Century Gothic" panose="020B0502020202020204" pitchFamily="34" charset="0"/>
              </a:rPr>
              <a:t>STEP 4 - MONITORING</a:t>
            </a:r>
          </a:p>
        </p:txBody>
      </p:sp>
      <p:sp>
        <p:nvSpPr>
          <p:cNvPr id="5" name="Rounded Rectangle 4"/>
          <p:cNvSpPr/>
          <p:nvPr/>
        </p:nvSpPr>
        <p:spPr>
          <a:xfrm>
            <a:off x="298795" y="1439671"/>
            <a:ext cx="8152250" cy="1135191"/>
          </a:xfrm>
          <a:prstGeom prst="roundRect">
            <a:avLst/>
          </a:prstGeom>
          <a:gradFill>
            <a:gsLst>
              <a:gs pos="0">
                <a:srgbClr val="AF4DDB"/>
              </a:gs>
              <a:gs pos="100000">
                <a:srgbClr val="71258F"/>
              </a:gs>
            </a:gsLst>
            <a:lin ang="54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prstClr val="white"/>
                </a:solidFill>
                <a:latin typeface="Century Gothic" panose="020B0502020202020204" pitchFamily="34" charset="0"/>
              </a:rPr>
              <a:t>MSD monitors the effectiveness of completed projects with metering, modeling, and other field data.</a:t>
            </a:r>
            <a:endParaRPr lang="en-US" sz="2400" dirty="0">
              <a:solidFill>
                <a:prstClr val="white"/>
              </a:solidFill>
              <a:latin typeface="Century Gothic" panose="020B0502020202020204" pitchFamily="34" charset="0"/>
            </a:endParaRPr>
          </a:p>
        </p:txBody>
      </p:sp>
      <p:sp>
        <p:nvSpPr>
          <p:cNvPr id="6" name="Rectangle 5"/>
          <p:cNvSpPr/>
          <p:nvPr/>
        </p:nvSpPr>
        <p:spPr>
          <a:xfrm>
            <a:off x="298794" y="2574862"/>
            <a:ext cx="8152251" cy="3120854"/>
          </a:xfrm>
          <a:prstGeom prst="rect">
            <a:avLst/>
          </a:prstGeom>
        </p:spPr>
        <p:txBody>
          <a:bodyPr wrap="square">
            <a:spAutoFit/>
          </a:bodyPr>
          <a:lstStyle/>
          <a:p>
            <a:pPr marL="342900" indent="-342900" fontAlgn="base">
              <a:spcBef>
                <a:spcPct val="20000"/>
              </a:spcBef>
              <a:spcAft>
                <a:spcPct val="0"/>
              </a:spcAft>
              <a:buSzPct val="100000"/>
              <a:buFont typeface="Wingdings" panose="05000000000000000000" pitchFamily="2" charset="2"/>
              <a:buChar char="Ø"/>
            </a:pPr>
            <a:r>
              <a:rPr lang="en-US" sz="2400" dirty="0">
                <a:solidFill>
                  <a:srgbClr val="1F497D"/>
                </a:solidFill>
                <a:latin typeface="Century Gothic" charset="0"/>
                <a:ea typeface="ＭＳ Ｐゴシック" charset="0"/>
                <a:cs typeface="Century Gothic" charset="0"/>
              </a:rPr>
              <a:t>The originally identified I/I projects must be re-evaluated with new data.</a:t>
            </a:r>
          </a:p>
          <a:p>
            <a:pPr marL="800100" lvl="1" indent="-342900" fontAlgn="base">
              <a:spcBef>
                <a:spcPct val="20000"/>
              </a:spcBef>
              <a:spcAft>
                <a:spcPct val="0"/>
              </a:spcAft>
              <a:buSzPct val="100000"/>
              <a:buFont typeface="Wingdings" panose="05000000000000000000" pitchFamily="2" charset="2"/>
              <a:buChar char="Ø"/>
            </a:pPr>
            <a:r>
              <a:rPr lang="en-US" sz="2400" dirty="0">
                <a:solidFill>
                  <a:srgbClr val="1F497D"/>
                </a:solidFill>
                <a:latin typeface="Century Gothic" charset="0"/>
                <a:ea typeface="ＭＳ Ｐゴシック" charset="0"/>
                <a:cs typeface="Century Gothic" charset="0"/>
              </a:rPr>
              <a:t>Hydraulic Modeling</a:t>
            </a:r>
          </a:p>
          <a:p>
            <a:pPr marL="1257300" lvl="2" indent="-342900" fontAlgn="base">
              <a:spcBef>
                <a:spcPct val="20000"/>
              </a:spcBef>
              <a:spcAft>
                <a:spcPct val="0"/>
              </a:spcAft>
              <a:buSzPct val="100000"/>
              <a:buFont typeface="Wingdings" panose="05000000000000000000" pitchFamily="2" charset="2"/>
              <a:buChar char="Ø"/>
            </a:pPr>
            <a:r>
              <a:rPr lang="en-US" sz="2400" dirty="0">
                <a:solidFill>
                  <a:srgbClr val="1F497D"/>
                </a:solidFill>
                <a:latin typeface="Century Gothic" charset="0"/>
                <a:ea typeface="ＭＳ Ｐゴシック" charset="0"/>
                <a:cs typeface="Century Gothic" charset="0"/>
              </a:rPr>
              <a:t>Evaluate updated flows</a:t>
            </a:r>
          </a:p>
          <a:p>
            <a:pPr marL="800100" lvl="1" indent="-342900" fontAlgn="base">
              <a:spcBef>
                <a:spcPct val="20000"/>
              </a:spcBef>
              <a:spcAft>
                <a:spcPct val="0"/>
              </a:spcAft>
              <a:buSzPct val="100000"/>
              <a:buFont typeface="Wingdings" panose="05000000000000000000" pitchFamily="2" charset="2"/>
              <a:buChar char="Ø"/>
            </a:pPr>
            <a:r>
              <a:rPr lang="en-US" sz="2400" dirty="0">
                <a:solidFill>
                  <a:srgbClr val="1F497D"/>
                </a:solidFill>
                <a:latin typeface="Century Gothic" charset="0"/>
                <a:ea typeface="ＭＳ Ｐゴシック" charset="0"/>
              </a:rPr>
              <a:t>Suspected Problem Areas (SPAs)</a:t>
            </a:r>
          </a:p>
          <a:p>
            <a:pPr marL="1257300" lvl="2" indent="-342900" fontAlgn="base">
              <a:spcBef>
                <a:spcPct val="20000"/>
              </a:spcBef>
              <a:spcAft>
                <a:spcPct val="0"/>
              </a:spcAft>
              <a:buSzPct val="100000"/>
              <a:buFont typeface="Wingdings" panose="05000000000000000000" pitchFamily="2" charset="2"/>
              <a:buChar char="Ø"/>
            </a:pPr>
            <a:r>
              <a:rPr lang="en-US" sz="2400" dirty="0">
                <a:solidFill>
                  <a:srgbClr val="1F497D"/>
                </a:solidFill>
                <a:latin typeface="Century Gothic" charset="0"/>
                <a:ea typeface="ＭＳ Ｐゴシック" charset="0"/>
              </a:rPr>
              <a:t>W</a:t>
            </a:r>
            <a:r>
              <a:rPr lang="en-US" sz="2400" dirty="0" smtClean="0">
                <a:solidFill>
                  <a:srgbClr val="1F497D"/>
                </a:solidFill>
                <a:latin typeface="Century Gothic" charset="0"/>
                <a:ea typeface="ＭＳ Ｐゴシック" charset="0"/>
              </a:rPr>
              <a:t>ater </a:t>
            </a:r>
            <a:r>
              <a:rPr lang="en-US" sz="2400" dirty="0">
                <a:solidFill>
                  <a:srgbClr val="1F497D"/>
                </a:solidFill>
                <a:latin typeface="Century Gothic" charset="0"/>
                <a:ea typeface="ＭＳ Ｐゴシック" charset="0"/>
              </a:rPr>
              <a:t>backups</a:t>
            </a:r>
          </a:p>
          <a:p>
            <a:pPr marL="1257300" lvl="2" indent="-342900" fontAlgn="base">
              <a:spcBef>
                <a:spcPct val="20000"/>
              </a:spcBef>
              <a:spcAft>
                <a:spcPct val="0"/>
              </a:spcAft>
              <a:buSzPct val="100000"/>
              <a:buFont typeface="Wingdings" panose="05000000000000000000" pitchFamily="2" charset="2"/>
              <a:buChar char="Ø"/>
            </a:pPr>
            <a:r>
              <a:rPr lang="en-US" sz="2400" dirty="0">
                <a:solidFill>
                  <a:srgbClr val="1F497D"/>
                </a:solidFill>
                <a:latin typeface="Century Gothic" charset="0"/>
                <a:ea typeface="ＭＳ Ｐゴシック" charset="0"/>
              </a:rPr>
              <a:t>Constructed SSO Outfall Activations </a:t>
            </a:r>
          </a:p>
        </p:txBody>
      </p:sp>
    </p:spTree>
    <p:extLst>
      <p:ext uri="{BB962C8B-B14F-4D97-AF65-F5344CB8AC3E}">
        <p14:creationId xmlns:p14="http://schemas.microsoft.com/office/powerpoint/2010/main" val="33572670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1"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1"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xit" presetSubtype="1" fill="hold" grpId="1" nodeType="clickEffect">
                                  <p:stCondLst>
                                    <p:cond delay="0"/>
                                  </p:stCondLst>
                                  <p:childTnLst>
                                    <p:animEffect transition="out" filter="wipe(up)">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cTn>
                              </p:par>
                            </p:childTnLst>
                          </p:cTn>
                        </p:par>
                        <p:par>
                          <p:cTn id="24" fill="hold">
                            <p:stCondLst>
                              <p:cond delay="500"/>
                            </p:stCondLst>
                            <p:childTnLst>
                              <p:par>
                                <p:cTn id="25" presetID="37" presetClass="exit" presetSubtype="0" fill="hold" grpId="1" nodeType="afterEffect">
                                  <p:stCondLst>
                                    <p:cond delay="0"/>
                                  </p:stCondLst>
                                  <p:childTnLst>
                                    <p:animEffect transition="out" filter="fade">
                                      <p:cBhvr>
                                        <p:cTn id="26" dur="500"/>
                                        <p:tgtEl>
                                          <p:spTgt spid="5"/>
                                        </p:tgtEl>
                                      </p:cBhvr>
                                    </p:animEffect>
                                    <p:anim calcmode="lin" valueType="num">
                                      <p:cBhvr>
                                        <p:cTn id="27" dur="500"/>
                                        <p:tgtEl>
                                          <p:spTgt spid="5"/>
                                        </p:tgtEl>
                                        <p:attrNameLst>
                                          <p:attrName>ppt_x</p:attrName>
                                        </p:attrNameLst>
                                      </p:cBhvr>
                                      <p:tavLst>
                                        <p:tav tm="0">
                                          <p:val>
                                            <p:strVal val="ppt_x"/>
                                          </p:val>
                                        </p:tav>
                                        <p:tav tm="100000">
                                          <p:val>
                                            <p:strVal val="ppt_x"/>
                                          </p:val>
                                        </p:tav>
                                      </p:tavLst>
                                    </p:anim>
                                    <p:anim calcmode="lin" valueType="num">
                                      <p:cBhvr>
                                        <p:cTn id="28" dur="50" decel="100000"/>
                                        <p:tgtEl>
                                          <p:spTgt spid="5"/>
                                        </p:tgtEl>
                                        <p:attrNameLst>
                                          <p:attrName>ppt_y</p:attrName>
                                        </p:attrNameLst>
                                      </p:cBhvr>
                                      <p:tavLst>
                                        <p:tav tm="0">
                                          <p:val>
                                            <p:strVal val="ppt_y"/>
                                          </p:val>
                                        </p:tav>
                                        <p:tav tm="100000">
                                          <p:val>
                                            <p:strVal val="ppt_y-.03"/>
                                          </p:val>
                                        </p:tav>
                                      </p:tavLst>
                                    </p:anim>
                                    <p:anim calcmode="lin" valueType="num">
                                      <p:cBhvr>
                                        <p:cTn id="29" dur="450" accel="100000">
                                          <p:stCondLst>
                                            <p:cond delay="50"/>
                                          </p:stCondLst>
                                        </p:cTn>
                                        <p:tgtEl>
                                          <p:spTgt spid="5"/>
                                        </p:tgtEl>
                                        <p:attrNameLst>
                                          <p:attrName>ppt_y</p:attrName>
                                        </p:attrNameLst>
                                      </p:cBhvr>
                                      <p:tavLst>
                                        <p:tav tm="0">
                                          <p:val>
                                            <p:strVal val="ppt_y"/>
                                          </p:val>
                                        </p:tav>
                                        <p:tav tm="100000">
                                          <p:val>
                                            <p:strVal val="ppt_y+1"/>
                                          </p:val>
                                        </p:tav>
                                      </p:tavLst>
                                    </p:anim>
                                    <p:set>
                                      <p:cBhvr>
                                        <p:cTn id="30" dur="1" fill="hold">
                                          <p:stCondLst>
                                            <p:cond delay="499"/>
                                          </p:stCondLst>
                                        </p:cTn>
                                        <p:tgtEl>
                                          <p:spTgt spid="5"/>
                                        </p:tgtEl>
                                        <p:attrNameLst>
                                          <p:attrName>style.visibility</p:attrName>
                                        </p:attrNameLst>
                                      </p:cBhvr>
                                      <p:to>
                                        <p:strVal val="hidden"/>
                                      </p:to>
                                    </p:set>
                                  </p:childTnLst>
                                </p:cTn>
                              </p:par>
                            </p:childTnLst>
                          </p:cTn>
                        </p:par>
                        <p:par>
                          <p:cTn id="31" fill="hold">
                            <p:stCondLst>
                              <p:cond delay="1000"/>
                            </p:stCondLst>
                            <p:childTnLst>
                              <p:par>
                                <p:cTn id="32" presetID="37" presetClass="exit" presetSubtype="0" fill="hold" grpId="0" nodeType="afterEffect">
                                  <p:stCondLst>
                                    <p:cond delay="0"/>
                                  </p:stCondLst>
                                  <p:childTnLst>
                                    <p:animEffect transition="out" filter="fade">
                                      <p:cBhvr>
                                        <p:cTn id="33" dur="500"/>
                                        <p:tgtEl>
                                          <p:spTgt spid="3"/>
                                        </p:tgtEl>
                                      </p:cBhvr>
                                    </p:animEffect>
                                    <p:anim calcmode="lin" valueType="num">
                                      <p:cBhvr>
                                        <p:cTn id="34" dur="500"/>
                                        <p:tgtEl>
                                          <p:spTgt spid="3"/>
                                        </p:tgtEl>
                                        <p:attrNameLst>
                                          <p:attrName>ppt_x</p:attrName>
                                        </p:attrNameLst>
                                      </p:cBhvr>
                                      <p:tavLst>
                                        <p:tav tm="0">
                                          <p:val>
                                            <p:strVal val="ppt_x"/>
                                          </p:val>
                                        </p:tav>
                                        <p:tav tm="100000">
                                          <p:val>
                                            <p:strVal val="ppt_x"/>
                                          </p:val>
                                        </p:tav>
                                      </p:tavLst>
                                    </p:anim>
                                    <p:anim calcmode="lin" valueType="num">
                                      <p:cBhvr>
                                        <p:cTn id="35" dur="50" decel="100000"/>
                                        <p:tgtEl>
                                          <p:spTgt spid="3"/>
                                        </p:tgtEl>
                                        <p:attrNameLst>
                                          <p:attrName>ppt_y</p:attrName>
                                        </p:attrNameLst>
                                      </p:cBhvr>
                                      <p:tavLst>
                                        <p:tav tm="0">
                                          <p:val>
                                            <p:strVal val="ppt_y"/>
                                          </p:val>
                                        </p:tav>
                                        <p:tav tm="100000">
                                          <p:val>
                                            <p:strVal val="ppt_y-.03"/>
                                          </p:val>
                                        </p:tav>
                                      </p:tavLst>
                                    </p:anim>
                                    <p:anim calcmode="lin" valueType="num">
                                      <p:cBhvr>
                                        <p:cTn id="36" dur="450" accel="100000">
                                          <p:stCondLst>
                                            <p:cond delay="50"/>
                                          </p:stCondLst>
                                        </p:cTn>
                                        <p:tgtEl>
                                          <p:spTgt spid="3"/>
                                        </p:tgtEl>
                                        <p:attrNameLst>
                                          <p:attrName>ppt_y</p:attrName>
                                        </p:attrNameLst>
                                      </p:cBhvr>
                                      <p:tavLst>
                                        <p:tav tm="0">
                                          <p:val>
                                            <p:strVal val="ppt_y"/>
                                          </p:val>
                                        </p:tav>
                                        <p:tav tm="100000">
                                          <p:val>
                                            <p:strVal val="ppt_y+1"/>
                                          </p:val>
                                        </p:tav>
                                      </p:tavLst>
                                    </p:anim>
                                    <p:set>
                                      <p:cBhvr>
                                        <p:cTn id="3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5" grpId="1" animBg="1"/>
      <p:bldP spid="6" grpId="0"/>
      <p:bldP spid="6" grpId="1"/>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457200" y="1629114"/>
            <a:ext cx="8229600" cy="3933384"/>
          </a:xfrm>
          <a:prstGeom prst="rect">
            <a:avLst/>
          </a:prstGeom>
          <a:noFill/>
          <a:ln>
            <a:solidFill>
              <a:schemeClr val="bg1"/>
            </a:solidFill>
          </a:ln>
        </p:spPr>
        <p:txBody>
          <a:bodyPr wrap="square" rtlCol="0">
            <a:spAutoFit/>
          </a:bodyPr>
          <a:lstStyle/>
          <a:p>
            <a:pPr marL="342900" indent="-342900" fontAlgn="base">
              <a:spcBef>
                <a:spcPct val="20000"/>
              </a:spcBef>
              <a:spcAft>
                <a:spcPct val="0"/>
              </a:spcAft>
              <a:buSzPct val="100000"/>
              <a:buFont typeface="Wingdings" panose="05000000000000000000" pitchFamily="2" charset="2"/>
              <a:buChar char="Ø"/>
            </a:pPr>
            <a:r>
              <a:rPr lang="en-US" sz="2400" dirty="0" smtClean="0">
                <a:solidFill>
                  <a:srgbClr val="1F497D"/>
                </a:solidFill>
                <a:latin typeface="Century Gothic" charset="0"/>
                <a:ea typeface="ＭＳ Ｐゴシック" charset="0"/>
                <a:cs typeface="Century Gothic" charset="0"/>
              </a:rPr>
              <a:t>2017 Collected Data</a:t>
            </a:r>
          </a:p>
          <a:p>
            <a:pPr marL="800100" lvl="1" indent="-342900" fontAlgn="base">
              <a:spcBef>
                <a:spcPct val="20000"/>
              </a:spcBef>
              <a:spcAft>
                <a:spcPct val="0"/>
              </a:spcAft>
              <a:buSzPct val="100000"/>
              <a:buFont typeface="Wingdings" panose="05000000000000000000" pitchFamily="2" charset="2"/>
              <a:buChar char="Ø"/>
            </a:pPr>
            <a:r>
              <a:rPr lang="en-US" sz="2400" dirty="0" smtClean="0">
                <a:solidFill>
                  <a:srgbClr val="1F497D"/>
                </a:solidFill>
                <a:latin typeface="Century Gothic" charset="0"/>
                <a:ea typeface="ＭＳ Ｐゴシック" charset="0"/>
                <a:cs typeface="Century Gothic" charset="0"/>
              </a:rPr>
              <a:t>288 Flow Meters Installed</a:t>
            </a:r>
          </a:p>
          <a:p>
            <a:pPr marL="1257300" lvl="2" indent="-342900" fontAlgn="base">
              <a:spcBef>
                <a:spcPct val="20000"/>
              </a:spcBef>
              <a:spcAft>
                <a:spcPct val="0"/>
              </a:spcAft>
              <a:buSzPct val="100000"/>
              <a:buFont typeface="Wingdings" panose="05000000000000000000" pitchFamily="2" charset="2"/>
              <a:buChar char="Ø"/>
            </a:pPr>
            <a:r>
              <a:rPr lang="en-US" sz="2400" dirty="0" smtClean="0">
                <a:solidFill>
                  <a:srgbClr val="1F497D"/>
                </a:solidFill>
                <a:latin typeface="Century Gothic" charset="0"/>
                <a:ea typeface="ＭＳ Ｐゴシック" charset="0"/>
                <a:cs typeface="Century Gothic" charset="0"/>
              </a:rPr>
              <a:t>Collecting Every 15min</a:t>
            </a:r>
          </a:p>
          <a:p>
            <a:pPr marL="800100" lvl="1" indent="-342900" fontAlgn="base">
              <a:spcBef>
                <a:spcPct val="20000"/>
              </a:spcBef>
              <a:spcAft>
                <a:spcPct val="0"/>
              </a:spcAft>
              <a:buSzPct val="100000"/>
              <a:buFont typeface="Wingdings" panose="05000000000000000000" pitchFamily="2" charset="2"/>
              <a:buChar char="Ø"/>
            </a:pPr>
            <a:r>
              <a:rPr lang="en-US" sz="2400" dirty="0" smtClean="0">
                <a:solidFill>
                  <a:srgbClr val="1F497D"/>
                </a:solidFill>
                <a:latin typeface="Century Gothic" charset="0"/>
                <a:ea typeface="ＭＳ Ｐゴシック" charset="0"/>
                <a:cs typeface="Century Gothic" charset="0"/>
              </a:rPr>
              <a:t>100 Rain Gauges Installed</a:t>
            </a:r>
          </a:p>
          <a:p>
            <a:pPr marL="1257300" lvl="2" indent="-342900" fontAlgn="base">
              <a:spcBef>
                <a:spcPct val="20000"/>
              </a:spcBef>
              <a:spcAft>
                <a:spcPct val="0"/>
              </a:spcAft>
              <a:buSzPct val="100000"/>
              <a:buFont typeface="Wingdings" panose="05000000000000000000" pitchFamily="2" charset="2"/>
              <a:buChar char="Ø"/>
            </a:pPr>
            <a:r>
              <a:rPr lang="en-US" sz="2400" dirty="0" smtClean="0">
                <a:solidFill>
                  <a:srgbClr val="1F497D"/>
                </a:solidFill>
                <a:latin typeface="Century Gothic" charset="0"/>
                <a:ea typeface="ＭＳ Ｐゴシック" charset="0"/>
                <a:cs typeface="Century Gothic" charset="0"/>
              </a:rPr>
              <a:t>Collecting every 5min</a:t>
            </a:r>
          </a:p>
          <a:p>
            <a:pPr marL="342900" indent="-342900" fontAlgn="base">
              <a:spcBef>
                <a:spcPct val="20000"/>
              </a:spcBef>
              <a:spcAft>
                <a:spcPct val="0"/>
              </a:spcAft>
              <a:buSzPct val="100000"/>
              <a:buFont typeface="Wingdings" panose="05000000000000000000" pitchFamily="2" charset="2"/>
              <a:buChar char="Ø"/>
            </a:pPr>
            <a:r>
              <a:rPr lang="en-US" sz="2400" dirty="0" smtClean="0">
                <a:solidFill>
                  <a:srgbClr val="1F497D"/>
                </a:solidFill>
                <a:latin typeface="Century Gothic" charset="0"/>
                <a:ea typeface="ＭＳ Ｐゴシック" charset="0"/>
                <a:cs typeface="Century Gothic" charset="0"/>
              </a:rPr>
              <a:t>Over 450 Constructed Sanitary Sewer Overflow Activations</a:t>
            </a:r>
          </a:p>
          <a:p>
            <a:pPr marL="342900" indent="-342900" fontAlgn="base">
              <a:spcBef>
                <a:spcPct val="20000"/>
              </a:spcBef>
              <a:spcAft>
                <a:spcPct val="0"/>
              </a:spcAft>
              <a:buSzPct val="100000"/>
              <a:buFont typeface="Wingdings" panose="05000000000000000000" pitchFamily="2" charset="2"/>
              <a:buChar char="Ø"/>
            </a:pPr>
            <a:r>
              <a:rPr lang="en-US" sz="2400" dirty="0" smtClean="0">
                <a:solidFill>
                  <a:srgbClr val="1F497D"/>
                </a:solidFill>
                <a:latin typeface="Century Gothic" charset="0"/>
                <a:ea typeface="ＭＳ Ｐゴシック" charset="0"/>
                <a:cs typeface="Century Gothic" charset="0"/>
              </a:rPr>
              <a:t>Over 12,000 Customer Service Requests</a:t>
            </a:r>
          </a:p>
          <a:p>
            <a:pPr marL="800100" lvl="1" indent="-342900" fontAlgn="base">
              <a:spcBef>
                <a:spcPct val="20000"/>
              </a:spcBef>
              <a:spcAft>
                <a:spcPct val="0"/>
              </a:spcAft>
              <a:buSzPct val="100000"/>
              <a:buFont typeface="Wingdings" panose="05000000000000000000" pitchFamily="2" charset="2"/>
              <a:buChar char="Ø"/>
            </a:pPr>
            <a:r>
              <a:rPr lang="en-US" sz="2400" dirty="0" smtClean="0">
                <a:solidFill>
                  <a:srgbClr val="1F497D"/>
                </a:solidFill>
                <a:latin typeface="Century Gothic" charset="0"/>
                <a:ea typeface="ＭＳ Ｐゴシック" charset="0"/>
                <a:cs typeface="Century Gothic" charset="0"/>
              </a:rPr>
              <a:t>Over 4,500 Involve capacity issues</a:t>
            </a:r>
          </a:p>
        </p:txBody>
      </p:sp>
      <p:sp>
        <p:nvSpPr>
          <p:cNvPr id="11" name="Title 3"/>
          <p:cNvSpPr txBox="1">
            <a:spLocks/>
          </p:cNvSpPr>
          <p:nvPr/>
        </p:nvSpPr>
        <p:spPr bwMode="auto">
          <a:xfrm>
            <a:off x="457200" y="307526"/>
            <a:ext cx="8229600"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lvl1pPr algn="l" defTabSz="457200" rtl="0" eaLnBrk="1" fontAlgn="base" hangingPunct="1">
              <a:spcBef>
                <a:spcPct val="0"/>
              </a:spcBef>
              <a:spcAft>
                <a:spcPct val="0"/>
              </a:spcAft>
              <a:defRPr sz="3200" b="1" kern="1200">
                <a:solidFill>
                  <a:srgbClr val="4CAF3C"/>
                </a:solidFill>
                <a:latin typeface="Book Antiqua"/>
                <a:ea typeface="ＭＳ Ｐゴシック" charset="-128"/>
                <a:cs typeface="Book Antiqua"/>
              </a:defRPr>
            </a:lvl1pPr>
            <a:lvl2pPr algn="l" defTabSz="457200" rtl="0" eaLnBrk="1" fontAlgn="base" hangingPunct="1">
              <a:spcBef>
                <a:spcPct val="0"/>
              </a:spcBef>
              <a:spcAft>
                <a:spcPct val="0"/>
              </a:spcAft>
              <a:defRPr sz="3200" b="1">
                <a:solidFill>
                  <a:srgbClr val="4CAF3C"/>
                </a:solidFill>
                <a:latin typeface="Book Antiqua" pitchFamily="-108" charset="0"/>
                <a:ea typeface="ＭＳ Ｐゴシック" charset="-128"/>
              </a:defRPr>
            </a:lvl2pPr>
            <a:lvl3pPr algn="l" defTabSz="457200" rtl="0" eaLnBrk="1" fontAlgn="base" hangingPunct="1">
              <a:spcBef>
                <a:spcPct val="0"/>
              </a:spcBef>
              <a:spcAft>
                <a:spcPct val="0"/>
              </a:spcAft>
              <a:defRPr sz="3200" b="1">
                <a:solidFill>
                  <a:srgbClr val="4CAF3C"/>
                </a:solidFill>
                <a:latin typeface="Book Antiqua" pitchFamily="-108" charset="0"/>
                <a:ea typeface="ＭＳ Ｐゴシック" charset="-128"/>
              </a:defRPr>
            </a:lvl3pPr>
            <a:lvl4pPr algn="l" defTabSz="457200" rtl="0" eaLnBrk="1" fontAlgn="base" hangingPunct="1">
              <a:spcBef>
                <a:spcPct val="0"/>
              </a:spcBef>
              <a:spcAft>
                <a:spcPct val="0"/>
              </a:spcAft>
              <a:defRPr sz="3200" b="1">
                <a:solidFill>
                  <a:srgbClr val="4CAF3C"/>
                </a:solidFill>
                <a:latin typeface="Book Antiqua" pitchFamily="-108" charset="0"/>
                <a:ea typeface="ＭＳ Ｐゴシック" charset="-128"/>
              </a:defRPr>
            </a:lvl4pPr>
            <a:lvl5pPr algn="l" defTabSz="457200" rtl="0" eaLnBrk="1" fontAlgn="base" hangingPunct="1">
              <a:spcBef>
                <a:spcPct val="0"/>
              </a:spcBef>
              <a:spcAft>
                <a:spcPct val="0"/>
              </a:spcAft>
              <a:defRPr sz="3200" b="1">
                <a:solidFill>
                  <a:srgbClr val="4CAF3C"/>
                </a:solidFill>
                <a:latin typeface="Book Antiqua" pitchFamily="-108" charset="0"/>
                <a:ea typeface="ＭＳ Ｐゴシック" charset="-128"/>
              </a:defRPr>
            </a:lvl5pPr>
            <a:lvl6pPr marL="457200" algn="l" defTabSz="457200" rtl="0" eaLnBrk="1" fontAlgn="base" hangingPunct="1">
              <a:spcBef>
                <a:spcPct val="0"/>
              </a:spcBef>
              <a:spcAft>
                <a:spcPct val="0"/>
              </a:spcAft>
              <a:defRPr sz="4400">
                <a:solidFill>
                  <a:srgbClr val="4CAF3C"/>
                </a:solidFill>
                <a:latin typeface="Book Antiqua" charset="0"/>
                <a:ea typeface="ＭＳ Ｐゴシック" charset="-128"/>
              </a:defRPr>
            </a:lvl6pPr>
            <a:lvl7pPr marL="914400" algn="l" defTabSz="457200" rtl="0" eaLnBrk="1" fontAlgn="base" hangingPunct="1">
              <a:spcBef>
                <a:spcPct val="0"/>
              </a:spcBef>
              <a:spcAft>
                <a:spcPct val="0"/>
              </a:spcAft>
              <a:defRPr sz="4400">
                <a:solidFill>
                  <a:srgbClr val="4CAF3C"/>
                </a:solidFill>
                <a:latin typeface="Book Antiqua" charset="0"/>
                <a:ea typeface="ＭＳ Ｐゴシック" charset="-128"/>
              </a:defRPr>
            </a:lvl7pPr>
            <a:lvl8pPr marL="1371600" algn="l" defTabSz="457200" rtl="0" eaLnBrk="1" fontAlgn="base" hangingPunct="1">
              <a:spcBef>
                <a:spcPct val="0"/>
              </a:spcBef>
              <a:spcAft>
                <a:spcPct val="0"/>
              </a:spcAft>
              <a:defRPr sz="4400">
                <a:solidFill>
                  <a:srgbClr val="4CAF3C"/>
                </a:solidFill>
                <a:latin typeface="Book Antiqua" charset="0"/>
                <a:ea typeface="ＭＳ Ｐゴシック" charset="-128"/>
              </a:defRPr>
            </a:lvl8pPr>
            <a:lvl9pPr marL="1828800" algn="l" defTabSz="457200" rtl="0" eaLnBrk="1" fontAlgn="base" hangingPunct="1">
              <a:spcBef>
                <a:spcPct val="0"/>
              </a:spcBef>
              <a:spcAft>
                <a:spcPct val="0"/>
              </a:spcAft>
              <a:defRPr sz="4400">
                <a:solidFill>
                  <a:srgbClr val="4CAF3C"/>
                </a:solidFill>
                <a:latin typeface="Book Antiqua" charset="0"/>
                <a:ea typeface="ＭＳ Ｐゴシック" charset="-128"/>
              </a:defRPr>
            </a:lvl9pPr>
          </a:lstStyle>
          <a:p>
            <a:r>
              <a:rPr lang="en-US" smtClean="0"/>
              <a:t>Capital Improvement Program</a:t>
            </a:r>
            <a:endParaRPr lang="en-US" dirty="0"/>
          </a:p>
        </p:txBody>
      </p:sp>
      <p:sp>
        <p:nvSpPr>
          <p:cNvPr id="12" name="Rounded Rectangle 11"/>
          <p:cNvSpPr/>
          <p:nvPr/>
        </p:nvSpPr>
        <p:spPr>
          <a:xfrm>
            <a:off x="298790" y="972462"/>
            <a:ext cx="8152251" cy="438181"/>
          </a:xfrm>
          <a:prstGeom prst="roundRect">
            <a:avLst/>
          </a:prstGeom>
          <a:solidFill>
            <a:srgbClr val="71258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STEP 4 - MONITORING</a:t>
            </a:r>
            <a:endParaRPr lang="en-US" sz="2400" dirty="0"/>
          </a:p>
        </p:txBody>
      </p:sp>
      <p:pic>
        <p:nvPicPr>
          <p:cNvPr id="1028" name="Picture 4" descr="Image result for jaw drop me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7468" y="1746913"/>
            <a:ext cx="3099332" cy="1823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68382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457200" y="1629114"/>
            <a:ext cx="8229600" cy="3933384"/>
          </a:xfrm>
          <a:prstGeom prst="rect">
            <a:avLst/>
          </a:prstGeom>
          <a:noFill/>
          <a:ln>
            <a:solidFill>
              <a:schemeClr val="bg1"/>
            </a:solidFill>
          </a:ln>
        </p:spPr>
        <p:txBody>
          <a:bodyPr wrap="square" rtlCol="0">
            <a:spAutoFit/>
          </a:bodyPr>
          <a:lstStyle/>
          <a:p>
            <a:pPr marL="342900" indent="-342900" fontAlgn="base">
              <a:spcBef>
                <a:spcPct val="20000"/>
              </a:spcBef>
              <a:spcAft>
                <a:spcPct val="0"/>
              </a:spcAft>
              <a:buSzPct val="100000"/>
              <a:buFont typeface="Wingdings" panose="05000000000000000000" pitchFamily="2" charset="2"/>
              <a:buChar char="Ø"/>
            </a:pPr>
            <a:r>
              <a:rPr lang="en-US" sz="2400" dirty="0" smtClean="0">
                <a:solidFill>
                  <a:srgbClr val="1F497D"/>
                </a:solidFill>
                <a:latin typeface="Century Gothic" charset="0"/>
                <a:ea typeface="ＭＳ Ｐゴシック" charset="0"/>
                <a:cs typeface="Century Gothic" charset="0"/>
              </a:rPr>
              <a:t>2017 Monitoring </a:t>
            </a:r>
          </a:p>
          <a:p>
            <a:pPr marL="800100" lvl="1" indent="-342900" fontAlgn="base">
              <a:spcBef>
                <a:spcPct val="20000"/>
              </a:spcBef>
              <a:spcAft>
                <a:spcPct val="0"/>
              </a:spcAft>
              <a:buSzPct val="100000"/>
              <a:buFont typeface="Wingdings" panose="05000000000000000000" pitchFamily="2" charset="2"/>
              <a:buChar char="Ø"/>
            </a:pPr>
            <a:r>
              <a:rPr lang="en-US" sz="2400" dirty="0" smtClean="0">
                <a:solidFill>
                  <a:srgbClr val="1F497D"/>
                </a:solidFill>
                <a:latin typeface="Century Gothic" charset="0"/>
                <a:ea typeface="ＭＳ Ｐゴシック" charset="0"/>
                <a:cs typeface="Century Gothic" charset="0"/>
              </a:rPr>
              <a:t>288 Flow Meters Installed</a:t>
            </a:r>
          </a:p>
          <a:p>
            <a:pPr marL="1257300" lvl="2" indent="-342900" fontAlgn="base">
              <a:spcBef>
                <a:spcPct val="20000"/>
              </a:spcBef>
              <a:spcAft>
                <a:spcPct val="0"/>
              </a:spcAft>
              <a:buSzPct val="100000"/>
              <a:buFont typeface="Wingdings" panose="05000000000000000000" pitchFamily="2" charset="2"/>
              <a:buChar char="Ø"/>
            </a:pPr>
            <a:r>
              <a:rPr lang="en-US" sz="2400" dirty="0" smtClean="0">
                <a:solidFill>
                  <a:srgbClr val="1F497D"/>
                </a:solidFill>
                <a:latin typeface="Century Gothic" charset="0"/>
                <a:ea typeface="ＭＳ Ｐゴシック" charset="0"/>
                <a:cs typeface="Century Gothic" charset="0"/>
              </a:rPr>
              <a:t>## Permanent/Regulatory</a:t>
            </a:r>
          </a:p>
          <a:p>
            <a:pPr marL="1257300" lvl="2" indent="-342900" fontAlgn="base">
              <a:spcBef>
                <a:spcPct val="20000"/>
              </a:spcBef>
              <a:spcAft>
                <a:spcPct val="0"/>
              </a:spcAft>
              <a:buSzPct val="100000"/>
              <a:buFont typeface="Wingdings" panose="05000000000000000000" pitchFamily="2" charset="2"/>
              <a:buChar char="Ø"/>
            </a:pPr>
            <a:r>
              <a:rPr lang="en-US" sz="2400" dirty="0" smtClean="0">
                <a:solidFill>
                  <a:srgbClr val="1F497D"/>
                </a:solidFill>
                <a:latin typeface="Century Gothic" charset="0"/>
                <a:ea typeface="ＭＳ Ｐゴシック" charset="0"/>
                <a:cs typeface="Century Gothic" charset="0"/>
              </a:rPr>
              <a:t>119 Post-Construction</a:t>
            </a:r>
          </a:p>
          <a:p>
            <a:pPr marL="1257300" lvl="2" indent="-342900" fontAlgn="base">
              <a:spcBef>
                <a:spcPct val="20000"/>
              </a:spcBef>
              <a:spcAft>
                <a:spcPct val="0"/>
              </a:spcAft>
              <a:buSzPct val="100000"/>
              <a:buFont typeface="Wingdings" panose="05000000000000000000" pitchFamily="2" charset="2"/>
              <a:buChar char="Ø"/>
            </a:pPr>
            <a:r>
              <a:rPr lang="en-US" sz="2400" dirty="0" smtClean="0">
                <a:solidFill>
                  <a:srgbClr val="1F497D"/>
                </a:solidFill>
                <a:latin typeface="Century Gothic" charset="0"/>
                <a:ea typeface="ＭＳ Ｐゴシック" charset="0"/>
                <a:cs typeface="Century Gothic" charset="0"/>
              </a:rPr>
              <a:t>## Pre-Construction</a:t>
            </a:r>
          </a:p>
          <a:p>
            <a:pPr marL="800100" lvl="1" indent="-342900" fontAlgn="base">
              <a:spcBef>
                <a:spcPct val="20000"/>
              </a:spcBef>
              <a:spcAft>
                <a:spcPct val="0"/>
              </a:spcAft>
              <a:buSzPct val="100000"/>
              <a:buFont typeface="Wingdings" panose="05000000000000000000" pitchFamily="2" charset="2"/>
              <a:buChar char="Ø"/>
            </a:pPr>
            <a:r>
              <a:rPr lang="en-US" sz="2400" dirty="0">
                <a:solidFill>
                  <a:srgbClr val="1F497D"/>
                </a:solidFill>
                <a:latin typeface="Century Gothic" charset="0"/>
                <a:ea typeface="ＭＳ Ｐゴシック" charset="0"/>
              </a:rPr>
              <a:t>100 Rain Gauges Deployed</a:t>
            </a:r>
          </a:p>
          <a:p>
            <a:pPr marL="1257300" lvl="2" indent="-342900" fontAlgn="base">
              <a:spcBef>
                <a:spcPct val="20000"/>
              </a:spcBef>
              <a:spcAft>
                <a:spcPct val="0"/>
              </a:spcAft>
              <a:buSzPct val="100000"/>
              <a:buFont typeface="Wingdings" panose="05000000000000000000" pitchFamily="2" charset="2"/>
              <a:buChar char="Ø"/>
            </a:pPr>
            <a:r>
              <a:rPr lang="en-US" sz="2400" dirty="0">
                <a:solidFill>
                  <a:srgbClr val="1F497D"/>
                </a:solidFill>
                <a:latin typeface="Century Gothic" charset="0"/>
                <a:ea typeface="ＭＳ Ｐゴシック" charset="0"/>
              </a:rPr>
              <a:t>Supporting over </a:t>
            </a:r>
            <a:r>
              <a:rPr lang="en-US" sz="2400" dirty="0" smtClean="0">
                <a:solidFill>
                  <a:srgbClr val="1F497D"/>
                </a:solidFill>
                <a:latin typeface="Century Gothic" charset="0"/>
                <a:ea typeface="ＭＳ Ｐゴシック" charset="0"/>
              </a:rPr>
              <a:t>2,200 </a:t>
            </a:r>
            <a:r>
              <a:rPr lang="en-US" sz="2400" dirty="0">
                <a:solidFill>
                  <a:srgbClr val="1F497D"/>
                </a:solidFill>
                <a:latin typeface="Century Gothic" charset="0"/>
                <a:ea typeface="ＭＳ Ｐゴシック" charset="0"/>
              </a:rPr>
              <a:t>Gauge Adjust Radar Rainfall (GARR)</a:t>
            </a:r>
          </a:p>
          <a:p>
            <a:pPr marL="1257300" lvl="2" indent="-342900" fontAlgn="base">
              <a:spcBef>
                <a:spcPct val="20000"/>
              </a:spcBef>
              <a:spcAft>
                <a:spcPct val="0"/>
              </a:spcAft>
              <a:buSzPct val="100000"/>
              <a:buFont typeface="Wingdings" panose="05000000000000000000" pitchFamily="2" charset="2"/>
              <a:buChar char="Ø"/>
            </a:pPr>
            <a:endParaRPr lang="en-US" sz="2400" dirty="0" smtClean="0">
              <a:solidFill>
                <a:srgbClr val="1F497D"/>
              </a:solidFill>
              <a:latin typeface="Century Gothic" charset="0"/>
              <a:ea typeface="ＭＳ Ｐゴシック" charset="0"/>
              <a:cs typeface="Century Gothic" charset="0"/>
            </a:endParaRPr>
          </a:p>
        </p:txBody>
      </p:sp>
      <p:sp>
        <p:nvSpPr>
          <p:cNvPr id="11" name="Title 3"/>
          <p:cNvSpPr txBox="1">
            <a:spLocks/>
          </p:cNvSpPr>
          <p:nvPr/>
        </p:nvSpPr>
        <p:spPr bwMode="auto">
          <a:xfrm>
            <a:off x="457200" y="307526"/>
            <a:ext cx="8229600"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lvl1pPr algn="l" defTabSz="457200" rtl="0" eaLnBrk="1" fontAlgn="base" hangingPunct="1">
              <a:spcBef>
                <a:spcPct val="0"/>
              </a:spcBef>
              <a:spcAft>
                <a:spcPct val="0"/>
              </a:spcAft>
              <a:defRPr sz="3200" b="1" kern="1200">
                <a:solidFill>
                  <a:srgbClr val="4CAF3C"/>
                </a:solidFill>
                <a:latin typeface="Book Antiqua"/>
                <a:ea typeface="ＭＳ Ｐゴシック" charset="-128"/>
                <a:cs typeface="Book Antiqua"/>
              </a:defRPr>
            </a:lvl1pPr>
            <a:lvl2pPr algn="l" defTabSz="457200" rtl="0" eaLnBrk="1" fontAlgn="base" hangingPunct="1">
              <a:spcBef>
                <a:spcPct val="0"/>
              </a:spcBef>
              <a:spcAft>
                <a:spcPct val="0"/>
              </a:spcAft>
              <a:defRPr sz="3200" b="1">
                <a:solidFill>
                  <a:srgbClr val="4CAF3C"/>
                </a:solidFill>
                <a:latin typeface="Book Antiqua" pitchFamily="-108" charset="0"/>
                <a:ea typeface="ＭＳ Ｐゴシック" charset="-128"/>
              </a:defRPr>
            </a:lvl2pPr>
            <a:lvl3pPr algn="l" defTabSz="457200" rtl="0" eaLnBrk="1" fontAlgn="base" hangingPunct="1">
              <a:spcBef>
                <a:spcPct val="0"/>
              </a:spcBef>
              <a:spcAft>
                <a:spcPct val="0"/>
              </a:spcAft>
              <a:defRPr sz="3200" b="1">
                <a:solidFill>
                  <a:srgbClr val="4CAF3C"/>
                </a:solidFill>
                <a:latin typeface="Book Antiqua" pitchFamily="-108" charset="0"/>
                <a:ea typeface="ＭＳ Ｐゴシック" charset="-128"/>
              </a:defRPr>
            </a:lvl3pPr>
            <a:lvl4pPr algn="l" defTabSz="457200" rtl="0" eaLnBrk="1" fontAlgn="base" hangingPunct="1">
              <a:spcBef>
                <a:spcPct val="0"/>
              </a:spcBef>
              <a:spcAft>
                <a:spcPct val="0"/>
              </a:spcAft>
              <a:defRPr sz="3200" b="1">
                <a:solidFill>
                  <a:srgbClr val="4CAF3C"/>
                </a:solidFill>
                <a:latin typeface="Book Antiqua" pitchFamily="-108" charset="0"/>
                <a:ea typeface="ＭＳ Ｐゴシック" charset="-128"/>
              </a:defRPr>
            </a:lvl4pPr>
            <a:lvl5pPr algn="l" defTabSz="457200" rtl="0" eaLnBrk="1" fontAlgn="base" hangingPunct="1">
              <a:spcBef>
                <a:spcPct val="0"/>
              </a:spcBef>
              <a:spcAft>
                <a:spcPct val="0"/>
              </a:spcAft>
              <a:defRPr sz="3200" b="1">
                <a:solidFill>
                  <a:srgbClr val="4CAF3C"/>
                </a:solidFill>
                <a:latin typeface="Book Antiqua" pitchFamily="-108" charset="0"/>
                <a:ea typeface="ＭＳ Ｐゴシック" charset="-128"/>
              </a:defRPr>
            </a:lvl5pPr>
            <a:lvl6pPr marL="457200" algn="l" defTabSz="457200" rtl="0" eaLnBrk="1" fontAlgn="base" hangingPunct="1">
              <a:spcBef>
                <a:spcPct val="0"/>
              </a:spcBef>
              <a:spcAft>
                <a:spcPct val="0"/>
              </a:spcAft>
              <a:defRPr sz="4400">
                <a:solidFill>
                  <a:srgbClr val="4CAF3C"/>
                </a:solidFill>
                <a:latin typeface="Book Antiqua" charset="0"/>
                <a:ea typeface="ＭＳ Ｐゴシック" charset="-128"/>
              </a:defRPr>
            </a:lvl6pPr>
            <a:lvl7pPr marL="914400" algn="l" defTabSz="457200" rtl="0" eaLnBrk="1" fontAlgn="base" hangingPunct="1">
              <a:spcBef>
                <a:spcPct val="0"/>
              </a:spcBef>
              <a:spcAft>
                <a:spcPct val="0"/>
              </a:spcAft>
              <a:defRPr sz="4400">
                <a:solidFill>
                  <a:srgbClr val="4CAF3C"/>
                </a:solidFill>
                <a:latin typeface="Book Antiqua" charset="0"/>
                <a:ea typeface="ＭＳ Ｐゴシック" charset="-128"/>
              </a:defRPr>
            </a:lvl7pPr>
            <a:lvl8pPr marL="1371600" algn="l" defTabSz="457200" rtl="0" eaLnBrk="1" fontAlgn="base" hangingPunct="1">
              <a:spcBef>
                <a:spcPct val="0"/>
              </a:spcBef>
              <a:spcAft>
                <a:spcPct val="0"/>
              </a:spcAft>
              <a:defRPr sz="4400">
                <a:solidFill>
                  <a:srgbClr val="4CAF3C"/>
                </a:solidFill>
                <a:latin typeface="Book Antiqua" charset="0"/>
                <a:ea typeface="ＭＳ Ｐゴシック" charset="-128"/>
              </a:defRPr>
            </a:lvl8pPr>
            <a:lvl9pPr marL="1828800" algn="l" defTabSz="457200" rtl="0" eaLnBrk="1" fontAlgn="base" hangingPunct="1">
              <a:spcBef>
                <a:spcPct val="0"/>
              </a:spcBef>
              <a:spcAft>
                <a:spcPct val="0"/>
              </a:spcAft>
              <a:defRPr sz="4400">
                <a:solidFill>
                  <a:srgbClr val="4CAF3C"/>
                </a:solidFill>
                <a:latin typeface="Book Antiqua" charset="0"/>
                <a:ea typeface="ＭＳ Ｐゴシック" charset="-128"/>
              </a:defRPr>
            </a:lvl9pPr>
          </a:lstStyle>
          <a:p>
            <a:r>
              <a:rPr lang="en-US" smtClean="0"/>
              <a:t>Capital Improvement Program</a:t>
            </a:r>
            <a:endParaRPr lang="en-US" dirty="0"/>
          </a:p>
        </p:txBody>
      </p:sp>
      <p:sp>
        <p:nvSpPr>
          <p:cNvPr id="12" name="Rounded Rectangle 11"/>
          <p:cNvSpPr/>
          <p:nvPr/>
        </p:nvSpPr>
        <p:spPr>
          <a:xfrm>
            <a:off x="298790" y="972462"/>
            <a:ext cx="8152251" cy="438181"/>
          </a:xfrm>
          <a:prstGeom prst="roundRect">
            <a:avLst/>
          </a:prstGeom>
          <a:solidFill>
            <a:srgbClr val="71258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STEP 4 - MONITORING</a:t>
            </a:r>
            <a:endParaRPr lang="en-US" sz="2400" dirty="0"/>
          </a:p>
        </p:txBody>
      </p:sp>
    </p:spTree>
    <p:extLst>
      <p:ext uri="{BB962C8B-B14F-4D97-AF65-F5344CB8AC3E}">
        <p14:creationId xmlns:p14="http://schemas.microsoft.com/office/powerpoint/2010/main" val="1274609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457200" y="1629114"/>
            <a:ext cx="8229600" cy="3268587"/>
          </a:xfrm>
          <a:prstGeom prst="rect">
            <a:avLst/>
          </a:prstGeom>
          <a:noFill/>
          <a:ln>
            <a:solidFill>
              <a:schemeClr val="bg1"/>
            </a:solidFill>
          </a:ln>
        </p:spPr>
        <p:txBody>
          <a:bodyPr wrap="square" rtlCol="0">
            <a:spAutoFit/>
          </a:bodyPr>
          <a:lstStyle/>
          <a:p>
            <a:pPr marL="342900" indent="-342900" fontAlgn="base">
              <a:spcBef>
                <a:spcPct val="20000"/>
              </a:spcBef>
              <a:spcAft>
                <a:spcPct val="0"/>
              </a:spcAft>
              <a:buSzPct val="100000"/>
              <a:buFont typeface="Wingdings" panose="05000000000000000000" pitchFamily="2" charset="2"/>
              <a:buChar char="Ø"/>
            </a:pPr>
            <a:r>
              <a:rPr lang="en-US" sz="2400" dirty="0" smtClean="0">
                <a:solidFill>
                  <a:srgbClr val="1F497D"/>
                </a:solidFill>
                <a:latin typeface="Century Gothic" charset="0"/>
                <a:ea typeface="ＭＳ Ｐゴシック" charset="0"/>
                <a:cs typeface="Century Gothic" charset="0"/>
              </a:rPr>
              <a:t>2017 Monitoring (Continued)</a:t>
            </a:r>
          </a:p>
          <a:p>
            <a:pPr marL="800100" lvl="1" indent="-342900" fontAlgn="base">
              <a:spcBef>
                <a:spcPct val="20000"/>
              </a:spcBef>
              <a:spcAft>
                <a:spcPct val="0"/>
              </a:spcAft>
              <a:buSzPct val="100000"/>
              <a:buFont typeface="Wingdings" panose="05000000000000000000" pitchFamily="2" charset="2"/>
              <a:buChar char="Ø"/>
            </a:pPr>
            <a:r>
              <a:rPr lang="en-US" sz="2400" dirty="0" smtClean="0">
                <a:solidFill>
                  <a:srgbClr val="1F497D"/>
                </a:solidFill>
                <a:latin typeface="Century Gothic" charset="0"/>
                <a:ea typeface="ＭＳ Ｐゴシック" charset="0"/>
                <a:cs typeface="Century Gothic" charset="0"/>
              </a:rPr>
              <a:t>Over </a:t>
            </a:r>
            <a:r>
              <a:rPr lang="en-US" sz="2400" dirty="0">
                <a:solidFill>
                  <a:srgbClr val="1F497D"/>
                </a:solidFill>
                <a:latin typeface="Century Gothic" charset="0"/>
                <a:ea typeface="ＭＳ Ｐゴシック" charset="0"/>
                <a:cs typeface="Century Gothic" charset="0"/>
              </a:rPr>
              <a:t>12,000 Customer Service Requests</a:t>
            </a:r>
          </a:p>
          <a:p>
            <a:pPr marL="1257300" lvl="2" indent="-342900" fontAlgn="base">
              <a:spcBef>
                <a:spcPct val="20000"/>
              </a:spcBef>
              <a:spcAft>
                <a:spcPct val="0"/>
              </a:spcAft>
              <a:buSzPct val="100000"/>
              <a:buFont typeface="Wingdings" panose="05000000000000000000" pitchFamily="2" charset="2"/>
              <a:buChar char="Ø"/>
            </a:pPr>
            <a:r>
              <a:rPr lang="en-US" sz="2400" dirty="0">
                <a:solidFill>
                  <a:srgbClr val="1F497D"/>
                </a:solidFill>
                <a:latin typeface="Century Gothic" charset="0"/>
                <a:ea typeface="ＭＳ Ｐゴシック" charset="0"/>
                <a:cs typeface="Century Gothic" charset="0"/>
              </a:rPr>
              <a:t>Over 4,500 involved capacity issues</a:t>
            </a:r>
          </a:p>
          <a:p>
            <a:pPr marL="1714500" lvl="3" indent="-342900" fontAlgn="base">
              <a:spcBef>
                <a:spcPct val="20000"/>
              </a:spcBef>
              <a:spcAft>
                <a:spcPct val="0"/>
              </a:spcAft>
              <a:buSzPct val="100000"/>
              <a:buFont typeface="Wingdings" panose="05000000000000000000" pitchFamily="2" charset="2"/>
              <a:buChar char="Ø"/>
            </a:pPr>
            <a:r>
              <a:rPr lang="en-US" sz="2000" dirty="0">
                <a:solidFill>
                  <a:srgbClr val="1F497D"/>
                </a:solidFill>
                <a:latin typeface="Century Gothic" charset="0"/>
                <a:ea typeface="ＭＳ Ｐゴシック" charset="0"/>
                <a:cs typeface="Century Gothic" charset="0"/>
              </a:rPr>
              <a:t>Water Backups (WBU)</a:t>
            </a:r>
          </a:p>
          <a:p>
            <a:pPr marL="1714500" lvl="3" indent="-342900" fontAlgn="base">
              <a:spcBef>
                <a:spcPct val="20000"/>
              </a:spcBef>
              <a:spcAft>
                <a:spcPct val="0"/>
              </a:spcAft>
              <a:buSzPct val="100000"/>
              <a:buFont typeface="Wingdings" panose="05000000000000000000" pitchFamily="2" charset="2"/>
              <a:buChar char="Ø"/>
            </a:pPr>
            <a:r>
              <a:rPr lang="en-US" sz="2000" dirty="0">
                <a:solidFill>
                  <a:srgbClr val="1F497D"/>
                </a:solidFill>
                <a:latin typeface="Century Gothic" charset="0"/>
                <a:ea typeface="ＭＳ Ｐゴシック" charset="0"/>
                <a:cs typeface="Century Gothic" charset="0"/>
              </a:rPr>
              <a:t>Vent Pipe Overflowing (VPO)</a:t>
            </a:r>
          </a:p>
          <a:p>
            <a:pPr marL="1714500" lvl="3" indent="-342900" fontAlgn="base">
              <a:spcBef>
                <a:spcPct val="20000"/>
              </a:spcBef>
              <a:spcAft>
                <a:spcPct val="0"/>
              </a:spcAft>
              <a:buSzPct val="100000"/>
              <a:buFont typeface="Wingdings" panose="05000000000000000000" pitchFamily="2" charset="2"/>
              <a:buChar char="Ø"/>
            </a:pPr>
            <a:r>
              <a:rPr lang="en-US" sz="2000" dirty="0">
                <a:solidFill>
                  <a:srgbClr val="1F497D"/>
                </a:solidFill>
                <a:latin typeface="Century Gothic" charset="0"/>
                <a:ea typeface="ＭＳ Ｐゴシック" charset="0"/>
                <a:cs typeface="Century Gothic" charset="0"/>
              </a:rPr>
              <a:t>Manhole Overflowing (MHO)</a:t>
            </a:r>
          </a:p>
          <a:p>
            <a:pPr marL="1714500" lvl="3" indent="-342900" fontAlgn="base">
              <a:spcBef>
                <a:spcPct val="20000"/>
              </a:spcBef>
              <a:spcAft>
                <a:spcPct val="0"/>
              </a:spcAft>
              <a:buSzPct val="100000"/>
              <a:buFont typeface="Wingdings" panose="05000000000000000000" pitchFamily="2" charset="2"/>
              <a:buChar char="Ø"/>
            </a:pPr>
            <a:r>
              <a:rPr lang="en-US" sz="2000" dirty="0">
                <a:solidFill>
                  <a:srgbClr val="1F497D"/>
                </a:solidFill>
                <a:latin typeface="Century Gothic" charset="0"/>
                <a:ea typeface="ＭＳ Ｐゴシック" charset="0"/>
                <a:cs typeface="Century Gothic" charset="0"/>
              </a:rPr>
              <a:t>Manhole Holding (MHH)</a:t>
            </a:r>
          </a:p>
          <a:p>
            <a:pPr marL="1257300" lvl="2" indent="-342900" fontAlgn="base">
              <a:spcBef>
                <a:spcPct val="20000"/>
              </a:spcBef>
              <a:spcAft>
                <a:spcPct val="0"/>
              </a:spcAft>
              <a:buSzPct val="100000"/>
              <a:buFont typeface="Wingdings" panose="05000000000000000000" pitchFamily="2" charset="2"/>
              <a:buChar char="Ø"/>
            </a:pPr>
            <a:endParaRPr lang="en-US" sz="2400" dirty="0" smtClean="0">
              <a:solidFill>
                <a:srgbClr val="1F497D"/>
              </a:solidFill>
              <a:latin typeface="Century Gothic" charset="0"/>
              <a:ea typeface="ＭＳ Ｐゴシック" charset="0"/>
            </a:endParaRPr>
          </a:p>
        </p:txBody>
      </p:sp>
      <p:sp>
        <p:nvSpPr>
          <p:cNvPr id="11" name="Title 3"/>
          <p:cNvSpPr txBox="1">
            <a:spLocks/>
          </p:cNvSpPr>
          <p:nvPr/>
        </p:nvSpPr>
        <p:spPr bwMode="auto">
          <a:xfrm>
            <a:off x="457200" y="307526"/>
            <a:ext cx="8229600"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lvl1pPr algn="l" defTabSz="457200" rtl="0" eaLnBrk="1" fontAlgn="base" hangingPunct="1">
              <a:spcBef>
                <a:spcPct val="0"/>
              </a:spcBef>
              <a:spcAft>
                <a:spcPct val="0"/>
              </a:spcAft>
              <a:defRPr sz="3200" b="1" kern="1200">
                <a:solidFill>
                  <a:srgbClr val="4CAF3C"/>
                </a:solidFill>
                <a:latin typeface="Book Antiqua"/>
                <a:ea typeface="ＭＳ Ｐゴシック" charset="-128"/>
                <a:cs typeface="Book Antiqua"/>
              </a:defRPr>
            </a:lvl1pPr>
            <a:lvl2pPr algn="l" defTabSz="457200" rtl="0" eaLnBrk="1" fontAlgn="base" hangingPunct="1">
              <a:spcBef>
                <a:spcPct val="0"/>
              </a:spcBef>
              <a:spcAft>
                <a:spcPct val="0"/>
              </a:spcAft>
              <a:defRPr sz="3200" b="1">
                <a:solidFill>
                  <a:srgbClr val="4CAF3C"/>
                </a:solidFill>
                <a:latin typeface="Book Antiqua" pitchFamily="-108" charset="0"/>
                <a:ea typeface="ＭＳ Ｐゴシック" charset="-128"/>
              </a:defRPr>
            </a:lvl2pPr>
            <a:lvl3pPr algn="l" defTabSz="457200" rtl="0" eaLnBrk="1" fontAlgn="base" hangingPunct="1">
              <a:spcBef>
                <a:spcPct val="0"/>
              </a:spcBef>
              <a:spcAft>
                <a:spcPct val="0"/>
              </a:spcAft>
              <a:defRPr sz="3200" b="1">
                <a:solidFill>
                  <a:srgbClr val="4CAF3C"/>
                </a:solidFill>
                <a:latin typeface="Book Antiqua" pitchFamily="-108" charset="0"/>
                <a:ea typeface="ＭＳ Ｐゴシック" charset="-128"/>
              </a:defRPr>
            </a:lvl3pPr>
            <a:lvl4pPr algn="l" defTabSz="457200" rtl="0" eaLnBrk="1" fontAlgn="base" hangingPunct="1">
              <a:spcBef>
                <a:spcPct val="0"/>
              </a:spcBef>
              <a:spcAft>
                <a:spcPct val="0"/>
              </a:spcAft>
              <a:defRPr sz="3200" b="1">
                <a:solidFill>
                  <a:srgbClr val="4CAF3C"/>
                </a:solidFill>
                <a:latin typeface="Book Antiqua" pitchFamily="-108" charset="0"/>
                <a:ea typeface="ＭＳ Ｐゴシック" charset="-128"/>
              </a:defRPr>
            </a:lvl4pPr>
            <a:lvl5pPr algn="l" defTabSz="457200" rtl="0" eaLnBrk="1" fontAlgn="base" hangingPunct="1">
              <a:spcBef>
                <a:spcPct val="0"/>
              </a:spcBef>
              <a:spcAft>
                <a:spcPct val="0"/>
              </a:spcAft>
              <a:defRPr sz="3200" b="1">
                <a:solidFill>
                  <a:srgbClr val="4CAF3C"/>
                </a:solidFill>
                <a:latin typeface="Book Antiqua" pitchFamily="-108" charset="0"/>
                <a:ea typeface="ＭＳ Ｐゴシック" charset="-128"/>
              </a:defRPr>
            </a:lvl5pPr>
            <a:lvl6pPr marL="457200" algn="l" defTabSz="457200" rtl="0" eaLnBrk="1" fontAlgn="base" hangingPunct="1">
              <a:spcBef>
                <a:spcPct val="0"/>
              </a:spcBef>
              <a:spcAft>
                <a:spcPct val="0"/>
              </a:spcAft>
              <a:defRPr sz="4400">
                <a:solidFill>
                  <a:srgbClr val="4CAF3C"/>
                </a:solidFill>
                <a:latin typeface="Book Antiqua" charset="0"/>
                <a:ea typeface="ＭＳ Ｐゴシック" charset="-128"/>
              </a:defRPr>
            </a:lvl6pPr>
            <a:lvl7pPr marL="914400" algn="l" defTabSz="457200" rtl="0" eaLnBrk="1" fontAlgn="base" hangingPunct="1">
              <a:spcBef>
                <a:spcPct val="0"/>
              </a:spcBef>
              <a:spcAft>
                <a:spcPct val="0"/>
              </a:spcAft>
              <a:defRPr sz="4400">
                <a:solidFill>
                  <a:srgbClr val="4CAF3C"/>
                </a:solidFill>
                <a:latin typeface="Book Antiqua" charset="0"/>
                <a:ea typeface="ＭＳ Ｐゴシック" charset="-128"/>
              </a:defRPr>
            </a:lvl7pPr>
            <a:lvl8pPr marL="1371600" algn="l" defTabSz="457200" rtl="0" eaLnBrk="1" fontAlgn="base" hangingPunct="1">
              <a:spcBef>
                <a:spcPct val="0"/>
              </a:spcBef>
              <a:spcAft>
                <a:spcPct val="0"/>
              </a:spcAft>
              <a:defRPr sz="4400">
                <a:solidFill>
                  <a:srgbClr val="4CAF3C"/>
                </a:solidFill>
                <a:latin typeface="Book Antiqua" charset="0"/>
                <a:ea typeface="ＭＳ Ｐゴシック" charset="-128"/>
              </a:defRPr>
            </a:lvl8pPr>
            <a:lvl9pPr marL="1828800" algn="l" defTabSz="457200" rtl="0" eaLnBrk="1" fontAlgn="base" hangingPunct="1">
              <a:spcBef>
                <a:spcPct val="0"/>
              </a:spcBef>
              <a:spcAft>
                <a:spcPct val="0"/>
              </a:spcAft>
              <a:defRPr sz="4400">
                <a:solidFill>
                  <a:srgbClr val="4CAF3C"/>
                </a:solidFill>
                <a:latin typeface="Book Antiqua" charset="0"/>
                <a:ea typeface="ＭＳ Ｐゴシック" charset="-128"/>
              </a:defRPr>
            </a:lvl9pPr>
          </a:lstStyle>
          <a:p>
            <a:r>
              <a:rPr lang="en-US" smtClean="0"/>
              <a:t>Capital Improvement Program</a:t>
            </a:r>
            <a:endParaRPr lang="en-US" dirty="0"/>
          </a:p>
        </p:txBody>
      </p:sp>
      <p:sp>
        <p:nvSpPr>
          <p:cNvPr id="12" name="Rounded Rectangle 11"/>
          <p:cNvSpPr/>
          <p:nvPr/>
        </p:nvSpPr>
        <p:spPr>
          <a:xfrm>
            <a:off x="298790" y="972462"/>
            <a:ext cx="8152251" cy="438181"/>
          </a:xfrm>
          <a:prstGeom prst="roundRect">
            <a:avLst/>
          </a:prstGeom>
          <a:solidFill>
            <a:srgbClr val="71258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STEP 4 - MONITORING</a:t>
            </a:r>
            <a:endParaRPr lang="en-US" sz="2400" dirty="0"/>
          </a:p>
        </p:txBody>
      </p:sp>
    </p:spTree>
    <p:extLst>
      <p:ext uri="{BB962C8B-B14F-4D97-AF65-F5344CB8AC3E}">
        <p14:creationId xmlns:p14="http://schemas.microsoft.com/office/powerpoint/2010/main" val="36229937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n-US" dirty="0">
                <a:latin typeface="Book Antiqua" charset="0"/>
                <a:ea typeface="ＭＳ Ｐゴシック" charset="0"/>
              </a:rPr>
              <a:t>Typical </a:t>
            </a:r>
            <a:r>
              <a:rPr lang="en-US" dirty="0" smtClean="0">
                <a:latin typeface="Book Antiqua" charset="0"/>
                <a:ea typeface="ＭＳ Ｐゴシック" charset="0"/>
              </a:rPr>
              <a:t>Constructed SSO Outfall Monitoring Setup</a:t>
            </a:r>
            <a:endParaRPr lang="en-US" dirty="0"/>
          </a:p>
        </p:txBody>
      </p:sp>
      <p:sp>
        <p:nvSpPr>
          <p:cNvPr id="18" name="Text Placeholder 17"/>
          <p:cNvSpPr>
            <a:spLocks noGrp="1"/>
          </p:cNvSpPr>
          <p:nvPr>
            <p:ph type="body" sz="quarter" idx="3"/>
          </p:nvPr>
        </p:nvSpPr>
        <p:spPr>
          <a:xfrm>
            <a:off x="4645025" y="1471613"/>
            <a:ext cx="4041775" cy="703262"/>
          </a:xfrm>
        </p:spPr>
        <p:txBody>
          <a:bodyPr/>
          <a:lstStyle/>
          <a:p>
            <a:pPr algn="ctr"/>
            <a:r>
              <a:rPr lang="en-US" sz="2000" dirty="0" smtClean="0"/>
              <a:t>Level Sensor 12-in Below </a:t>
            </a:r>
          </a:p>
          <a:p>
            <a:pPr algn="ctr"/>
            <a:r>
              <a:rPr lang="en-US" sz="2000" dirty="0" smtClean="0"/>
              <a:t>Overflow Elevation</a:t>
            </a:r>
            <a:endParaRPr lang="en-US" sz="2000" dirty="0"/>
          </a:p>
        </p:txBody>
      </p:sp>
      <p:pic>
        <p:nvPicPr>
          <p:cNvPr id="22" name="Content Placeholder 21"/>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4645025" y="2634853"/>
            <a:ext cx="4041775" cy="30313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Slide Number Placeholder 3"/>
          <p:cNvSpPr>
            <a:spLocks noGrp="1"/>
          </p:cNvSpPr>
          <p:nvPr>
            <p:ph type="sldNum" sz="quarter" idx="12"/>
          </p:nvPr>
        </p:nvSpPr>
        <p:spPr/>
        <p:txBody>
          <a:bodyPr/>
          <a:lstStyle/>
          <a:p>
            <a:pPr>
              <a:defRPr/>
            </a:pPr>
            <a:fld id="{9AF2EF95-DD84-4A49-9408-CB9A52407911}" type="slidenum">
              <a:rPr lang="en-US" smtClean="0"/>
              <a:pPr>
                <a:defRPr/>
              </a:pPr>
              <a:t>48</a:t>
            </a:fld>
            <a:endParaRPr lang="en-US"/>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39873"/>
            <a:ext cx="3978774" cy="438413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87759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n-US" dirty="0">
                <a:latin typeface="Book Antiqua" charset="0"/>
                <a:ea typeface="ＭＳ Ｐゴシック" charset="0"/>
              </a:rPr>
              <a:t>Typical </a:t>
            </a:r>
            <a:r>
              <a:rPr lang="en-US" dirty="0" smtClean="0">
                <a:latin typeface="Book Antiqua" charset="0"/>
                <a:ea typeface="ＭＳ Ｐゴシック" charset="0"/>
              </a:rPr>
              <a:t>Constructed SSO Outfall Monitoring Setup</a:t>
            </a:r>
            <a:endParaRPr lang="en-US" dirty="0"/>
          </a:p>
        </p:txBody>
      </p:sp>
      <p:sp>
        <p:nvSpPr>
          <p:cNvPr id="18" name="Text Placeholder 17"/>
          <p:cNvSpPr>
            <a:spLocks noGrp="1"/>
          </p:cNvSpPr>
          <p:nvPr>
            <p:ph type="body" sz="quarter" idx="3"/>
          </p:nvPr>
        </p:nvSpPr>
        <p:spPr>
          <a:xfrm>
            <a:off x="4645025" y="1471613"/>
            <a:ext cx="4041775" cy="703262"/>
          </a:xfrm>
        </p:spPr>
        <p:txBody>
          <a:bodyPr/>
          <a:lstStyle/>
          <a:p>
            <a:pPr algn="ctr"/>
            <a:r>
              <a:rPr lang="en-US" sz="2000" dirty="0" smtClean="0"/>
              <a:t>Data Logger with Modem</a:t>
            </a:r>
            <a:endParaRPr lang="en-US" sz="2000" dirty="0"/>
          </a:p>
        </p:txBody>
      </p:sp>
      <p:sp>
        <p:nvSpPr>
          <p:cNvPr id="4" name="Slide Number Placeholder 3"/>
          <p:cNvSpPr>
            <a:spLocks noGrp="1"/>
          </p:cNvSpPr>
          <p:nvPr>
            <p:ph type="sldNum" sz="quarter" idx="12"/>
          </p:nvPr>
        </p:nvSpPr>
        <p:spPr/>
        <p:txBody>
          <a:bodyPr/>
          <a:lstStyle/>
          <a:p>
            <a:pPr>
              <a:defRPr/>
            </a:pPr>
            <a:fld id="{9AF2EF95-DD84-4A49-9408-CB9A52407911}" type="slidenum">
              <a:rPr lang="en-US" smtClean="0"/>
              <a:pPr>
                <a:defRPr/>
              </a:pPr>
              <a:t>49</a:t>
            </a:fld>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39873"/>
            <a:ext cx="3978774" cy="438413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Content Placeholder 4"/>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645025" y="2634853"/>
            <a:ext cx="4041775" cy="3031331"/>
          </a:xfrm>
        </p:spPr>
      </p:pic>
    </p:spTree>
    <p:extLst>
      <p:ext uri="{BB962C8B-B14F-4D97-AF65-F5344CB8AC3E}">
        <p14:creationId xmlns:p14="http://schemas.microsoft.com/office/powerpoint/2010/main" val="1439977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07526"/>
            <a:ext cx="8229600" cy="931863"/>
          </a:xfrm>
        </p:spPr>
        <p:txBody>
          <a:bodyPr>
            <a:normAutofit/>
          </a:bodyPr>
          <a:lstStyle/>
          <a:p>
            <a:r>
              <a:rPr lang="en-US" dirty="0" smtClean="0"/>
              <a:t>Capital Improvement Program</a:t>
            </a:r>
            <a:endParaRPr lang="en-US" dirty="0"/>
          </a:p>
        </p:txBody>
      </p:sp>
      <p:sp>
        <p:nvSpPr>
          <p:cNvPr id="3" name="Rounded Rectangle 2"/>
          <p:cNvSpPr/>
          <p:nvPr/>
        </p:nvSpPr>
        <p:spPr>
          <a:xfrm>
            <a:off x="298795" y="972463"/>
            <a:ext cx="8152251" cy="438181"/>
          </a:xfrm>
          <a:prstGeom prst="roundRect">
            <a:avLst/>
          </a:prstGeom>
          <a:solidFill>
            <a:srgbClr val="1F85D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STEP 1 - IDENTIFICATION</a:t>
            </a:r>
            <a:endParaRPr lang="en-US" sz="2400" dirty="0"/>
          </a:p>
        </p:txBody>
      </p:sp>
      <p:sp>
        <p:nvSpPr>
          <p:cNvPr id="10" name="Rounded Rectangle 9"/>
          <p:cNvSpPr/>
          <p:nvPr/>
        </p:nvSpPr>
        <p:spPr>
          <a:xfrm>
            <a:off x="309575" y="1429663"/>
            <a:ext cx="8152251" cy="438181"/>
          </a:xfrm>
          <a:prstGeom prst="roundRect">
            <a:avLst/>
          </a:prstGeom>
          <a:solidFill>
            <a:srgbClr val="DD8709"/>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STEP 2 - CATEGORIZATION</a:t>
            </a:r>
            <a:endParaRPr lang="en-US" sz="2400" dirty="0"/>
          </a:p>
        </p:txBody>
      </p:sp>
      <p:sp>
        <p:nvSpPr>
          <p:cNvPr id="11" name="Rounded Rectangle 10"/>
          <p:cNvSpPr/>
          <p:nvPr/>
        </p:nvSpPr>
        <p:spPr>
          <a:xfrm>
            <a:off x="298791" y="1867843"/>
            <a:ext cx="8152251" cy="438181"/>
          </a:xfrm>
          <a:prstGeom prst="roundRect">
            <a:avLst/>
          </a:prstGeom>
          <a:solidFill>
            <a:srgbClr val="00A048"/>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STEP 3 - SCHEDULING</a:t>
            </a:r>
            <a:endParaRPr lang="en-US" sz="2400" dirty="0"/>
          </a:p>
        </p:txBody>
      </p:sp>
      <p:sp>
        <p:nvSpPr>
          <p:cNvPr id="12" name="Rounded Rectangle 11"/>
          <p:cNvSpPr/>
          <p:nvPr/>
        </p:nvSpPr>
        <p:spPr>
          <a:xfrm>
            <a:off x="298793" y="2344063"/>
            <a:ext cx="8152251" cy="438181"/>
          </a:xfrm>
          <a:prstGeom prst="roundRect">
            <a:avLst/>
          </a:prstGeom>
          <a:solidFill>
            <a:srgbClr val="71258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STEP 4 - MONITORING</a:t>
            </a:r>
            <a:endParaRPr lang="en-US" sz="2400" dirty="0"/>
          </a:p>
        </p:txBody>
      </p:sp>
      <p:sp>
        <p:nvSpPr>
          <p:cNvPr id="13" name="Rounded Rectangle 12"/>
          <p:cNvSpPr/>
          <p:nvPr/>
        </p:nvSpPr>
        <p:spPr>
          <a:xfrm>
            <a:off x="298792" y="2801263"/>
            <a:ext cx="8152251" cy="438181"/>
          </a:xfrm>
          <a:prstGeom prst="roundRect">
            <a:avLst/>
          </a:prstGeom>
          <a:solidFill>
            <a:srgbClr val="C5212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STEP 5 – EVALUATING</a:t>
            </a:r>
          </a:p>
        </p:txBody>
      </p:sp>
      <p:pic>
        <p:nvPicPr>
          <p:cNvPr id="1026" name="Picture 2" descr="Image result for easy steps mem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5827" y="3417461"/>
            <a:ext cx="4333875" cy="2879931"/>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298790" y="972462"/>
            <a:ext cx="8152251" cy="438181"/>
          </a:xfrm>
          <a:prstGeom prst="roundRect">
            <a:avLst/>
          </a:prstGeom>
          <a:solidFill>
            <a:srgbClr val="71258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STEP 4 - MONITORING</a:t>
            </a:r>
            <a:endParaRPr lang="en-US" sz="2400" dirty="0"/>
          </a:p>
        </p:txBody>
      </p:sp>
    </p:spTree>
    <p:extLst>
      <p:ext uri="{BB962C8B-B14F-4D97-AF65-F5344CB8AC3E}">
        <p14:creationId xmlns:p14="http://schemas.microsoft.com/office/powerpoint/2010/main" val="3873576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ppt_x"/>
                                          </p:val>
                                        </p:tav>
                                        <p:tav tm="100000">
                                          <p:val>
                                            <p:strVal val="#ppt_x"/>
                                          </p:val>
                                        </p:tav>
                                      </p:tavLst>
                                    </p:anim>
                                    <p:anim calcmode="lin" valueType="num">
                                      <p:cBhvr additive="base">
                                        <p:cTn id="3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37" presetClass="exit" presetSubtype="0" fill="hold" nodeType="clickEffect">
                                  <p:stCondLst>
                                    <p:cond delay="0"/>
                                  </p:stCondLst>
                                  <p:childTnLst>
                                    <p:animEffect transition="out" filter="fade">
                                      <p:cBhvr>
                                        <p:cTn id="37" dur="500"/>
                                        <p:tgtEl>
                                          <p:spTgt spid="1026"/>
                                        </p:tgtEl>
                                      </p:cBhvr>
                                    </p:animEffect>
                                    <p:anim calcmode="lin" valueType="num">
                                      <p:cBhvr>
                                        <p:cTn id="38" dur="500"/>
                                        <p:tgtEl>
                                          <p:spTgt spid="1026"/>
                                        </p:tgtEl>
                                        <p:attrNameLst>
                                          <p:attrName>ppt_x</p:attrName>
                                        </p:attrNameLst>
                                      </p:cBhvr>
                                      <p:tavLst>
                                        <p:tav tm="0">
                                          <p:val>
                                            <p:strVal val="ppt_x"/>
                                          </p:val>
                                        </p:tav>
                                        <p:tav tm="100000">
                                          <p:val>
                                            <p:strVal val="ppt_x"/>
                                          </p:val>
                                        </p:tav>
                                      </p:tavLst>
                                    </p:anim>
                                    <p:anim calcmode="lin" valueType="num">
                                      <p:cBhvr>
                                        <p:cTn id="39" dur="50" decel="100000"/>
                                        <p:tgtEl>
                                          <p:spTgt spid="1026"/>
                                        </p:tgtEl>
                                        <p:attrNameLst>
                                          <p:attrName>ppt_y</p:attrName>
                                        </p:attrNameLst>
                                      </p:cBhvr>
                                      <p:tavLst>
                                        <p:tav tm="0">
                                          <p:val>
                                            <p:strVal val="ppt_y"/>
                                          </p:val>
                                        </p:tav>
                                        <p:tav tm="100000">
                                          <p:val>
                                            <p:strVal val="ppt_y-.03"/>
                                          </p:val>
                                        </p:tav>
                                      </p:tavLst>
                                    </p:anim>
                                    <p:anim calcmode="lin" valueType="num">
                                      <p:cBhvr>
                                        <p:cTn id="40" dur="450" accel="100000">
                                          <p:stCondLst>
                                            <p:cond delay="50"/>
                                          </p:stCondLst>
                                        </p:cTn>
                                        <p:tgtEl>
                                          <p:spTgt spid="1026"/>
                                        </p:tgtEl>
                                        <p:attrNameLst>
                                          <p:attrName>ppt_y</p:attrName>
                                        </p:attrNameLst>
                                      </p:cBhvr>
                                      <p:tavLst>
                                        <p:tav tm="0">
                                          <p:val>
                                            <p:strVal val="ppt_y"/>
                                          </p:val>
                                        </p:tav>
                                        <p:tav tm="100000">
                                          <p:val>
                                            <p:strVal val="ppt_y+1"/>
                                          </p:val>
                                        </p:tav>
                                      </p:tavLst>
                                    </p:anim>
                                    <p:set>
                                      <p:cBhvr>
                                        <p:cTn id="41" dur="1" fill="hold">
                                          <p:stCondLst>
                                            <p:cond delay="499"/>
                                          </p:stCondLst>
                                        </p:cTn>
                                        <p:tgtEl>
                                          <p:spTgt spid="1026"/>
                                        </p:tgtEl>
                                        <p:attrNameLst>
                                          <p:attrName>style.visibility</p:attrName>
                                        </p:attrNameLst>
                                      </p:cBhvr>
                                      <p:to>
                                        <p:strVal val="hidden"/>
                                      </p:to>
                                    </p:set>
                                  </p:childTnLst>
                                </p:cTn>
                              </p:par>
                            </p:childTnLst>
                          </p:cTn>
                        </p:par>
                        <p:par>
                          <p:cTn id="42" fill="hold">
                            <p:stCondLst>
                              <p:cond delay="500"/>
                            </p:stCondLst>
                            <p:childTnLst>
                              <p:par>
                                <p:cTn id="43" presetID="37" presetClass="exit" presetSubtype="0" fill="hold" grpId="1" nodeType="afterEffect">
                                  <p:stCondLst>
                                    <p:cond delay="0"/>
                                  </p:stCondLst>
                                  <p:childTnLst>
                                    <p:animEffect transition="out" filter="fade">
                                      <p:cBhvr>
                                        <p:cTn id="44" dur="500"/>
                                        <p:tgtEl>
                                          <p:spTgt spid="13"/>
                                        </p:tgtEl>
                                      </p:cBhvr>
                                    </p:animEffect>
                                    <p:anim calcmode="lin" valueType="num">
                                      <p:cBhvr>
                                        <p:cTn id="45" dur="500"/>
                                        <p:tgtEl>
                                          <p:spTgt spid="13"/>
                                        </p:tgtEl>
                                        <p:attrNameLst>
                                          <p:attrName>ppt_x</p:attrName>
                                        </p:attrNameLst>
                                      </p:cBhvr>
                                      <p:tavLst>
                                        <p:tav tm="0">
                                          <p:val>
                                            <p:strVal val="ppt_x"/>
                                          </p:val>
                                        </p:tav>
                                        <p:tav tm="100000">
                                          <p:val>
                                            <p:strVal val="ppt_x"/>
                                          </p:val>
                                        </p:tav>
                                      </p:tavLst>
                                    </p:anim>
                                    <p:anim calcmode="lin" valueType="num">
                                      <p:cBhvr>
                                        <p:cTn id="46" dur="50" decel="100000"/>
                                        <p:tgtEl>
                                          <p:spTgt spid="13"/>
                                        </p:tgtEl>
                                        <p:attrNameLst>
                                          <p:attrName>ppt_y</p:attrName>
                                        </p:attrNameLst>
                                      </p:cBhvr>
                                      <p:tavLst>
                                        <p:tav tm="0">
                                          <p:val>
                                            <p:strVal val="ppt_y"/>
                                          </p:val>
                                        </p:tav>
                                        <p:tav tm="100000">
                                          <p:val>
                                            <p:strVal val="ppt_y-.03"/>
                                          </p:val>
                                        </p:tav>
                                      </p:tavLst>
                                    </p:anim>
                                    <p:anim calcmode="lin" valueType="num">
                                      <p:cBhvr>
                                        <p:cTn id="47" dur="450" accel="100000">
                                          <p:stCondLst>
                                            <p:cond delay="50"/>
                                          </p:stCondLst>
                                        </p:cTn>
                                        <p:tgtEl>
                                          <p:spTgt spid="13"/>
                                        </p:tgtEl>
                                        <p:attrNameLst>
                                          <p:attrName>ppt_y</p:attrName>
                                        </p:attrNameLst>
                                      </p:cBhvr>
                                      <p:tavLst>
                                        <p:tav tm="0">
                                          <p:val>
                                            <p:strVal val="ppt_y"/>
                                          </p:val>
                                        </p:tav>
                                        <p:tav tm="100000">
                                          <p:val>
                                            <p:strVal val="ppt_y+1"/>
                                          </p:val>
                                        </p:tav>
                                      </p:tavLst>
                                    </p:anim>
                                    <p:set>
                                      <p:cBhvr>
                                        <p:cTn id="48" dur="1" fill="hold">
                                          <p:stCondLst>
                                            <p:cond delay="499"/>
                                          </p:stCondLst>
                                        </p:cTn>
                                        <p:tgtEl>
                                          <p:spTgt spid="13"/>
                                        </p:tgtEl>
                                        <p:attrNameLst>
                                          <p:attrName>style.visibility</p:attrName>
                                        </p:attrNameLst>
                                      </p:cBhvr>
                                      <p:to>
                                        <p:strVal val="hidden"/>
                                      </p:to>
                                    </p:set>
                                  </p:childTnLst>
                                </p:cTn>
                              </p:par>
                            </p:childTnLst>
                          </p:cTn>
                        </p:par>
                        <p:par>
                          <p:cTn id="49" fill="hold">
                            <p:stCondLst>
                              <p:cond delay="1000"/>
                            </p:stCondLst>
                            <p:childTnLst>
                              <p:par>
                                <p:cTn id="50" presetID="37" presetClass="exit" presetSubtype="0" fill="hold" grpId="1" nodeType="afterEffect">
                                  <p:stCondLst>
                                    <p:cond delay="0"/>
                                  </p:stCondLst>
                                  <p:childTnLst>
                                    <p:animEffect transition="out" filter="fade">
                                      <p:cBhvr>
                                        <p:cTn id="51" dur="500"/>
                                        <p:tgtEl>
                                          <p:spTgt spid="12"/>
                                        </p:tgtEl>
                                      </p:cBhvr>
                                    </p:animEffect>
                                    <p:anim calcmode="lin" valueType="num">
                                      <p:cBhvr>
                                        <p:cTn id="52" dur="500"/>
                                        <p:tgtEl>
                                          <p:spTgt spid="12"/>
                                        </p:tgtEl>
                                        <p:attrNameLst>
                                          <p:attrName>ppt_x</p:attrName>
                                        </p:attrNameLst>
                                      </p:cBhvr>
                                      <p:tavLst>
                                        <p:tav tm="0">
                                          <p:val>
                                            <p:strVal val="ppt_x"/>
                                          </p:val>
                                        </p:tav>
                                        <p:tav tm="100000">
                                          <p:val>
                                            <p:strVal val="ppt_x"/>
                                          </p:val>
                                        </p:tav>
                                      </p:tavLst>
                                    </p:anim>
                                    <p:anim calcmode="lin" valueType="num">
                                      <p:cBhvr>
                                        <p:cTn id="53" dur="50" decel="100000"/>
                                        <p:tgtEl>
                                          <p:spTgt spid="12"/>
                                        </p:tgtEl>
                                        <p:attrNameLst>
                                          <p:attrName>ppt_y</p:attrName>
                                        </p:attrNameLst>
                                      </p:cBhvr>
                                      <p:tavLst>
                                        <p:tav tm="0">
                                          <p:val>
                                            <p:strVal val="ppt_y"/>
                                          </p:val>
                                        </p:tav>
                                        <p:tav tm="100000">
                                          <p:val>
                                            <p:strVal val="ppt_y-.03"/>
                                          </p:val>
                                        </p:tav>
                                      </p:tavLst>
                                    </p:anim>
                                    <p:anim calcmode="lin" valueType="num">
                                      <p:cBhvr>
                                        <p:cTn id="54" dur="450" accel="100000">
                                          <p:stCondLst>
                                            <p:cond delay="50"/>
                                          </p:stCondLst>
                                        </p:cTn>
                                        <p:tgtEl>
                                          <p:spTgt spid="12"/>
                                        </p:tgtEl>
                                        <p:attrNameLst>
                                          <p:attrName>ppt_y</p:attrName>
                                        </p:attrNameLst>
                                      </p:cBhvr>
                                      <p:tavLst>
                                        <p:tav tm="0">
                                          <p:val>
                                            <p:strVal val="ppt_y"/>
                                          </p:val>
                                        </p:tav>
                                        <p:tav tm="100000">
                                          <p:val>
                                            <p:strVal val="ppt_y+1"/>
                                          </p:val>
                                        </p:tav>
                                      </p:tavLst>
                                    </p:anim>
                                    <p:set>
                                      <p:cBhvr>
                                        <p:cTn id="55" dur="1" fill="hold">
                                          <p:stCondLst>
                                            <p:cond delay="499"/>
                                          </p:stCondLst>
                                        </p:cTn>
                                        <p:tgtEl>
                                          <p:spTgt spid="12"/>
                                        </p:tgtEl>
                                        <p:attrNameLst>
                                          <p:attrName>style.visibility</p:attrName>
                                        </p:attrNameLst>
                                      </p:cBhvr>
                                      <p:to>
                                        <p:strVal val="hidden"/>
                                      </p:to>
                                    </p:set>
                                  </p:childTnLst>
                                </p:cTn>
                              </p:par>
                            </p:childTnLst>
                          </p:cTn>
                        </p:par>
                        <p:par>
                          <p:cTn id="56" fill="hold">
                            <p:stCondLst>
                              <p:cond delay="1500"/>
                            </p:stCondLst>
                            <p:childTnLst>
                              <p:par>
                                <p:cTn id="57" presetID="37" presetClass="exit" presetSubtype="0" fill="hold" grpId="1" nodeType="afterEffect">
                                  <p:stCondLst>
                                    <p:cond delay="0"/>
                                  </p:stCondLst>
                                  <p:childTnLst>
                                    <p:animEffect transition="out" filter="fade">
                                      <p:cBhvr>
                                        <p:cTn id="58" dur="500"/>
                                        <p:tgtEl>
                                          <p:spTgt spid="11"/>
                                        </p:tgtEl>
                                      </p:cBhvr>
                                    </p:animEffect>
                                    <p:anim calcmode="lin" valueType="num">
                                      <p:cBhvr>
                                        <p:cTn id="59" dur="500"/>
                                        <p:tgtEl>
                                          <p:spTgt spid="11"/>
                                        </p:tgtEl>
                                        <p:attrNameLst>
                                          <p:attrName>ppt_x</p:attrName>
                                        </p:attrNameLst>
                                      </p:cBhvr>
                                      <p:tavLst>
                                        <p:tav tm="0">
                                          <p:val>
                                            <p:strVal val="ppt_x"/>
                                          </p:val>
                                        </p:tav>
                                        <p:tav tm="100000">
                                          <p:val>
                                            <p:strVal val="ppt_x"/>
                                          </p:val>
                                        </p:tav>
                                      </p:tavLst>
                                    </p:anim>
                                    <p:anim calcmode="lin" valueType="num">
                                      <p:cBhvr>
                                        <p:cTn id="60" dur="50" decel="100000"/>
                                        <p:tgtEl>
                                          <p:spTgt spid="11"/>
                                        </p:tgtEl>
                                        <p:attrNameLst>
                                          <p:attrName>ppt_y</p:attrName>
                                        </p:attrNameLst>
                                      </p:cBhvr>
                                      <p:tavLst>
                                        <p:tav tm="0">
                                          <p:val>
                                            <p:strVal val="ppt_y"/>
                                          </p:val>
                                        </p:tav>
                                        <p:tav tm="100000">
                                          <p:val>
                                            <p:strVal val="ppt_y-.03"/>
                                          </p:val>
                                        </p:tav>
                                      </p:tavLst>
                                    </p:anim>
                                    <p:anim calcmode="lin" valueType="num">
                                      <p:cBhvr>
                                        <p:cTn id="61" dur="450" accel="100000">
                                          <p:stCondLst>
                                            <p:cond delay="50"/>
                                          </p:stCondLst>
                                        </p:cTn>
                                        <p:tgtEl>
                                          <p:spTgt spid="11"/>
                                        </p:tgtEl>
                                        <p:attrNameLst>
                                          <p:attrName>ppt_y</p:attrName>
                                        </p:attrNameLst>
                                      </p:cBhvr>
                                      <p:tavLst>
                                        <p:tav tm="0">
                                          <p:val>
                                            <p:strVal val="ppt_y"/>
                                          </p:val>
                                        </p:tav>
                                        <p:tav tm="100000">
                                          <p:val>
                                            <p:strVal val="ppt_y+1"/>
                                          </p:val>
                                        </p:tav>
                                      </p:tavLst>
                                    </p:anim>
                                    <p:set>
                                      <p:cBhvr>
                                        <p:cTn id="62" dur="1" fill="hold">
                                          <p:stCondLst>
                                            <p:cond delay="499"/>
                                          </p:stCondLst>
                                        </p:cTn>
                                        <p:tgtEl>
                                          <p:spTgt spid="11"/>
                                        </p:tgtEl>
                                        <p:attrNameLst>
                                          <p:attrName>style.visibility</p:attrName>
                                        </p:attrNameLst>
                                      </p:cBhvr>
                                      <p:to>
                                        <p:strVal val="hidden"/>
                                      </p:to>
                                    </p:set>
                                  </p:childTnLst>
                                </p:cTn>
                              </p:par>
                            </p:childTnLst>
                          </p:cTn>
                        </p:par>
                        <p:par>
                          <p:cTn id="63" fill="hold">
                            <p:stCondLst>
                              <p:cond delay="2000"/>
                            </p:stCondLst>
                            <p:childTnLst>
                              <p:par>
                                <p:cTn id="64" presetID="37" presetClass="exit" presetSubtype="0" fill="hold" grpId="1" nodeType="afterEffect">
                                  <p:stCondLst>
                                    <p:cond delay="0"/>
                                  </p:stCondLst>
                                  <p:childTnLst>
                                    <p:animEffect transition="out" filter="fade">
                                      <p:cBhvr>
                                        <p:cTn id="65" dur="500"/>
                                        <p:tgtEl>
                                          <p:spTgt spid="10"/>
                                        </p:tgtEl>
                                      </p:cBhvr>
                                    </p:animEffect>
                                    <p:anim calcmode="lin" valueType="num">
                                      <p:cBhvr>
                                        <p:cTn id="66" dur="500"/>
                                        <p:tgtEl>
                                          <p:spTgt spid="10"/>
                                        </p:tgtEl>
                                        <p:attrNameLst>
                                          <p:attrName>ppt_x</p:attrName>
                                        </p:attrNameLst>
                                      </p:cBhvr>
                                      <p:tavLst>
                                        <p:tav tm="0">
                                          <p:val>
                                            <p:strVal val="ppt_x"/>
                                          </p:val>
                                        </p:tav>
                                        <p:tav tm="100000">
                                          <p:val>
                                            <p:strVal val="ppt_x"/>
                                          </p:val>
                                        </p:tav>
                                      </p:tavLst>
                                    </p:anim>
                                    <p:anim calcmode="lin" valueType="num">
                                      <p:cBhvr>
                                        <p:cTn id="67" dur="50" decel="100000"/>
                                        <p:tgtEl>
                                          <p:spTgt spid="10"/>
                                        </p:tgtEl>
                                        <p:attrNameLst>
                                          <p:attrName>ppt_y</p:attrName>
                                        </p:attrNameLst>
                                      </p:cBhvr>
                                      <p:tavLst>
                                        <p:tav tm="0">
                                          <p:val>
                                            <p:strVal val="ppt_y"/>
                                          </p:val>
                                        </p:tav>
                                        <p:tav tm="100000">
                                          <p:val>
                                            <p:strVal val="ppt_y-.03"/>
                                          </p:val>
                                        </p:tav>
                                      </p:tavLst>
                                    </p:anim>
                                    <p:anim calcmode="lin" valueType="num">
                                      <p:cBhvr>
                                        <p:cTn id="68" dur="450" accel="100000">
                                          <p:stCondLst>
                                            <p:cond delay="50"/>
                                          </p:stCondLst>
                                        </p:cTn>
                                        <p:tgtEl>
                                          <p:spTgt spid="10"/>
                                        </p:tgtEl>
                                        <p:attrNameLst>
                                          <p:attrName>ppt_y</p:attrName>
                                        </p:attrNameLst>
                                      </p:cBhvr>
                                      <p:tavLst>
                                        <p:tav tm="0">
                                          <p:val>
                                            <p:strVal val="ppt_y"/>
                                          </p:val>
                                        </p:tav>
                                        <p:tav tm="100000">
                                          <p:val>
                                            <p:strVal val="ppt_y+1"/>
                                          </p:val>
                                        </p:tav>
                                      </p:tavLst>
                                    </p:anim>
                                    <p:set>
                                      <p:cBhvr>
                                        <p:cTn id="69" dur="1" fill="hold">
                                          <p:stCondLst>
                                            <p:cond delay="499"/>
                                          </p:stCondLst>
                                        </p:cTn>
                                        <p:tgtEl>
                                          <p:spTgt spid="10"/>
                                        </p:tgtEl>
                                        <p:attrNameLst>
                                          <p:attrName>style.visibility</p:attrName>
                                        </p:attrNameLst>
                                      </p:cBhvr>
                                      <p:to>
                                        <p:strVal val="hidden"/>
                                      </p:to>
                                    </p:set>
                                  </p:childTnLst>
                                </p:cTn>
                              </p:par>
                            </p:childTnLst>
                          </p:cTn>
                        </p:par>
                        <p:par>
                          <p:cTn id="70" fill="hold">
                            <p:stCondLst>
                              <p:cond delay="2500"/>
                            </p:stCondLst>
                            <p:childTnLst>
                              <p:par>
                                <p:cTn id="71" presetID="2" presetClass="exit" presetSubtype="4" fill="hold" grpId="1" nodeType="afterEffect">
                                  <p:stCondLst>
                                    <p:cond delay="0"/>
                                  </p:stCondLst>
                                  <p:childTnLst>
                                    <p:anim calcmode="lin" valueType="num">
                                      <p:cBhvr additive="base">
                                        <p:cTn id="72" dur="500"/>
                                        <p:tgtEl>
                                          <p:spTgt spid="3"/>
                                        </p:tgtEl>
                                        <p:attrNameLst>
                                          <p:attrName>ppt_x</p:attrName>
                                        </p:attrNameLst>
                                      </p:cBhvr>
                                      <p:tavLst>
                                        <p:tav tm="0">
                                          <p:val>
                                            <p:strVal val="ppt_x"/>
                                          </p:val>
                                        </p:tav>
                                        <p:tav tm="100000">
                                          <p:val>
                                            <p:strVal val="ppt_x"/>
                                          </p:val>
                                        </p:tav>
                                      </p:tavLst>
                                    </p:anim>
                                    <p:anim calcmode="lin" valueType="num">
                                      <p:cBhvr additive="base">
                                        <p:cTn id="73" dur="500"/>
                                        <p:tgtEl>
                                          <p:spTgt spid="3"/>
                                        </p:tgtEl>
                                        <p:attrNameLst>
                                          <p:attrName>ppt_y</p:attrName>
                                        </p:attrNameLst>
                                      </p:cBhvr>
                                      <p:tavLst>
                                        <p:tav tm="0">
                                          <p:val>
                                            <p:strVal val="ppt_y"/>
                                          </p:val>
                                        </p:tav>
                                        <p:tav tm="100000">
                                          <p:val>
                                            <p:strVal val="1+ppt_h/2"/>
                                          </p:val>
                                        </p:tav>
                                      </p:tavLst>
                                    </p:anim>
                                    <p:set>
                                      <p:cBhvr>
                                        <p:cTn id="74" dur="1" fill="hold">
                                          <p:stCondLst>
                                            <p:cond delay="499"/>
                                          </p:stCondLst>
                                        </p:cTn>
                                        <p:tgtEl>
                                          <p:spTgt spid="3"/>
                                        </p:tgtEl>
                                        <p:attrNameLst>
                                          <p:attrName>style.visibility</p:attrName>
                                        </p:attrNameLst>
                                      </p:cBhvr>
                                      <p:to>
                                        <p:strVal val="hidden"/>
                                      </p:to>
                                    </p:set>
                                  </p:childTnLst>
                                </p:cTn>
                              </p:par>
                            </p:childTnLst>
                          </p:cTn>
                        </p:par>
                        <p:par>
                          <p:cTn id="75" fill="hold">
                            <p:stCondLst>
                              <p:cond delay="3000"/>
                            </p:stCondLst>
                            <p:childTnLst>
                              <p:par>
                                <p:cTn id="76" presetID="31" presetClass="entr" presetSubtype="0" fill="hold" grpId="0" nodeType="afterEffect">
                                  <p:stCondLst>
                                    <p:cond delay="0"/>
                                  </p:stCondLst>
                                  <p:childTnLst>
                                    <p:set>
                                      <p:cBhvr>
                                        <p:cTn id="77" dur="1" fill="hold">
                                          <p:stCondLst>
                                            <p:cond delay="0"/>
                                          </p:stCondLst>
                                        </p:cTn>
                                        <p:tgtEl>
                                          <p:spTgt spid="9"/>
                                        </p:tgtEl>
                                        <p:attrNameLst>
                                          <p:attrName>style.visibility</p:attrName>
                                        </p:attrNameLst>
                                      </p:cBhvr>
                                      <p:to>
                                        <p:strVal val="visible"/>
                                      </p:to>
                                    </p:set>
                                    <p:anim calcmode="lin" valueType="num">
                                      <p:cBhvr>
                                        <p:cTn id="78" dur="1000" fill="hold"/>
                                        <p:tgtEl>
                                          <p:spTgt spid="9"/>
                                        </p:tgtEl>
                                        <p:attrNameLst>
                                          <p:attrName>ppt_w</p:attrName>
                                        </p:attrNameLst>
                                      </p:cBhvr>
                                      <p:tavLst>
                                        <p:tav tm="0">
                                          <p:val>
                                            <p:fltVal val="0"/>
                                          </p:val>
                                        </p:tav>
                                        <p:tav tm="100000">
                                          <p:val>
                                            <p:strVal val="#ppt_w"/>
                                          </p:val>
                                        </p:tav>
                                      </p:tavLst>
                                    </p:anim>
                                    <p:anim calcmode="lin" valueType="num">
                                      <p:cBhvr>
                                        <p:cTn id="79" dur="1000" fill="hold"/>
                                        <p:tgtEl>
                                          <p:spTgt spid="9"/>
                                        </p:tgtEl>
                                        <p:attrNameLst>
                                          <p:attrName>ppt_h</p:attrName>
                                        </p:attrNameLst>
                                      </p:cBhvr>
                                      <p:tavLst>
                                        <p:tav tm="0">
                                          <p:val>
                                            <p:fltVal val="0"/>
                                          </p:val>
                                        </p:tav>
                                        <p:tav tm="100000">
                                          <p:val>
                                            <p:strVal val="#ppt_h"/>
                                          </p:val>
                                        </p:tav>
                                      </p:tavLst>
                                    </p:anim>
                                    <p:anim calcmode="lin" valueType="num">
                                      <p:cBhvr>
                                        <p:cTn id="80" dur="1000" fill="hold"/>
                                        <p:tgtEl>
                                          <p:spTgt spid="9"/>
                                        </p:tgtEl>
                                        <p:attrNameLst>
                                          <p:attrName>style.rotation</p:attrName>
                                        </p:attrNameLst>
                                      </p:cBhvr>
                                      <p:tavLst>
                                        <p:tav tm="0">
                                          <p:val>
                                            <p:fltVal val="90"/>
                                          </p:val>
                                        </p:tav>
                                        <p:tav tm="100000">
                                          <p:val>
                                            <p:fltVal val="0"/>
                                          </p:val>
                                        </p:tav>
                                      </p:tavLst>
                                    </p:anim>
                                    <p:animEffect transition="in" filter="fade">
                                      <p:cBhvr>
                                        <p:cTn id="8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0" grpId="0" animBg="1"/>
      <p:bldP spid="10" grpId="1" animBg="1"/>
      <p:bldP spid="11" grpId="0" animBg="1"/>
      <p:bldP spid="11" grpId="1" animBg="1"/>
      <p:bldP spid="12" grpId="0" animBg="1"/>
      <p:bldP spid="12" grpId="1" animBg="1"/>
      <p:bldP spid="13" grpId="0" animBg="1"/>
      <p:bldP spid="13" grpId="1" animBg="1"/>
      <p:bldP spid="9" grpId="0" animBg="1"/>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Tideflex</a:t>
            </a:r>
            <a:r>
              <a:rPr lang="en-US" dirty="0" smtClean="0"/>
              <a:t> Valve with Proximity Sensor</a:t>
            </a:r>
            <a:endParaRPr lang="en-US" dirty="0"/>
          </a:p>
        </p:txBody>
      </p:sp>
      <p:pic>
        <p:nvPicPr>
          <p:cNvPr id="9" name="Content Placeholder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57200" y="2328542"/>
            <a:ext cx="4040188" cy="3030141"/>
          </a:xfrm>
        </p:spPr>
      </p:pic>
      <p:pic>
        <p:nvPicPr>
          <p:cNvPr id="8" name="Content Placeholder 7"/>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5093493" y="2258001"/>
            <a:ext cx="3264575" cy="4352767"/>
          </a:xfrm>
        </p:spPr>
      </p:pic>
      <p:sp>
        <p:nvSpPr>
          <p:cNvPr id="7" name="Slide Number Placeholder 6"/>
          <p:cNvSpPr>
            <a:spLocks noGrp="1"/>
          </p:cNvSpPr>
          <p:nvPr>
            <p:ph type="sldNum" sz="quarter" idx="12"/>
          </p:nvPr>
        </p:nvSpPr>
        <p:spPr/>
        <p:txBody>
          <a:bodyPr/>
          <a:lstStyle/>
          <a:p>
            <a:pPr>
              <a:defRPr/>
            </a:pPr>
            <a:fld id="{9F39643F-578E-844A-9C4A-A4EC94E2893A}" type="slidenum">
              <a:rPr lang="en-US" smtClean="0"/>
              <a:pPr>
                <a:defRPr/>
              </a:pPr>
              <a:t>50</a:t>
            </a:fld>
            <a:endParaRPr lang="en-US"/>
          </a:p>
        </p:txBody>
      </p:sp>
    </p:spTree>
    <p:extLst>
      <p:ext uri="{BB962C8B-B14F-4D97-AF65-F5344CB8AC3E}">
        <p14:creationId xmlns:p14="http://schemas.microsoft.com/office/powerpoint/2010/main" val="3357419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Typical Constructed SSO Monitoring Setup </a:t>
            </a:r>
            <a:r>
              <a:rPr lang="en-US" dirty="0" smtClean="0"/>
              <a:t>with </a:t>
            </a:r>
            <a:r>
              <a:rPr lang="en-US" dirty="0"/>
              <a:t>Redundancy</a:t>
            </a:r>
          </a:p>
        </p:txBody>
      </p:sp>
      <p:sp>
        <p:nvSpPr>
          <p:cNvPr id="4" name="Slide Number Placeholder 3"/>
          <p:cNvSpPr>
            <a:spLocks noGrp="1"/>
          </p:cNvSpPr>
          <p:nvPr>
            <p:ph type="sldNum" sz="quarter" idx="12"/>
          </p:nvPr>
        </p:nvSpPr>
        <p:spPr/>
        <p:txBody>
          <a:bodyPr/>
          <a:lstStyle/>
          <a:p>
            <a:pPr>
              <a:defRPr/>
            </a:pPr>
            <a:fld id="{9AF2EF95-DD84-4A49-9408-CB9A52407911}" type="slidenum">
              <a:rPr lang="en-US" smtClean="0"/>
              <a:pPr>
                <a:defRPr/>
              </a:pPr>
              <a:t>51</a:t>
            </a:fld>
            <a:endParaRPr lang="en-US"/>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728" y="1690884"/>
            <a:ext cx="3924071" cy="380374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5629" y="1690884"/>
            <a:ext cx="4286317" cy="405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73121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57200" y="1629114"/>
            <a:ext cx="8229600" cy="4745915"/>
          </a:xfrm>
          <a:prstGeom prst="rect">
            <a:avLst/>
          </a:prstGeom>
          <a:noFill/>
          <a:ln>
            <a:solidFill>
              <a:schemeClr val="bg1"/>
            </a:solidFill>
          </a:ln>
        </p:spPr>
        <p:txBody>
          <a:bodyPr wrap="square" rtlCol="0">
            <a:spAutoFit/>
          </a:bodyPr>
          <a:lstStyle/>
          <a:p>
            <a:pPr marL="342900" indent="-342900" fontAlgn="base">
              <a:spcBef>
                <a:spcPct val="20000"/>
              </a:spcBef>
              <a:spcAft>
                <a:spcPct val="0"/>
              </a:spcAft>
              <a:buSzPct val="100000"/>
              <a:buFont typeface="Wingdings" panose="05000000000000000000" pitchFamily="2" charset="2"/>
              <a:buChar char="Ø"/>
            </a:pPr>
            <a:r>
              <a:rPr lang="en-US" sz="2400" dirty="0" smtClean="0">
                <a:solidFill>
                  <a:srgbClr val="1F497D"/>
                </a:solidFill>
                <a:latin typeface="Century Gothic" charset="0"/>
                <a:ea typeface="ＭＳ Ｐゴシック" charset="0"/>
                <a:cs typeface="Century Gothic" charset="0"/>
              </a:rPr>
              <a:t>2017 Collected Data</a:t>
            </a:r>
          </a:p>
          <a:p>
            <a:pPr marL="800100" lvl="1" indent="-342900" fontAlgn="base">
              <a:spcBef>
                <a:spcPct val="20000"/>
              </a:spcBef>
              <a:spcAft>
                <a:spcPct val="0"/>
              </a:spcAft>
              <a:buSzPct val="100000"/>
              <a:buFont typeface="Wingdings" panose="05000000000000000000" pitchFamily="2" charset="2"/>
              <a:buChar char="Ø"/>
            </a:pPr>
            <a:r>
              <a:rPr lang="en-US" sz="2400" dirty="0" smtClean="0">
                <a:solidFill>
                  <a:srgbClr val="1F497D"/>
                </a:solidFill>
                <a:latin typeface="Century Gothic" charset="0"/>
                <a:ea typeface="ＭＳ Ｐゴシック" charset="0"/>
                <a:cs typeface="Century Gothic" charset="0"/>
              </a:rPr>
              <a:t>288 Flow Meters Installed</a:t>
            </a:r>
          </a:p>
          <a:p>
            <a:pPr marL="1257300" lvl="2" indent="-342900" fontAlgn="base">
              <a:spcBef>
                <a:spcPct val="20000"/>
              </a:spcBef>
              <a:spcAft>
                <a:spcPct val="0"/>
              </a:spcAft>
              <a:buSzPct val="100000"/>
              <a:buFont typeface="Wingdings" panose="05000000000000000000" pitchFamily="2" charset="2"/>
              <a:buChar char="Ø"/>
            </a:pPr>
            <a:r>
              <a:rPr lang="en-US" sz="2400" dirty="0" smtClean="0">
                <a:solidFill>
                  <a:srgbClr val="1F497D"/>
                </a:solidFill>
                <a:latin typeface="Century Gothic" charset="0"/>
                <a:ea typeface="ＭＳ Ｐゴシック" charset="0"/>
                <a:cs typeface="Century Gothic" charset="0"/>
              </a:rPr>
              <a:t>161 </a:t>
            </a:r>
            <a:r>
              <a:rPr lang="en-US" sz="2400" dirty="0">
                <a:solidFill>
                  <a:srgbClr val="1F497D"/>
                </a:solidFill>
                <a:latin typeface="Century Gothic" charset="0"/>
                <a:ea typeface="ＭＳ Ｐゴシック" charset="0"/>
                <a:cs typeface="Century Gothic" charset="0"/>
              </a:rPr>
              <a:t>Permanent/Regulatory</a:t>
            </a:r>
          </a:p>
          <a:p>
            <a:pPr marL="1257300" lvl="2" indent="-342900" fontAlgn="base">
              <a:spcBef>
                <a:spcPct val="20000"/>
              </a:spcBef>
              <a:spcAft>
                <a:spcPct val="0"/>
              </a:spcAft>
              <a:buSzPct val="100000"/>
              <a:buFont typeface="Wingdings" panose="05000000000000000000" pitchFamily="2" charset="2"/>
              <a:buChar char="Ø"/>
            </a:pPr>
            <a:r>
              <a:rPr lang="en-US" sz="2400" dirty="0">
                <a:solidFill>
                  <a:srgbClr val="1F497D"/>
                </a:solidFill>
                <a:latin typeface="Century Gothic" charset="0"/>
                <a:ea typeface="ＭＳ Ｐゴシック" charset="0"/>
                <a:cs typeface="Century Gothic" charset="0"/>
              </a:rPr>
              <a:t>119 Post-Construction</a:t>
            </a:r>
          </a:p>
          <a:p>
            <a:pPr marL="1257300" lvl="2" indent="-342900" fontAlgn="base">
              <a:spcBef>
                <a:spcPct val="20000"/>
              </a:spcBef>
              <a:spcAft>
                <a:spcPct val="0"/>
              </a:spcAft>
              <a:buSzPct val="100000"/>
              <a:buFont typeface="Wingdings" panose="05000000000000000000" pitchFamily="2" charset="2"/>
              <a:buChar char="Ø"/>
            </a:pPr>
            <a:r>
              <a:rPr lang="en-US" sz="2400" dirty="0" smtClean="0">
                <a:solidFill>
                  <a:srgbClr val="1F497D"/>
                </a:solidFill>
                <a:latin typeface="Century Gothic" charset="0"/>
                <a:ea typeface="ＭＳ Ｐゴシック" charset="0"/>
                <a:cs typeface="Century Gothic" charset="0"/>
              </a:rPr>
              <a:t>8 Pre-Construction</a:t>
            </a:r>
          </a:p>
          <a:p>
            <a:pPr marL="800100" lvl="1" indent="-342900" fontAlgn="base">
              <a:spcBef>
                <a:spcPct val="20000"/>
              </a:spcBef>
              <a:spcAft>
                <a:spcPct val="0"/>
              </a:spcAft>
              <a:buSzPct val="100000"/>
              <a:buFont typeface="Wingdings" panose="05000000000000000000" pitchFamily="2" charset="2"/>
              <a:buChar char="Ø"/>
            </a:pPr>
            <a:r>
              <a:rPr lang="en-US" sz="2400" dirty="0" smtClean="0">
                <a:solidFill>
                  <a:srgbClr val="1F497D"/>
                </a:solidFill>
                <a:latin typeface="Century Gothic" charset="0"/>
                <a:ea typeface="ＭＳ Ｐゴシック" charset="0"/>
                <a:cs typeface="Century Gothic" charset="0"/>
              </a:rPr>
              <a:t>Level and velocity every 15 minutes from March 1</a:t>
            </a:r>
            <a:r>
              <a:rPr lang="en-US" sz="2400" baseline="30000" dirty="0" smtClean="0">
                <a:solidFill>
                  <a:srgbClr val="1F497D"/>
                </a:solidFill>
                <a:latin typeface="Century Gothic" charset="0"/>
                <a:ea typeface="ＭＳ Ｐゴシック" charset="0"/>
                <a:cs typeface="Century Gothic" charset="0"/>
              </a:rPr>
              <a:t>st</a:t>
            </a:r>
            <a:r>
              <a:rPr lang="en-US" sz="2400" dirty="0" smtClean="0">
                <a:solidFill>
                  <a:srgbClr val="1F497D"/>
                </a:solidFill>
                <a:latin typeface="Century Gothic" charset="0"/>
                <a:ea typeface="ＭＳ Ｐゴシック" charset="0"/>
                <a:cs typeface="Century Gothic" charset="0"/>
              </a:rPr>
              <a:t> to September 30</a:t>
            </a:r>
            <a:r>
              <a:rPr lang="en-US" sz="2400" baseline="30000" dirty="0" smtClean="0">
                <a:solidFill>
                  <a:srgbClr val="1F497D"/>
                </a:solidFill>
                <a:latin typeface="Century Gothic" charset="0"/>
                <a:ea typeface="ＭＳ Ｐゴシック" charset="0"/>
                <a:cs typeface="Century Gothic" charset="0"/>
              </a:rPr>
              <a:t>th</a:t>
            </a:r>
            <a:r>
              <a:rPr lang="en-US" sz="2400" dirty="0" smtClean="0">
                <a:solidFill>
                  <a:srgbClr val="1F497D"/>
                </a:solidFill>
                <a:latin typeface="Century Gothic" charset="0"/>
                <a:ea typeface="ＭＳ Ｐゴシック" charset="0"/>
                <a:cs typeface="Century Gothic" charset="0"/>
              </a:rPr>
              <a:t>.</a:t>
            </a:r>
          </a:p>
          <a:p>
            <a:pPr marL="1257300" lvl="2" indent="-342900" fontAlgn="base">
              <a:spcBef>
                <a:spcPct val="20000"/>
              </a:spcBef>
              <a:spcAft>
                <a:spcPct val="0"/>
              </a:spcAft>
              <a:buSzPct val="100000"/>
              <a:buFont typeface="Wingdings" panose="05000000000000000000" pitchFamily="2" charset="2"/>
              <a:buChar char="Ø"/>
            </a:pPr>
            <a:r>
              <a:rPr lang="en-US" sz="2400" dirty="0" smtClean="0">
                <a:solidFill>
                  <a:srgbClr val="1F497D"/>
                </a:solidFill>
                <a:latin typeface="Century Gothic" charset="0"/>
                <a:ea typeface="ＭＳ Ｐゴシック" charset="0"/>
                <a:cs typeface="Century Gothic" charset="0"/>
              </a:rPr>
              <a:t>That’s a total of 41,088 collected level and velocity data. </a:t>
            </a:r>
          </a:p>
          <a:p>
            <a:pPr marL="1257300" lvl="2" indent="-342900" fontAlgn="base">
              <a:spcBef>
                <a:spcPct val="20000"/>
              </a:spcBef>
              <a:spcAft>
                <a:spcPct val="0"/>
              </a:spcAft>
              <a:buSzPct val="100000"/>
              <a:buFont typeface="Wingdings" panose="05000000000000000000" pitchFamily="2" charset="2"/>
              <a:buChar char="Ø"/>
            </a:pPr>
            <a:endParaRPr lang="en-US" sz="2400" dirty="0">
              <a:solidFill>
                <a:srgbClr val="1F497D"/>
              </a:solidFill>
              <a:latin typeface="Century Gothic" charset="0"/>
              <a:ea typeface="ＭＳ Ｐゴシック" charset="0"/>
              <a:cs typeface="Century Gothic" charset="0"/>
            </a:endParaRPr>
          </a:p>
          <a:p>
            <a:pPr marL="1257300" lvl="2" indent="-342900" fontAlgn="base">
              <a:spcBef>
                <a:spcPct val="20000"/>
              </a:spcBef>
              <a:spcAft>
                <a:spcPct val="0"/>
              </a:spcAft>
              <a:buSzPct val="100000"/>
              <a:buFont typeface="Wingdings" panose="05000000000000000000" pitchFamily="2" charset="2"/>
              <a:buChar char="Ø"/>
            </a:pPr>
            <a:endParaRPr lang="en-US" sz="2400" dirty="0" smtClean="0">
              <a:solidFill>
                <a:srgbClr val="1F497D"/>
              </a:solidFill>
              <a:latin typeface="Century Gothic" charset="0"/>
              <a:ea typeface="ＭＳ Ｐゴシック" charset="0"/>
              <a:cs typeface="Century Gothic" charset="0"/>
            </a:endParaRPr>
          </a:p>
        </p:txBody>
      </p:sp>
      <p:sp>
        <p:nvSpPr>
          <p:cNvPr id="11" name="Title 3"/>
          <p:cNvSpPr txBox="1">
            <a:spLocks/>
          </p:cNvSpPr>
          <p:nvPr/>
        </p:nvSpPr>
        <p:spPr bwMode="auto">
          <a:xfrm>
            <a:off x="457200" y="307526"/>
            <a:ext cx="8229600"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lvl1pPr algn="l" defTabSz="457200" rtl="0" eaLnBrk="1" fontAlgn="base" hangingPunct="1">
              <a:spcBef>
                <a:spcPct val="0"/>
              </a:spcBef>
              <a:spcAft>
                <a:spcPct val="0"/>
              </a:spcAft>
              <a:defRPr sz="3200" b="1" kern="1200">
                <a:solidFill>
                  <a:srgbClr val="4CAF3C"/>
                </a:solidFill>
                <a:latin typeface="Book Antiqua"/>
                <a:ea typeface="ＭＳ Ｐゴシック" charset="-128"/>
                <a:cs typeface="Book Antiqua"/>
              </a:defRPr>
            </a:lvl1pPr>
            <a:lvl2pPr algn="l" defTabSz="457200" rtl="0" eaLnBrk="1" fontAlgn="base" hangingPunct="1">
              <a:spcBef>
                <a:spcPct val="0"/>
              </a:spcBef>
              <a:spcAft>
                <a:spcPct val="0"/>
              </a:spcAft>
              <a:defRPr sz="3200" b="1">
                <a:solidFill>
                  <a:srgbClr val="4CAF3C"/>
                </a:solidFill>
                <a:latin typeface="Book Antiqua" pitchFamily="-108" charset="0"/>
                <a:ea typeface="ＭＳ Ｐゴシック" charset="-128"/>
              </a:defRPr>
            </a:lvl2pPr>
            <a:lvl3pPr algn="l" defTabSz="457200" rtl="0" eaLnBrk="1" fontAlgn="base" hangingPunct="1">
              <a:spcBef>
                <a:spcPct val="0"/>
              </a:spcBef>
              <a:spcAft>
                <a:spcPct val="0"/>
              </a:spcAft>
              <a:defRPr sz="3200" b="1">
                <a:solidFill>
                  <a:srgbClr val="4CAF3C"/>
                </a:solidFill>
                <a:latin typeface="Book Antiqua" pitchFamily="-108" charset="0"/>
                <a:ea typeface="ＭＳ Ｐゴシック" charset="-128"/>
              </a:defRPr>
            </a:lvl3pPr>
            <a:lvl4pPr algn="l" defTabSz="457200" rtl="0" eaLnBrk="1" fontAlgn="base" hangingPunct="1">
              <a:spcBef>
                <a:spcPct val="0"/>
              </a:spcBef>
              <a:spcAft>
                <a:spcPct val="0"/>
              </a:spcAft>
              <a:defRPr sz="3200" b="1">
                <a:solidFill>
                  <a:srgbClr val="4CAF3C"/>
                </a:solidFill>
                <a:latin typeface="Book Antiqua" pitchFamily="-108" charset="0"/>
                <a:ea typeface="ＭＳ Ｐゴシック" charset="-128"/>
              </a:defRPr>
            </a:lvl4pPr>
            <a:lvl5pPr algn="l" defTabSz="457200" rtl="0" eaLnBrk="1" fontAlgn="base" hangingPunct="1">
              <a:spcBef>
                <a:spcPct val="0"/>
              </a:spcBef>
              <a:spcAft>
                <a:spcPct val="0"/>
              </a:spcAft>
              <a:defRPr sz="3200" b="1">
                <a:solidFill>
                  <a:srgbClr val="4CAF3C"/>
                </a:solidFill>
                <a:latin typeface="Book Antiqua" pitchFamily="-108" charset="0"/>
                <a:ea typeface="ＭＳ Ｐゴシック" charset="-128"/>
              </a:defRPr>
            </a:lvl5pPr>
            <a:lvl6pPr marL="457200" algn="l" defTabSz="457200" rtl="0" eaLnBrk="1" fontAlgn="base" hangingPunct="1">
              <a:spcBef>
                <a:spcPct val="0"/>
              </a:spcBef>
              <a:spcAft>
                <a:spcPct val="0"/>
              </a:spcAft>
              <a:defRPr sz="4400">
                <a:solidFill>
                  <a:srgbClr val="4CAF3C"/>
                </a:solidFill>
                <a:latin typeface="Book Antiqua" charset="0"/>
                <a:ea typeface="ＭＳ Ｐゴシック" charset="-128"/>
              </a:defRPr>
            </a:lvl6pPr>
            <a:lvl7pPr marL="914400" algn="l" defTabSz="457200" rtl="0" eaLnBrk="1" fontAlgn="base" hangingPunct="1">
              <a:spcBef>
                <a:spcPct val="0"/>
              </a:spcBef>
              <a:spcAft>
                <a:spcPct val="0"/>
              </a:spcAft>
              <a:defRPr sz="4400">
                <a:solidFill>
                  <a:srgbClr val="4CAF3C"/>
                </a:solidFill>
                <a:latin typeface="Book Antiqua" charset="0"/>
                <a:ea typeface="ＭＳ Ｐゴシック" charset="-128"/>
              </a:defRPr>
            </a:lvl7pPr>
            <a:lvl8pPr marL="1371600" algn="l" defTabSz="457200" rtl="0" eaLnBrk="1" fontAlgn="base" hangingPunct="1">
              <a:spcBef>
                <a:spcPct val="0"/>
              </a:spcBef>
              <a:spcAft>
                <a:spcPct val="0"/>
              </a:spcAft>
              <a:defRPr sz="4400">
                <a:solidFill>
                  <a:srgbClr val="4CAF3C"/>
                </a:solidFill>
                <a:latin typeface="Book Antiqua" charset="0"/>
                <a:ea typeface="ＭＳ Ｐゴシック" charset="-128"/>
              </a:defRPr>
            </a:lvl8pPr>
            <a:lvl9pPr marL="1828800" algn="l" defTabSz="457200" rtl="0" eaLnBrk="1" fontAlgn="base" hangingPunct="1">
              <a:spcBef>
                <a:spcPct val="0"/>
              </a:spcBef>
              <a:spcAft>
                <a:spcPct val="0"/>
              </a:spcAft>
              <a:defRPr sz="4400">
                <a:solidFill>
                  <a:srgbClr val="4CAF3C"/>
                </a:solidFill>
                <a:latin typeface="Book Antiqua" charset="0"/>
                <a:ea typeface="ＭＳ Ｐゴシック" charset="-128"/>
              </a:defRPr>
            </a:lvl9pPr>
          </a:lstStyle>
          <a:p>
            <a:r>
              <a:rPr lang="en-US" smtClean="0"/>
              <a:t>Capital Improvement Program</a:t>
            </a:r>
            <a:endParaRPr lang="en-US" dirty="0"/>
          </a:p>
        </p:txBody>
      </p:sp>
      <p:sp>
        <p:nvSpPr>
          <p:cNvPr id="12" name="Rounded Rectangle 11"/>
          <p:cNvSpPr/>
          <p:nvPr/>
        </p:nvSpPr>
        <p:spPr>
          <a:xfrm>
            <a:off x="298790" y="972462"/>
            <a:ext cx="8152251" cy="438181"/>
          </a:xfrm>
          <a:prstGeom prst="roundRect">
            <a:avLst/>
          </a:prstGeom>
          <a:solidFill>
            <a:srgbClr val="71258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STEP 4 - MONITORING</a:t>
            </a:r>
            <a:endParaRPr lang="en-US" sz="2400" dirty="0"/>
          </a:p>
        </p:txBody>
      </p:sp>
      <p:pic>
        <p:nvPicPr>
          <p:cNvPr id="1028" name="Picture 4" descr="Image result for jaw drop me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9481" y="1684248"/>
            <a:ext cx="2927444" cy="1722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5288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3"/>
          <p:cNvSpPr txBox="1">
            <a:spLocks/>
          </p:cNvSpPr>
          <p:nvPr/>
        </p:nvSpPr>
        <p:spPr bwMode="auto">
          <a:xfrm>
            <a:off x="457200" y="307526"/>
            <a:ext cx="8229600"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lvl1pPr algn="l" defTabSz="457200" rtl="0" eaLnBrk="1" fontAlgn="base" hangingPunct="1">
              <a:spcBef>
                <a:spcPct val="0"/>
              </a:spcBef>
              <a:spcAft>
                <a:spcPct val="0"/>
              </a:spcAft>
              <a:defRPr sz="3200" b="1" kern="1200">
                <a:solidFill>
                  <a:srgbClr val="4CAF3C"/>
                </a:solidFill>
                <a:latin typeface="Book Antiqua"/>
                <a:ea typeface="ＭＳ Ｐゴシック" charset="-128"/>
                <a:cs typeface="Book Antiqua"/>
              </a:defRPr>
            </a:lvl1pPr>
            <a:lvl2pPr algn="l" defTabSz="457200" rtl="0" eaLnBrk="1" fontAlgn="base" hangingPunct="1">
              <a:spcBef>
                <a:spcPct val="0"/>
              </a:spcBef>
              <a:spcAft>
                <a:spcPct val="0"/>
              </a:spcAft>
              <a:defRPr sz="3200" b="1">
                <a:solidFill>
                  <a:srgbClr val="4CAF3C"/>
                </a:solidFill>
                <a:latin typeface="Book Antiqua" pitchFamily="-108" charset="0"/>
                <a:ea typeface="ＭＳ Ｐゴシック" charset="-128"/>
              </a:defRPr>
            </a:lvl2pPr>
            <a:lvl3pPr algn="l" defTabSz="457200" rtl="0" eaLnBrk="1" fontAlgn="base" hangingPunct="1">
              <a:spcBef>
                <a:spcPct val="0"/>
              </a:spcBef>
              <a:spcAft>
                <a:spcPct val="0"/>
              </a:spcAft>
              <a:defRPr sz="3200" b="1">
                <a:solidFill>
                  <a:srgbClr val="4CAF3C"/>
                </a:solidFill>
                <a:latin typeface="Book Antiqua" pitchFamily="-108" charset="0"/>
                <a:ea typeface="ＭＳ Ｐゴシック" charset="-128"/>
              </a:defRPr>
            </a:lvl3pPr>
            <a:lvl4pPr algn="l" defTabSz="457200" rtl="0" eaLnBrk="1" fontAlgn="base" hangingPunct="1">
              <a:spcBef>
                <a:spcPct val="0"/>
              </a:spcBef>
              <a:spcAft>
                <a:spcPct val="0"/>
              </a:spcAft>
              <a:defRPr sz="3200" b="1">
                <a:solidFill>
                  <a:srgbClr val="4CAF3C"/>
                </a:solidFill>
                <a:latin typeface="Book Antiqua" pitchFamily="-108" charset="0"/>
                <a:ea typeface="ＭＳ Ｐゴシック" charset="-128"/>
              </a:defRPr>
            </a:lvl4pPr>
            <a:lvl5pPr algn="l" defTabSz="457200" rtl="0" eaLnBrk="1" fontAlgn="base" hangingPunct="1">
              <a:spcBef>
                <a:spcPct val="0"/>
              </a:spcBef>
              <a:spcAft>
                <a:spcPct val="0"/>
              </a:spcAft>
              <a:defRPr sz="3200" b="1">
                <a:solidFill>
                  <a:srgbClr val="4CAF3C"/>
                </a:solidFill>
                <a:latin typeface="Book Antiqua" pitchFamily="-108" charset="0"/>
                <a:ea typeface="ＭＳ Ｐゴシック" charset="-128"/>
              </a:defRPr>
            </a:lvl5pPr>
            <a:lvl6pPr marL="457200" algn="l" defTabSz="457200" rtl="0" eaLnBrk="1" fontAlgn="base" hangingPunct="1">
              <a:spcBef>
                <a:spcPct val="0"/>
              </a:spcBef>
              <a:spcAft>
                <a:spcPct val="0"/>
              </a:spcAft>
              <a:defRPr sz="4400">
                <a:solidFill>
                  <a:srgbClr val="4CAF3C"/>
                </a:solidFill>
                <a:latin typeface="Book Antiqua" charset="0"/>
                <a:ea typeface="ＭＳ Ｐゴシック" charset="-128"/>
              </a:defRPr>
            </a:lvl6pPr>
            <a:lvl7pPr marL="914400" algn="l" defTabSz="457200" rtl="0" eaLnBrk="1" fontAlgn="base" hangingPunct="1">
              <a:spcBef>
                <a:spcPct val="0"/>
              </a:spcBef>
              <a:spcAft>
                <a:spcPct val="0"/>
              </a:spcAft>
              <a:defRPr sz="4400">
                <a:solidFill>
                  <a:srgbClr val="4CAF3C"/>
                </a:solidFill>
                <a:latin typeface="Book Antiqua" charset="0"/>
                <a:ea typeface="ＭＳ Ｐゴシック" charset="-128"/>
              </a:defRPr>
            </a:lvl7pPr>
            <a:lvl8pPr marL="1371600" algn="l" defTabSz="457200" rtl="0" eaLnBrk="1" fontAlgn="base" hangingPunct="1">
              <a:spcBef>
                <a:spcPct val="0"/>
              </a:spcBef>
              <a:spcAft>
                <a:spcPct val="0"/>
              </a:spcAft>
              <a:defRPr sz="4400">
                <a:solidFill>
                  <a:srgbClr val="4CAF3C"/>
                </a:solidFill>
                <a:latin typeface="Book Antiqua" charset="0"/>
                <a:ea typeface="ＭＳ Ｐゴシック" charset="-128"/>
              </a:defRPr>
            </a:lvl8pPr>
            <a:lvl9pPr marL="1828800" algn="l" defTabSz="457200" rtl="0" eaLnBrk="1" fontAlgn="base" hangingPunct="1">
              <a:spcBef>
                <a:spcPct val="0"/>
              </a:spcBef>
              <a:spcAft>
                <a:spcPct val="0"/>
              </a:spcAft>
              <a:defRPr sz="4400">
                <a:solidFill>
                  <a:srgbClr val="4CAF3C"/>
                </a:solidFill>
                <a:latin typeface="Book Antiqua" charset="0"/>
                <a:ea typeface="ＭＳ Ｐゴシック" charset="-128"/>
              </a:defRPr>
            </a:lvl9pPr>
          </a:lstStyle>
          <a:p>
            <a:r>
              <a:rPr lang="en-US" smtClean="0"/>
              <a:t>Capital Improvement Program</a:t>
            </a:r>
            <a:endParaRPr lang="en-US" dirty="0"/>
          </a:p>
        </p:txBody>
      </p:sp>
      <p:sp>
        <p:nvSpPr>
          <p:cNvPr id="12" name="Rounded Rectangle 11"/>
          <p:cNvSpPr/>
          <p:nvPr/>
        </p:nvSpPr>
        <p:spPr>
          <a:xfrm>
            <a:off x="298790" y="972462"/>
            <a:ext cx="8152251" cy="438181"/>
          </a:xfrm>
          <a:prstGeom prst="roundRect">
            <a:avLst/>
          </a:prstGeom>
          <a:solidFill>
            <a:srgbClr val="71258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STEP 4 - MONITORING</a:t>
            </a:r>
            <a:endParaRPr lang="en-US" sz="2400"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1700" y="1754306"/>
            <a:ext cx="4800600" cy="476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1700" y="2483893"/>
            <a:ext cx="4797381" cy="3534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6974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xit" presetSubtype="0" fill="hold" nodeType="clickEffect">
                                  <p:stCondLst>
                                    <p:cond delay="0"/>
                                  </p:stCondLst>
                                  <p:childTnLst>
                                    <p:animEffect transition="out" filter="fade">
                                      <p:cBhvr>
                                        <p:cTn id="6" dur="2000"/>
                                        <p:tgtEl>
                                          <p:spTgt spid="5122"/>
                                        </p:tgtEl>
                                      </p:cBhvr>
                                    </p:animEffect>
                                    <p:anim calcmode="lin" valueType="num">
                                      <p:cBhvr>
                                        <p:cTn id="7" dur="2000"/>
                                        <p:tgtEl>
                                          <p:spTgt spid="512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5122"/>
                                        </p:tgtEl>
                                        <p:attrNameLst>
                                          <p:attrName>ppt_h</p:attrName>
                                        </p:attrNameLst>
                                      </p:cBhvr>
                                      <p:tavLst>
                                        <p:tav tm="0">
                                          <p:val>
                                            <p:strVal val="ppt_h"/>
                                          </p:val>
                                        </p:tav>
                                        <p:tav tm="100000">
                                          <p:val>
                                            <p:strVal val="ppt_h"/>
                                          </p:val>
                                        </p:tav>
                                      </p:tavLst>
                                    </p:anim>
                                    <p:set>
                                      <p:cBhvr>
                                        <p:cTn id="9" dur="1" fill="hold">
                                          <p:stCondLst>
                                            <p:cond delay="1999"/>
                                          </p:stCondLst>
                                        </p:cTn>
                                        <p:tgtEl>
                                          <p:spTgt spid="5122"/>
                                        </p:tgtEl>
                                        <p:attrNameLst>
                                          <p:attrName>style.visibility</p:attrName>
                                        </p:attrNameLst>
                                      </p:cBhvr>
                                      <p:to>
                                        <p:strVal val="hidden"/>
                                      </p:to>
                                    </p:set>
                                  </p:childTnLst>
                                </p:cTn>
                              </p:par>
                              <p:par>
                                <p:cTn id="10" presetID="45" presetClass="entr" presetSubtype="0" fill="hold" nodeType="withEffect">
                                  <p:stCondLst>
                                    <p:cond delay="0"/>
                                  </p:stCondLst>
                                  <p:childTnLst>
                                    <p:set>
                                      <p:cBhvr>
                                        <p:cTn id="11" dur="1" fill="hold">
                                          <p:stCondLst>
                                            <p:cond delay="0"/>
                                          </p:stCondLst>
                                        </p:cTn>
                                        <p:tgtEl>
                                          <p:spTgt spid="6147"/>
                                        </p:tgtEl>
                                        <p:attrNameLst>
                                          <p:attrName>style.visibility</p:attrName>
                                        </p:attrNameLst>
                                      </p:cBhvr>
                                      <p:to>
                                        <p:strVal val="visible"/>
                                      </p:to>
                                    </p:set>
                                    <p:animEffect transition="in" filter="fade">
                                      <p:cBhvr>
                                        <p:cTn id="12" dur="2000"/>
                                        <p:tgtEl>
                                          <p:spTgt spid="6147"/>
                                        </p:tgtEl>
                                      </p:cBhvr>
                                    </p:animEffect>
                                    <p:anim calcmode="lin" valueType="num">
                                      <p:cBhvr>
                                        <p:cTn id="13" dur="2000" fill="hold"/>
                                        <p:tgtEl>
                                          <p:spTgt spid="6147"/>
                                        </p:tgtEl>
                                        <p:attrNameLst>
                                          <p:attrName>ppt_w</p:attrName>
                                        </p:attrNameLst>
                                      </p:cBhvr>
                                      <p:tavLst>
                                        <p:tav tm="0" fmla="#ppt_w*sin(2.5*pi*$)">
                                          <p:val>
                                            <p:fltVal val="0"/>
                                          </p:val>
                                        </p:tav>
                                        <p:tav tm="100000">
                                          <p:val>
                                            <p:fltVal val="1"/>
                                          </p:val>
                                        </p:tav>
                                      </p:tavLst>
                                    </p:anim>
                                    <p:anim calcmode="lin" valueType="num">
                                      <p:cBhvr>
                                        <p:cTn id="14" dur="2000" fill="hold"/>
                                        <p:tgtEl>
                                          <p:spTgt spid="614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0" y="1629114"/>
            <a:ext cx="4387755" cy="2899255"/>
          </a:xfrm>
          <a:prstGeom prst="rect">
            <a:avLst/>
          </a:prstGeom>
          <a:noFill/>
          <a:ln>
            <a:solidFill>
              <a:schemeClr val="bg1"/>
            </a:solidFill>
          </a:ln>
        </p:spPr>
        <p:txBody>
          <a:bodyPr wrap="square" rtlCol="0">
            <a:spAutoFit/>
          </a:bodyPr>
          <a:lstStyle/>
          <a:p>
            <a:pPr marL="342900" indent="-342900" fontAlgn="base">
              <a:spcBef>
                <a:spcPct val="20000"/>
              </a:spcBef>
              <a:spcAft>
                <a:spcPct val="0"/>
              </a:spcAft>
              <a:buSzPct val="100000"/>
              <a:buFont typeface="Wingdings" panose="05000000000000000000" pitchFamily="2" charset="2"/>
              <a:buChar char="Ø"/>
            </a:pPr>
            <a:r>
              <a:rPr lang="en-US" sz="2400" dirty="0" smtClean="0">
                <a:solidFill>
                  <a:srgbClr val="1F497D"/>
                </a:solidFill>
                <a:latin typeface="Century Gothic" charset="0"/>
                <a:ea typeface="ＭＳ Ｐゴシック" charset="0"/>
                <a:cs typeface="Century Gothic" charset="0"/>
              </a:rPr>
              <a:t>Old Flow Monitoring Technology</a:t>
            </a:r>
          </a:p>
          <a:p>
            <a:pPr marL="800100" lvl="1" indent="-342900" fontAlgn="base">
              <a:spcBef>
                <a:spcPct val="20000"/>
              </a:spcBef>
              <a:spcAft>
                <a:spcPct val="0"/>
              </a:spcAft>
              <a:buSzPct val="100000"/>
              <a:buFont typeface="Wingdings" panose="05000000000000000000" pitchFamily="2" charset="2"/>
              <a:buChar char="Ø"/>
            </a:pPr>
            <a:r>
              <a:rPr lang="en-US" sz="2400" dirty="0" smtClean="0">
                <a:solidFill>
                  <a:srgbClr val="1F497D"/>
                </a:solidFill>
                <a:latin typeface="Century Gothic" charset="0"/>
                <a:ea typeface="ＭＳ Ｐゴシック" charset="0"/>
                <a:cs typeface="Century Gothic" charset="0"/>
              </a:rPr>
              <a:t>Manual &amp; Singular</a:t>
            </a:r>
          </a:p>
          <a:p>
            <a:pPr marL="1257300" lvl="2" indent="-342900" fontAlgn="base">
              <a:spcBef>
                <a:spcPct val="20000"/>
              </a:spcBef>
              <a:spcAft>
                <a:spcPct val="0"/>
              </a:spcAft>
              <a:buSzPct val="100000"/>
              <a:buFont typeface="Wingdings" panose="05000000000000000000" pitchFamily="2" charset="2"/>
              <a:buChar char="Ø"/>
            </a:pPr>
            <a:r>
              <a:rPr lang="en-US" sz="2400" dirty="0" smtClean="0">
                <a:solidFill>
                  <a:srgbClr val="1F497D"/>
                </a:solidFill>
                <a:latin typeface="Century Gothic" charset="0"/>
                <a:ea typeface="ＭＳ Ｐゴシック" charset="0"/>
                <a:cs typeface="Century Gothic" charset="0"/>
              </a:rPr>
              <a:t>Manually Collected Data</a:t>
            </a:r>
          </a:p>
          <a:p>
            <a:pPr marL="1257300" lvl="2" indent="-342900" fontAlgn="base">
              <a:spcBef>
                <a:spcPct val="20000"/>
              </a:spcBef>
              <a:spcAft>
                <a:spcPct val="0"/>
              </a:spcAft>
              <a:buSzPct val="100000"/>
              <a:buFont typeface="Wingdings" panose="05000000000000000000" pitchFamily="2" charset="2"/>
              <a:buChar char="Ø"/>
            </a:pPr>
            <a:r>
              <a:rPr lang="en-US" sz="2400" dirty="0" smtClean="0">
                <a:solidFill>
                  <a:srgbClr val="1F497D"/>
                </a:solidFill>
                <a:latin typeface="Century Gothic" charset="0"/>
                <a:ea typeface="ＭＳ Ｐゴシック" charset="0"/>
                <a:cs typeface="Century Gothic" charset="0"/>
              </a:rPr>
              <a:t>One Area/Velocity (AV) Sensor</a:t>
            </a:r>
          </a:p>
        </p:txBody>
      </p:sp>
      <p:sp>
        <p:nvSpPr>
          <p:cNvPr id="2" name="Title 1"/>
          <p:cNvSpPr>
            <a:spLocks noGrp="1"/>
          </p:cNvSpPr>
          <p:nvPr>
            <p:ph type="title"/>
          </p:nvPr>
        </p:nvSpPr>
        <p:spPr/>
        <p:txBody>
          <a:bodyPr/>
          <a:lstStyle/>
          <a:p>
            <a:r>
              <a:rPr lang="en-US" dirty="0" smtClean="0"/>
              <a:t>Flow Monitoring Technology – Then and Now</a:t>
            </a:r>
            <a:endParaRPr lang="en-US"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8275" y="1578689"/>
            <a:ext cx="3708524" cy="300010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59270" y="4571999"/>
            <a:ext cx="8327529" cy="1791260"/>
          </a:xfrm>
          <a:prstGeom prst="rect">
            <a:avLst/>
          </a:prstGeom>
          <a:noFill/>
          <a:ln>
            <a:solidFill>
              <a:schemeClr val="bg1"/>
            </a:solidFill>
          </a:ln>
        </p:spPr>
        <p:txBody>
          <a:bodyPr wrap="square" rtlCol="0">
            <a:spAutoFit/>
          </a:bodyPr>
          <a:lstStyle/>
          <a:p>
            <a:pPr marL="342900" indent="-342900" fontAlgn="base">
              <a:spcBef>
                <a:spcPct val="20000"/>
              </a:spcBef>
              <a:spcAft>
                <a:spcPct val="0"/>
              </a:spcAft>
              <a:buSzPct val="100000"/>
              <a:buFont typeface="Wingdings" panose="05000000000000000000" pitchFamily="2" charset="2"/>
              <a:buChar char="Ø"/>
            </a:pPr>
            <a:r>
              <a:rPr lang="en-US" sz="2400" dirty="0" smtClean="0">
                <a:solidFill>
                  <a:srgbClr val="1F497D"/>
                </a:solidFill>
                <a:latin typeface="Century Gothic" charset="0"/>
                <a:ea typeface="ＭＳ Ｐゴシック" charset="0"/>
                <a:cs typeface="Century Gothic" charset="0"/>
              </a:rPr>
              <a:t>New Flow Monitoring Technology</a:t>
            </a:r>
          </a:p>
          <a:p>
            <a:pPr marL="800100" lvl="1" indent="-342900" fontAlgn="base">
              <a:spcBef>
                <a:spcPct val="20000"/>
              </a:spcBef>
              <a:spcAft>
                <a:spcPct val="0"/>
              </a:spcAft>
              <a:buSzPct val="100000"/>
              <a:buFont typeface="Wingdings" panose="05000000000000000000" pitchFamily="2" charset="2"/>
              <a:buChar char="Ø"/>
            </a:pPr>
            <a:r>
              <a:rPr lang="en-US" sz="2400" dirty="0" smtClean="0">
                <a:solidFill>
                  <a:srgbClr val="1F497D"/>
                </a:solidFill>
                <a:latin typeface="Century Gothic" charset="0"/>
                <a:ea typeface="ＭＳ Ｐゴシック" charset="0"/>
                <a:cs typeface="Century Gothic" charset="0"/>
              </a:rPr>
              <a:t>Telemetry &amp; Redundancy</a:t>
            </a:r>
          </a:p>
          <a:p>
            <a:pPr marL="1257300" lvl="2" indent="-342900" fontAlgn="base">
              <a:spcBef>
                <a:spcPct val="20000"/>
              </a:spcBef>
              <a:spcAft>
                <a:spcPct val="0"/>
              </a:spcAft>
              <a:buSzPct val="100000"/>
              <a:buFont typeface="Wingdings" panose="05000000000000000000" pitchFamily="2" charset="2"/>
              <a:buChar char="Ø"/>
            </a:pPr>
            <a:r>
              <a:rPr lang="en-US" sz="2400" dirty="0" smtClean="0">
                <a:solidFill>
                  <a:srgbClr val="1F497D"/>
                </a:solidFill>
                <a:latin typeface="Century Gothic" charset="0"/>
                <a:ea typeface="ＭＳ Ｐゴシック" charset="0"/>
                <a:cs typeface="Century Gothic" charset="0"/>
              </a:rPr>
              <a:t>Records and Transmits Data Automatically</a:t>
            </a:r>
          </a:p>
          <a:p>
            <a:pPr marL="1257300" lvl="2" indent="-342900" fontAlgn="base">
              <a:spcBef>
                <a:spcPct val="20000"/>
              </a:spcBef>
              <a:spcAft>
                <a:spcPct val="0"/>
              </a:spcAft>
              <a:buSzPct val="100000"/>
              <a:buFont typeface="Wingdings" panose="05000000000000000000" pitchFamily="2" charset="2"/>
              <a:buChar char="Ø"/>
            </a:pPr>
            <a:r>
              <a:rPr lang="en-US" sz="2400" dirty="0" smtClean="0">
                <a:solidFill>
                  <a:srgbClr val="1F497D"/>
                </a:solidFill>
                <a:latin typeface="Century Gothic" charset="0"/>
                <a:ea typeface="ＭＳ Ｐゴシック" charset="0"/>
                <a:cs typeface="Century Gothic" charset="0"/>
              </a:rPr>
              <a:t>Multiple Sensors</a:t>
            </a:r>
          </a:p>
        </p:txBody>
      </p:sp>
    </p:spTree>
    <p:extLst>
      <p:ext uri="{BB962C8B-B14F-4D97-AF65-F5344CB8AC3E}">
        <p14:creationId xmlns:p14="http://schemas.microsoft.com/office/powerpoint/2010/main" val="890221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 calcmode="lin" valueType="num">
                                      <p:cBhvr additive="base">
                                        <p:cTn id="7" dur="500" fill="hold"/>
                                        <p:tgtEl>
                                          <p:spTgt spid="2051"/>
                                        </p:tgtEl>
                                        <p:attrNameLst>
                                          <p:attrName>ppt_x</p:attrName>
                                        </p:attrNameLst>
                                      </p:cBhvr>
                                      <p:tavLst>
                                        <p:tav tm="0">
                                          <p:val>
                                            <p:strVal val="1+#ppt_w/2"/>
                                          </p:val>
                                        </p:tav>
                                        <p:tav tm="100000">
                                          <p:val>
                                            <p:strVal val="#ppt_x"/>
                                          </p:val>
                                        </p:tav>
                                      </p:tavLst>
                                    </p:anim>
                                    <p:anim calcmode="lin" valueType="num">
                                      <p:cBhvr additive="base">
                                        <p:cTn id="8" dur="500" fill="hold"/>
                                        <p:tgtEl>
                                          <p:spTgt spid="205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Flow Monitoring Technology – Then and Now</a:t>
            </a:r>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6817" y="2311163"/>
            <a:ext cx="6274985" cy="3383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0737924"/>
      </p:ext>
    </p:extLst>
  </p:cSld>
  <p:clrMapOvr>
    <a:masterClrMapping/>
  </p:clrMapOvr>
  <p:timing>
    <p:tnLst>
      <p:par>
        <p:cTn id="1" dur="indefinite" restart="never" nodeType="tmRoot"/>
      </p:par>
    </p:tnLst>
  </p:timing>
</p:sld>
</file>

<file path=ppt/theme/theme1.xml><?xml version="1.0" encoding="utf-8"?>
<a:theme xmlns:a="http://schemas.openxmlformats.org/drawingml/2006/main" name="Project Clea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Project Clear</Template>
  <TotalTime>16503</TotalTime>
  <Words>3676</Words>
  <Application>Microsoft Office PowerPoint</Application>
  <PresentationFormat>On-screen Show (4:3)</PresentationFormat>
  <Paragraphs>650</Paragraphs>
  <Slides>51</Slides>
  <Notes>40</Notes>
  <HiddenSlides>13</HiddenSlides>
  <MMClips>0</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Project Clear</vt:lpstr>
      <vt:lpstr>PowerPoint Presentation</vt:lpstr>
      <vt:lpstr>Agenda</vt:lpstr>
      <vt:lpstr>St. Louis MSD</vt:lpstr>
      <vt:lpstr>CD Requirements</vt:lpstr>
      <vt:lpstr>Capital Improvement Program</vt:lpstr>
      <vt:lpstr>PowerPoint Presentation</vt:lpstr>
      <vt:lpstr>PowerPoint Presentation</vt:lpstr>
      <vt:lpstr>Flow Monitoring Technology – Then and Now</vt:lpstr>
      <vt:lpstr>Flow Monitoring Technology – Then and Now</vt:lpstr>
      <vt:lpstr>Typical Flow Monitor Setup with Redundancy</vt:lpstr>
      <vt:lpstr>Typical Flow Monitor Setup with Redundancy</vt:lpstr>
      <vt:lpstr>Flow Monitoring Technology – Example</vt:lpstr>
      <vt:lpstr>Flow Monitoring Technology – Example</vt:lpstr>
      <vt:lpstr>Equipment Used</vt:lpstr>
      <vt:lpstr>PowerPoint Presentation</vt:lpstr>
      <vt:lpstr>Capital Improvement Program</vt:lpstr>
      <vt:lpstr>PowerPoint Presentation</vt:lpstr>
      <vt:lpstr>Deer Creek</vt:lpstr>
      <vt:lpstr>Deer Creek</vt:lpstr>
      <vt:lpstr>Deer Creek</vt:lpstr>
      <vt:lpstr>Over $8 Million Dollars Saved by Flow Monitoring for 1 year!</vt:lpstr>
      <vt:lpstr>Obstacles, Coordination, and Communication</vt:lpstr>
      <vt:lpstr>Obstacles, Coordination, and Communication</vt:lpstr>
      <vt:lpstr>Obstacles, Coordination, and Communication</vt:lpstr>
      <vt:lpstr>Obstacles, Coordination, and Communication</vt:lpstr>
      <vt:lpstr>Obstacles, Coordination, and Communication</vt:lpstr>
      <vt:lpstr>Obstacles, Coordination, and Communication</vt:lpstr>
      <vt:lpstr>Not spending a few extra dollars on flow metering is Pennywise</vt:lpstr>
      <vt:lpstr>Pound Foolish…</vt:lpstr>
      <vt:lpstr>PowerPoint Presentation</vt:lpstr>
      <vt:lpstr>Coldwater Creek</vt:lpstr>
      <vt:lpstr>Coldwater Creek</vt:lpstr>
      <vt:lpstr>Deer Creek</vt:lpstr>
      <vt:lpstr>Watkins Creek</vt:lpstr>
      <vt:lpstr>Watkins Creek</vt:lpstr>
      <vt:lpstr>Watkins Creek</vt:lpstr>
      <vt:lpstr>Coldwater Creek</vt:lpstr>
      <vt:lpstr>Coldwater Creek</vt:lpstr>
      <vt:lpstr>Watkins Creek</vt:lpstr>
      <vt:lpstr>Watkins Creek</vt:lpstr>
      <vt:lpstr>Capital Improvement Program</vt:lpstr>
      <vt:lpstr>Capital Improvement Program</vt:lpstr>
      <vt:lpstr>Capital Improvement Program</vt:lpstr>
      <vt:lpstr>Capital Improvement Program</vt:lpstr>
      <vt:lpstr>PowerPoint Presentation</vt:lpstr>
      <vt:lpstr>PowerPoint Presentation</vt:lpstr>
      <vt:lpstr>PowerPoint Presentation</vt:lpstr>
      <vt:lpstr>Typical Constructed SSO Outfall Monitoring Setup</vt:lpstr>
      <vt:lpstr>Typical Constructed SSO Outfall Monitoring Setup</vt:lpstr>
      <vt:lpstr>Tideflex Valve with Proximity Sensor</vt:lpstr>
      <vt:lpstr>Typical Constructed SSO Monitoring Setup with Redundancy</vt:lpstr>
    </vt:vector>
  </TitlesOfParts>
  <Company>MSD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Project Clear Presentation</dc:title>
  <dc:creator>Marie Collins</dc:creator>
  <cp:lastModifiedBy>James Kauffman</cp:lastModifiedBy>
  <cp:revision>776</cp:revision>
  <cp:lastPrinted>2019-03-29T12:46:17Z</cp:lastPrinted>
  <dcterms:created xsi:type="dcterms:W3CDTF">2013-04-20T15:34:10Z</dcterms:created>
  <dcterms:modified xsi:type="dcterms:W3CDTF">2019-08-23T12:31:20Z</dcterms:modified>
</cp:coreProperties>
</file>