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802" r:id="rId3"/>
    <p:sldId id="743" r:id="rId4"/>
    <p:sldId id="786" r:id="rId5"/>
    <p:sldId id="783" r:id="rId6"/>
    <p:sldId id="798" r:id="rId7"/>
    <p:sldId id="794" r:id="rId8"/>
    <p:sldId id="796" r:id="rId9"/>
    <p:sldId id="797" r:id="rId10"/>
    <p:sldId id="799" r:id="rId11"/>
    <p:sldId id="788" r:id="rId12"/>
    <p:sldId id="800" r:id="rId13"/>
    <p:sldId id="801" r:id="rId14"/>
    <p:sldId id="790" r:id="rId15"/>
    <p:sldId id="789" r:id="rId16"/>
    <p:sldId id="795" r:id="rId17"/>
    <p:sldId id="803" r:id="rId18"/>
    <p:sldId id="756" r:id="rId19"/>
  </p:sldIdLst>
  <p:sldSz cx="12192000" cy="6858000"/>
  <p:notesSz cx="7010400" cy="92964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fie Miller" initials="W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E9EDF4"/>
    <a:srgbClr val="0D2F59"/>
    <a:srgbClr val="133661"/>
    <a:srgbClr val="0B274A"/>
    <a:srgbClr val="339966"/>
    <a:srgbClr val="006666"/>
    <a:srgbClr val="006600"/>
    <a:srgbClr val="284570"/>
    <a:srgbClr val="111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677" autoAdjust="0"/>
  </p:normalViewPr>
  <p:slideViewPr>
    <p:cSldViewPr snapToGrid="0">
      <p:cViewPr varScale="1">
        <p:scale>
          <a:sx n="119" d="100"/>
          <a:sy n="119" d="100"/>
        </p:scale>
        <p:origin x="2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0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7049D1-B69F-475F-9A38-C28B5DB75649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6B7C8C-812A-42C6-B85F-F1CAF3E35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47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3554C9-2E8C-43C9-9D31-91AE941D9C97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1A12CAD-E374-4259-B316-191C0DACC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7881377" cy="6858000"/>
          </a:xfrm>
          <a:prstGeom prst="rect">
            <a:avLst/>
          </a:prstGeom>
          <a:solidFill>
            <a:srgbClr val="67B3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945091" y="0"/>
            <a:ext cx="1246909" cy="6858000"/>
          </a:xfrm>
          <a:prstGeom prst="rect">
            <a:avLst/>
          </a:prstGeom>
          <a:solidFill>
            <a:srgbClr val="2845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MSD_Logo_2015.eps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237" y="3845940"/>
            <a:ext cx="2332641" cy="2798445"/>
          </a:xfrm>
          <a:prstGeom prst="rect">
            <a:avLst/>
          </a:prstGeom>
        </p:spPr>
      </p:pic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828432" y="1547813"/>
            <a:ext cx="6030481" cy="2338386"/>
          </a:xfrm>
        </p:spPr>
        <p:txBody>
          <a:bodyPr anchor="ctr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81376" y="2079626"/>
            <a:ext cx="3063715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i="0" spc="0">
                <a:solidFill>
                  <a:srgbClr val="7AA7C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01.01.2016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WRF Intellegent Water Networks Summit | February 12-13, 2018 | Wolffie Miller</a:t>
            </a:r>
          </a:p>
        </p:txBody>
      </p:sp>
    </p:spTree>
    <p:extLst>
      <p:ext uri="{BB962C8B-B14F-4D97-AF65-F5344CB8AC3E}">
        <p14:creationId xmlns:p14="http://schemas.microsoft.com/office/powerpoint/2010/main" val="150273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73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106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4381500" y="1600199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8153400" y="1600199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89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45855"/>
            <a:ext cx="4011084" cy="6892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45855"/>
            <a:ext cx="6815667" cy="5380308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56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4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58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3848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828800"/>
            <a:ext cx="538480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10000"/>
            <a:ext cx="538480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99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044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452552" cy="450273"/>
          </a:xfrm>
          <a:prstGeom prst="rect">
            <a:avLst/>
          </a:prstGeom>
          <a:solidFill>
            <a:srgbClr val="67B3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452552" y="1"/>
            <a:ext cx="2739448" cy="450273"/>
          </a:xfrm>
          <a:prstGeom prst="rect">
            <a:avLst/>
          </a:prstGeom>
          <a:solidFill>
            <a:srgbClr val="2845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0273"/>
            <a:ext cx="10972800" cy="967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MSD_Logo_Hor.ai"/>
          <p:cNvPicPr>
            <a:picLocks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02" t="35674" r="16689" b="31710"/>
          <a:stretch/>
        </p:blipFill>
        <p:spPr>
          <a:xfrm>
            <a:off x="9361383" y="6241256"/>
            <a:ext cx="1393010" cy="51056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44688" y="6356350"/>
            <a:ext cx="5302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WRF Intellegent Water Networks Summit | February 12-13, 2018 | Wolffie Miller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8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64" r:id="rId5"/>
    <p:sldLayoutId id="2147483665" r:id="rId6"/>
    <p:sldLayoutId id="2147483666" r:id="rId7"/>
    <p:sldLayoutId id="2147483668" r:id="rId8"/>
    <p:sldLayoutId id="2147483669" r:id="rId9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000" b="1" i="0" u="none" kern="1200">
          <a:solidFill>
            <a:srgbClr val="28457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2845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2845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2845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845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845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tags" Target="../tags/tag2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432" y="1547813"/>
            <a:ext cx="6030481" cy="3335472"/>
          </a:xfrm>
        </p:spPr>
        <p:txBody>
          <a:bodyPr/>
          <a:lstStyle/>
          <a:p>
            <a:r>
              <a:rPr lang="en-US" dirty="0"/>
              <a:t>Planning for Sustainability: 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Transitioning to Online Training for SORP Compliance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Dan French</a:t>
            </a: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284570"/>
                </a:solidFill>
              </a:rPr>
              <a:t>9/4/2019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012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Add quizzes with graded to monitor comprehension, with lots of options</a:t>
            </a:r>
          </a:p>
          <a:p>
            <a:pPr lvl="1"/>
            <a:r>
              <a:rPr lang="en-US" dirty="0"/>
              <a:t>Multiple question and </a:t>
            </a:r>
            <a:br>
              <a:rPr lang="en-US" dirty="0"/>
            </a:br>
            <a:r>
              <a:rPr lang="en-US" dirty="0"/>
              <a:t>answer types available</a:t>
            </a:r>
          </a:p>
          <a:p>
            <a:pPr lvl="1"/>
            <a:r>
              <a:rPr lang="en-US" dirty="0"/>
              <a:t>Prevent advancement </a:t>
            </a:r>
            <a:br>
              <a:rPr lang="en-US" dirty="0"/>
            </a:br>
            <a:r>
              <a:rPr lang="en-US" dirty="0"/>
              <a:t>until questions are </a:t>
            </a:r>
            <a:br>
              <a:rPr lang="en-US" dirty="0"/>
            </a:br>
            <a:r>
              <a:rPr lang="en-US" dirty="0"/>
              <a:t>answered correctly</a:t>
            </a:r>
          </a:p>
          <a:p>
            <a:pPr lvl="1"/>
            <a:r>
              <a:rPr lang="en-US" dirty="0"/>
              <a:t>Require passing scores </a:t>
            </a:r>
            <a:br>
              <a:rPr lang="en-US" dirty="0"/>
            </a:br>
            <a:r>
              <a:rPr lang="en-US" dirty="0"/>
              <a:t>or review</a:t>
            </a:r>
          </a:p>
          <a:p>
            <a:r>
              <a:rPr lang="en-US" dirty="0"/>
              <a:t>Can include photos, </a:t>
            </a:r>
            <a:br>
              <a:rPr lang="en-US" dirty="0"/>
            </a:br>
            <a:r>
              <a:rPr lang="en-US" dirty="0"/>
              <a:t>video in questions</a:t>
            </a:r>
          </a:p>
          <a:p>
            <a:r>
              <a:rPr lang="en-US" dirty="0"/>
              <a:t>Can include surveys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81" y="1417638"/>
            <a:ext cx="5384800" cy="350889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240" y="3172084"/>
            <a:ext cx="5699128" cy="3014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854" y="3495053"/>
            <a:ext cx="3212546" cy="2398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598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36" y="1710333"/>
            <a:ext cx="5096891" cy="3870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5496"/>
            <a:ext cx="10972800" cy="967365"/>
          </a:xfrm>
        </p:spPr>
        <p:txBody>
          <a:bodyPr>
            <a:normAutofit/>
          </a:bodyPr>
          <a:lstStyle/>
          <a:p>
            <a:r>
              <a:rPr lang="en-US" sz="3300" dirty="0"/>
              <a:t>What Does It Look Like?</a:t>
            </a:r>
            <a:endParaRPr lang="en-US" sz="27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9010" y="1710333"/>
            <a:ext cx="6234545" cy="417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29393" y="1600201"/>
            <a:ext cx="9614264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Online training platform developed in-house using Articulate 360 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Adobe Connect used to deliver training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Content developed by SMEs in Regulatory Compliance, administered by Training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Content reviewed, updated, uploaded each quarter as HTML/Flash in SCORM 1.2 format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959" y="3707538"/>
            <a:ext cx="5839856" cy="2666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548" y="3737026"/>
            <a:ext cx="5390195" cy="2152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532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026090" cy="4525963"/>
          </a:xfrm>
        </p:spPr>
        <p:txBody>
          <a:bodyPr/>
          <a:lstStyle/>
          <a:p>
            <a:r>
              <a:rPr lang="en-US" dirty="0"/>
              <a:t>Enrollees are managed in Adobe Connect</a:t>
            </a:r>
          </a:p>
          <a:p>
            <a:r>
              <a:rPr lang="en-US" dirty="0"/>
              <a:t>Updated quarterly by job title</a:t>
            </a:r>
          </a:p>
          <a:p>
            <a:r>
              <a:rPr lang="en-US" dirty="0"/>
              <a:t>Currently manual process working with HR and IT</a:t>
            </a:r>
          </a:p>
          <a:p>
            <a:r>
              <a:rPr lang="en-US" dirty="0"/>
              <a:t>Each user assigned a login and role (administrator, learner, author, etc.)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821" y="1223584"/>
            <a:ext cx="5384800" cy="3842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981" y="3935776"/>
            <a:ext cx="2729333" cy="2428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210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Each training session managed through a curriculum that handles</a:t>
            </a:r>
          </a:p>
          <a:p>
            <a:pPr lvl="1"/>
            <a:r>
              <a:rPr lang="en-US" dirty="0"/>
              <a:t>Training modules</a:t>
            </a:r>
          </a:p>
          <a:p>
            <a:pPr lvl="1"/>
            <a:r>
              <a:rPr lang="en-US" dirty="0"/>
              <a:t>Allowed, allowable, or required enrollees</a:t>
            </a:r>
          </a:p>
          <a:p>
            <a:pPr lvl="1"/>
            <a:r>
              <a:rPr lang="en-US" dirty="0"/>
              <a:t>Reminder policy including</a:t>
            </a:r>
            <a:br>
              <a:rPr lang="en-US" dirty="0"/>
            </a:br>
            <a:r>
              <a:rPr lang="en-US" dirty="0"/>
              <a:t>multiple frequencies,</a:t>
            </a:r>
            <a:br>
              <a:rPr lang="en-US" dirty="0"/>
            </a:br>
            <a:r>
              <a:rPr lang="en-US" dirty="0"/>
              <a:t>recipients, and customizable message</a:t>
            </a:r>
          </a:p>
          <a:p>
            <a:pPr lvl="1"/>
            <a:r>
              <a:rPr lang="en-US" dirty="0"/>
              <a:t>Open and close schedule</a:t>
            </a:r>
          </a:p>
          <a:p>
            <a:r>
              <a:rPr lang="en-US" dirty="0"/>
              <a:t>Email a welcome message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1689431"/>
            <a:ext cx="5384800" cy="4347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999" y="3633623"/>
            <a:ext cx="2765437" cy="239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17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015" y="3665048"/>
            <a:ext cx="4586811" cy="2856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760" y="1141163"/>
            <a:ext cx="5543762" cy="4111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5496"/>
            <a:ext cx="10972800" cy="967365"/>
          </a:xfrm>
        </p:spPr>
        <p:txBody>
          <a:bodyPr>
            <a:normAutofit/>
          </a:bodyPr>
          <a:lstStyle/>
          <a:p>
            <a:r>
              <a:rPr lang="en-US" sz="3300" dirty="0"/>
              <a:t>What Does It Look Like?</a:t>
            </a:r>
            <a:endParaRPr lang="en-US" sz="27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9010" y="1710333"/>
            <a:ext cx="6234545" cy="417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599" y="1600201"/>
            <a:ext cx="6444343" cy="4525963"/>
          </a:xfrm>
        </p:spPr>
        <p:txBody>
          <a:bodyPr>
            <a:normAutofit/>
          </a:bodyPr>
          <a:lstStyle/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Staff complete training at their convenience and at a pace that suits them and management within the schedule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Reports instantly available for participation, comprehension and feedback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1125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840" y="4011140"/>
            <a:ext cx="5548604" cy="2163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30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5496"/>
            <a:ext cx="10972800" cy="967365"/>
          </a:xfrm>
        </p:spPr>
        <p:txBody>
          <a:bodyPr>
            <a:normAutofit/>
          </a:bodyPr>
          <a:lstStyle/>
          <a:p>
            <a:r>
              <a:rPr lang="en-US" sz="3300" dirty="0"/>
              <a:t>How Has It Been Received?</a:t>
            </a:r>
            <a:endParaRPr lang="en-US" sz="27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9010" y="1710333"/>
            <a:ext cx="6234545" cy="417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1"/>
            <a:ext cx="4970106" cy="4525963"/>
          </a:xfrm>
        </p:spPr>
        <p:txBody>
          <a:bodyPr>
            <a:normAutofit fontScale="92500" lnSpcReduction="10000"/>
          </a:bodyPr>
          <a:lstStyle/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Every session, every quarter documents feedback through required survey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Feedback positive 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Most staff prefer online format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Some still prefer brick-and-</a:t>
            </a:r>
            <a:br>
              <a:rPr lang="en-US" dirty="0"/>
            </a:br>
            <a:r>
              <a:rPr lang="en-US" dirty="0"/>
              <a:t>mortar training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Some modules more popular</a:t>
            </a:r>
            <a:br>
              <a:rPr lang="en-US" dirty="0"/>
            </a:br>
            <a:r>
              <a:rPr lang="en-US" dirty="0"/>
              <a:t>than others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Length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Correctable technical issues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Not enough time to take the full course</a:t>
            </a:r>
          </a:p>
          <a:p>
            <a:pPr marL="111125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006" y="1184986"/>
            <a:ext cx="6887549" cy="4413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469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a software package carefully</a:t>
            </a:r>
          </a:p>
          <a:p>
            <a:r>
              <a:rPr lang="en-US" dirty="0"/>
              <a:t>Edit files in a native software (i.e., video editor for video, audio editor for audio)</a:t>
            </a:r>
          </a:p>
          <a:p>
            <a:r>
              <a:rPr lang="en-US" dirty="0"/>
              <a:t>Allow time for staff to complete at their own pace</a:t>
            </a:r>
          </a:p>
          <a:p>
            <a:r>
              <a:rPr lang="en-US" dirty="0"/>
              <a:t>Send reminders regularly</a:t>
            </a:r>
          </a:p>
          <a:p>
            <a:r>
              <a:rPr lang="en-US" dirty="0">
                <a:solidFill>
                  <a:srgbClr val="FF0000"/>
                </a:solidFill>
              </a:rPr>
              <a:t>DO NOT send out calendar invites unless you really mean it!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966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Growing to include other required training programs</a:t>
            </a:r>
          </a:p>
          <a:p>
            <a:pPr lvl="1"/>
            <a:r>
              <a:rPr lang="en-US" dirty="0"/>
              <a:t>Louisville Green</a:t>
            </a:r>
          </a:p>
          <a:p>
            <a:pPr lvl="1"/>
            <a:r>
              <a:rPr lang="en-US" dirty="0"/>
              <a:t>Ethics</a:t>
            </a:r>
          </a:p>
          <a:p>
            <a:r>
              <a:rPr lang="en-US" dirty="0"/>
              <a:t>Expanding to onboarding experience with </a:t>
            </a:r>
            <a:r>
              <a:rPr lang="en-US" dirty="0" err="1"/>
              <a:t>NeoGov</a:t>
            </a:r>
            <a:endParaRPr lang="en-US" dirty="0"/>
          </a:p>
          <a:p>
            <a:r>
              <a:rPr lang="en-US" dirty="0"/>
              <a:t>Non-mandatory training for applications</a:t>
            </a:r>
          </a:p>
          <a:p>
            <a:r>
              <a:rPr lang="en-US" dirty="0"/>
              <a:t>LOTS OF POSSIBILITIES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39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432" y="1547813"/>
            <a:ext cx="6030481" cy="3335472"/>
          </a:xfrm>
        </p:spPr>
        <p:txBody>
          <a:bodyPr/>
          <a:lstStyle/>
          <a:p>
            <a:r>
              <a:rPr lang="en-US" dirty="0"/>
              <a:t>Questions</a:t>
            </a:r>
            <a:br>
              <a:rPr lang="en-US" dirty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284570"/>
                </a:solidFill>
              </a:rPr>
              <a:t>August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0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SORP History at MSD</a:t>
            </a:r>
          </a:p>
          <a:p>
            <a:r>
              <a:rPr lang="en-US" dirty="0"/>
              <a:t>How Does SORP Work at MSD?</a:t>
            </a:r>
          </a:p>
          <a:p>
            <a:r>
              <a:rPr lang="en-US" dirty="0"/>
              <a:t>Why Change?</a:t>
            </a:r>
          </a:p>
          <a:p>
            <a:r>
              <a:rPr lang="en-US" dirty="0"/>
              <a:t>What Does It Look Like?</a:t>
            </a:r>
          </a:p>
          <a:p>
            <a:r>
              <a:rPr lang="en-US" dirty="0"/>
              <a:t>How Has It Been Received?</a:t>
            </a:r>
          </a:p>
          <a:p>
            <a:r>
              <a:rPr lang="en-US" dirty="0"/>
              <a:t>Lessons Learned</a:t>
            </a:r>
          </a:p>
          <a:p>
            <a:r>
              <a:rPr lang="en-US"/>
              <a:t>What’s Next?</a:t>
            </a:r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46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5496"/>
            <a:ext cx="10972800" cy="967365"/>
          </a:xfrm>
        </p:spPr>
        <p:txBody>
          <a:bodyPr>
            <a:normAutofit/>
          </a:bodyPr>
          <a:lstStyle/>
          <a:p>
            <a:r>
              <a:rPr lang="en-US" sz="3300" dirty="0"/>
              <a:t>SORP History at MSD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10334"/>
            <a:ext cx="5614966" cy="4587829"/>
          </a:xfrm>
        </p:spPr>
        <p:txBody>
          <a:bodyPr>
            <a:noAutofit/>
          </a:bodyPr>
          <a:lstStyle/>
          <a:p>
            <a:pPr marL="341313" lvl="1" indent="-230188">
              <a:buFont typeface="Arial" panose="020B0604020202020204" pitchFamily="34" charset="0"/>
              <a:buChar char="•"/>
            </a:pPr>
            <a:r>
              <a:rPr lang="en-US" dirty="0"/>
              <a:t>Prior to Consent Decree, overflow response very much ad-hoc</a:t>
            </a:r>
          </a:p>
          <a:p>
            <a:pPr marL="341313" lvl="1" indent="-230188">
              <a:buFont typeface="Arial" panose="020B0604020202020204" pitchFamily="34" charset="0"/>
              <a:buChar char="•"/>
            </a:pPr>
            <a:r>
              <a:rPr lang="en-US" dirty="0"/>
              <a:t>MSD entered Consent Decree August 2005</a:t>
            </a:r>
          </a:p>
          <a:p>
            <a:pPr marL="341313" lvl="1" indent="-230188">
              <a:buFont typeface="Arial" panose="020B0604020202020204" pitchFamily="34" charset="0"/>
              <a:buChar char="•"/>
            </a:pPr>
            <a:r>
              <a:rPr lang="en-US" dirty="0"/>
              <a:t>Brick-and-mortar SORP training formalized 2006</a:t>
            </a:r>
          </a:p>
          <a:p>
            <a:pPr marL="341313" lvl="1" indent="-230188">
              <a:buFont typeface="Arial" panose="020B0604020202020204" pitchFamily="34" charset="0"/>
              <a:buChar char="•"/>
            </a:pPr>
            <a:r>
              <a:rPr lang="en-US" dirty="0"/>
              <a:t>Online SORP delivery developed 2017</a:t>
            </a:r>
          </a:p>
          <a:p>
            <a:pPr marL="341313" lvl="1" indent="-230188">
              <a:buFont typeface="Arial" panose="020B0604020202020204" pitchFamily="34" charset="0"/>
              <a:buChar char="•"/>
            </a:pPr>
            <a:r>
              <a:rPr lang="en-US" dirty="0"/>
              <a:t>All SORP training delivered online 2019</a:t>
            </a:r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4" name="Group 3"/>
          <p:cNvGrpSpPr/>
          <p:nvPr>
            <p:custDataLst>
              <p:tags r:id="rId2"/>
            </p:custDataLst>
          </p:nvPr>
        </p:nvGrpSpPr>
        <p:grpSpPr>
          <a:xfrm>
            <a:off x="5920521" y="1422861"/>
            <a:ext cx="5434835" cy="4113282"/>
            <a:chOff x="3251966" y="2058919"/>
            <a:chExt cx="5434835" cy="4113282"/>
          </a:xfrm>
        </p:grpSpPr>
        <p:sp>
          <p:nvSpPr>
            <p:cNvPr id="5" name="Freeform 4"/>
            <p:cNvSpPr/>
            <p:nvPr>
              <p:custDataLst>
                <p:tags r:id="rId3"/>
              </p:custDataLst>
            </p:nvPr>
          </p:nvSpPr>
          <p:spPr>
            <a:xfrm>
              <a:off x="5952698" y="3402390"/>
              <a:ext cx="1800487" cy="401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9334"/>
                  </a:lnTo>
                  <a:lnTo>
                    <a:pt x="1800487" y="239334"/>
                  </a:lnTo>
                  <a:lnTo>
                    <a:pt x="1800487" y="401463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Freeform 5"/>
            <p:cNvSpPr/>
            <p:nvPr>
              <p:custDataLst>
                <p:tags r:id="rId4"/>
              </p:custDataLst>
            </p:nvPr>
          </p:nvSpPr>
          <p:spPr>
            <a:xfrm>
              <a:off x="5906978" y="4946370"/>
              <a:ext cx="91440" cy="401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01463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 6"/>
            <p:cNvSpPr/>
            <p:nvPr>
              <p:custDataLst>
                <p:tags r:id="rId5"/>
              </p:custDataLst>
            </p:nvPr>
          </p:nvSpPr>
          <p:spPr>
            <a:xfrm>
              <a:off x="5906978" y="3402390"/>
              <a:ext cx="91440" cy="401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01463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/>
            <p:nvPr>
              <p:custDataLst>
                <p:tags r:id="rId6"/>
              </p:custDataLst>
            </p:nvPr>
          </p:nvSpPr>
          <p:spPr>
            <a:xfrm>
              <a:off x="4152211" y="3402390"/>
              <a:ext cx="1800487" cy="401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00487" y="0"/>
                  </a:moveTo>
                  <a:lnTo>
                    <a:pt x="1800487" y="239334"/>
                  </a:lnTo>
                  <a:lnTo>
                    <a:pt x="0" y="239334"/>
                  </a:lnTo>
                  <a:lnTo>
                    <a:pt x="0" y="401463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8"/>
            <p:cNvSpPr/>
            <p:nvPr>
              <p:custDataLst>
                <p:tags r:id="rId7"/>
              </p:custDataLst>
            </p:nvPr>
          </p:nvSpPr>
          <p:spPr>
            <a:xfrm>
              <a:off x="5904987" y="2553028"/>
              <a:ext cx="91440" cy="4014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01463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 9"/>
            <p:cNvSpPr/>
            <p:nvPr>
              <p:custDataLst>
                <p:tags r:id="rId8"/>
              </p:custDataLst>
            </p:nvPr>
          </p:nvSpPr>
          <p:spPr>
            <a:xfrm>
              <a:off x="4823223" y="2058919"/>
              <a:ext cx="2258950" cy="550931"/>
            </a:xfrm>
            <a:custGeom>
              <a:avLst/>
              <a:gdLst>
                <a:gd name="connsiteX0" fmla="*/ 0 w 1342025"/>
                <a:gd name="connsiteY0" fmla="*/ 0 h 694841"/>
                <a:gd name="connsiteX1" fmla="*/ 1342025 w 1342025"/>
                <a:gd name="connsiteY1" fmla="*/ 0 h 694841"/>
                <a:gd name="connsiteX2" fmla="*/ 1342025 w 1342025"/>
                <a:gd name="connsiteY2" fmla="*/ 694841 h 694841"/>
                <a:gd name="connsiteX3" fmla="*/ 0 w 1342025"/>
                <a:gd name="connsiteY3" fmla="*/ 694841 h 694841"/>
                <a:gd name="connsiteX4" fmla="*/ 0 w 1342025"/>
                <a:gd name="connsiteY4" fmla="*/ 0 h 69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025" h="694841">
                  <a:moveTo>
                    <a:pt x="0" y="0"/>
                  </a:moveTo>
                  <a:lnTo>
                    <a:pt x="1342025" y="0"/>
                  </a:lnTo>
                  <a:lnTo>
                    <a:pt x="1342025" y="694841"/>
                  </a:lnTo>
                  <a:lnTo>
                    <a:pt x="0" y="6948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kern="1200" dirty="0"/>
                <a:t>Sewer Overflows</a:t>
              </a:r>
              <a:br>
                <a:rPr lang="en-US" sz="1100" b="1" kern="1200" dirty="0"/>
              </a:br>
              <a:r>
                <a:rPr lang="en-US" sz="1100" b="1" kern="1200" dirty="0"/>
                <a:t>Treatment Bypasses</a:t>
              </a:r>
              <a:br>
                <a:rPr lang="en-US" sz="1100" b="1" kern="1200" dirty="0"/>
              </a:br>
              <a:r>
                <a:rPr lang="en-US" sz="1100" b="1" kern="1200" dirty="0"/>
                <a:t>Effluent Violations</a:t>
              </a:r>
              <a:endParaRPr lang="en-US" sz="1100" kern="1200" dirty="0"/>
            </a:p>
          </p:txBody>
        </p:sp>
        <p:sp>
          <p:nvSpPr>
            <p:cNvPr id="11" name="Freeform 10"/>
            <p:cNvSpPr/>
            <p:nvPr>
              <p:custDataLst>
                <p:tags r:id="rId9"/>
              </p:custDataLst>
            </p:nvPr>
          </p:nvSpPr>
          <p:spPr>
            <a:xfrm>
              <a:off x="4823223" y="2867025"/>
              <a:ext cx="2258950" cy="533399"/>
            </a:xfrm>
            <a:custGeom>
              <a:avLst/>
              <a:gdLst>
                <a:gd name="connsiteX0" fmla="*/ 0 w 1342025"/>
                <a:gd name="connsiteY0" fmla="*/ 0 h 694841"/>
                <a:gd name="connsiteX1" fmla="*/ 1342025 w 1342025"/>
                <a:gd name="connsiteY1" fmla="*/ 0 h 694841"/>
                <a:gd name="connsiteX2" fmla="*/ 1342025 w 1342025"/>
                <a:gd name="connsiteY2" fmla="*/ 694841 h 694841"/>
                <a:gd name="connsiteX3" fmla="*/ 0 w 1342025"/>
                <a:gd name="connsiteY3" fmla="*/ 694841 h 694841"/>
                <a:gd name="connsiteX4" fmla="*/ 0 w 1342025"/>
                <a:gd name="connsiteY4" fmla="*/ 0 h 69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025" h="694841">
                  <a:moveTo>
                    <a:pt x="0" y="0"/>
                  </a:moveTo>
                  <a:lnTo>
                    <a:pt x="1342025" y="0"/>
                  </a:lnTo>
                  <a:lnTo>
                    <a:pt x="1342025" y="694841"/>
                  </a:lnTo>
                  <a:lnTo>
                    <a:pt x="0" y="6948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kern="1200" dirty="0"/>
                <a:t>2005 Consent Decree</a:t>
              </a:r>
              <a:br>
                <a:rPr lang="en-US" sz="1100" b="1" kern="1200" dirty="0"/>
              </a:br>
              <a:r>
                <a:rPr lang="en-US" sz="1100" b="1" kern="1200" dirty="0"/>
                <a:t>2009 Amended Consent Decree</a:t>
              </a:r>
              <a:endParaRPr lang="en-US" sz="1100" kern="1200" dirty="0"/>
            </a:p>
          </p:txBody>
        </p:sp>
        <p:sp>
          <p:nvSpPr>
            <p:cNvPr id="12" name="Freeform 11"/>
            <p:cNvSpPr/>
            <p:nvPr>
              <p:custDataLst>
                <p:tags r:id="rId10"/>
              </p:custDataLst>
            </p:nvPr>
          </p:nvSpPr>
          <p:spPr>
            <a:xfrm>
              <a:off x="3251966" y="3803853"/>
              <a:ext cx="1833859" cy="1142517"/>
            </a:xfrm>
            <a:custGeom>
              <a:avLst/>
              <a:gdLst>
                <a:gd name="connsiteX0" fmla="*/ 0 w 1342025"/>
                <a:gd name="connsiteY0" fmla="*/ 0 h 694841"/>
                <a:gd name="connsiteX1" fmla="*/ 1342025 w 1342025"/>
                <a:gd name="connsiteY1" fmla="*/ 0 h 694841"/>
                <a:gd name="connsiteX2" fmla="*/ 1342025 w 1342025"/>
                <a:gd name="connsiteY2" fmla="*/ 694841 h 694841"/>
                <a:gd name="connsiteX3" fmla="*/ 0 w 1342025"/>
                <a:gd name="connsiteY3" fmla="*/ 694841 h 694841"/>
                <a:gd name="connsiteX4" fmla="*/ 0 w 1342025"/>
                <a:gd name="connsiteY4" fmla="*/ 0 h 69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025" h="694841">
                  <a:moveTo>
                    <a:pt x="0" y="0"/>
                  </a:moveTo>
                  <a:lnTo>
                    <a:pt x="1342025" y="0"/>
                  </a:lnTo>
                  <a:lnTo>
                    <a:pt x="1342025" y="694841"/>
                  </a:lnTo>
                  <a:lnTo>
                    <a:pt x="0" y="6948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kern="1200" dirty="0"/>
                <a:t>Properly Manage, Operate &amp; Maintain Sewer System Assets</a:t>
              </a:r>
              <a:endParaRPr lang="en-US" sz="1100" kern="1200" dirty="0"/>
            </a:p>
          </p:txBody>
        </p:sp>
        <p:sp>
          <p:nvSpPr>
            <p:cNvPr id="13" name="Freeform 12"/>
            <p:cNvSpPr/>
            <p:nvPr>
              <p:custDataLst>
                <p:tags r:id="rId11"/>
              </p:custDataLst>
            </p:nvPr>
          </p:nvSpPr>
          <p:spPr>
            <a:xfrm>
              <a:off x="3251966" y="4552951"/>
              <a:ext cx="1833860" cy="470624"/>
            </a:xfrm>
            <a:custGeom>
              <a:avLst/>
              <a:gdLst>
                <a:gd name="connsiteX0" fmla="*/ 0 w 1207822"/>
                <a:gd name="connsiteY0" fmla="*/ 0 h 231613"/>
                <a:gd name="connsiteX1" fmla="*/ 1207822 w 1207822"/>
                <a:gd name="connsiteY1" fmla="*/ 0 h 231613"/>
                <a:gd name="connsiteX2" fmla="*/ 1207822 w 1207822"/>
                <a:gd name="connsiteY2" fmla="*/ 231613 h 231613"/>
                <a:gd name="connsiteX3" fmla="*/ 0 w 1207822"/>
                <a:gd name="connsiteY3" fmla="*/ 231613 h 231613"/>
                <a:gd name="connsiteX4" fmla="*/ 0 w 1207822"/>
                <a:gd name="connsiteY4" fmla="*/ 0 h 23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822" h="231613">
                  <a:moveTo>
                    <a:pt x="0" y="0"/>
                  </a:moveTo>
                  <a:lnTo>
                    <a:pt x="1207822" y="0"/>
                  </a:lnTo>
                  <a:lnTo>
                    <a:pt x="1207822" y="231613"/>
                  </a:lnTo>
                  <a:lnTo>
                    <a:pt x="0" y="23161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10160" rIns="4064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/>
                <a:t>CMOM / NMC</a:t>
              </a:r>
              <a:br>
                <a:rPr lang="en-US" sz="1600" kern="1200" dirty="0"/>
              </a:br>
              <a:r>
                <a:rPr lang="en-US" sz="1600" kern="1200" dirty="0"/>
                <a:t>No End</a:t>
              </a:r>
            </a:p>
          </p:txBody>
        </p:sp>
        <p:sp>
          <p:nvSpPr>
            <p:cNvPr id="14" name="Freeform 13"/>
            <p:cNvSpPr/>
            <p:nvPr>
              <p:custDataLst>
                <p:tags r:id="rId12"/>
              </p:custDataLst>
            </p:nvPr>
          </p:nvSpPr>
          <p:spPr>
            <a:xfrm>
              <a:off x="5052453" y="3803853"/>
              <a:ext cx="1833859" cy="1142517"/>
            </a:xfrm>
            <a:custGeom>
              <a:avLst/>
              <a:gdLst>
                <a:gd name="connsiteX0" fmla="*/ 0 w 1342025"/>
                <a:gd name="connsiteY0" fmla="*/ 0 h 694841"/>
                <a:gd name="connsiteX1" fmla="*/ 1342025 w 1342025"/>
                <a:gd name="connsiteY1" fmla="*/ 0 h 694841"/>
                <a:gd name="connsiteX2" fmla="*/ 1342025 w 1342025"/>
                <a:gd name="connsiteY2" fmla="*/ 694841 h 694841"/>
                <a:gd name="connsiteX3" fmla="*/ 0 w 1342025"/>
                <a:gd name="connsiteY3" fmla="*/ 694841 h 694841"/>
                <a:gd name="connsiteX4" fmla="*/ 0 w 1342025"/>
                <a:gd name="connsiteY4" fmla="*/ 0 h 69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025" h="694841">
                  <a:moveTo>
                    <a:pt x="0" y="0"/>
                  </a:moveTo>
                  <a:lnTo>
                    <a:pt x="1342025" y="0"/>
                  </a:lnTo>
                  <a:lnTo>
                    <a:pt x="1342025" y="694841"/>
                  </a:lnTo>
                  <a:lnTo>
                    <a:pt x="0" y="6948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kern="1200" dirty="0"/>
                <a:t>Build Additional Wet Weather Storage &amp;Treatment Capacity</a:t>
              </a:r>
              <a:endParaRPr lang="en-US" sz="1100" kern="1200" dirty="0"/>
            </a:p>
          </p:txBody>
        </p:sp>
        <p:sp>
          <p:nvSpPr>
            <p:cNvPr id="15" name="Freeform 14"/>
            <p:cNvSpPr/>
            <p:nvPr>
              <p:custDataLst>
                <p:tags r:id="rId13"/>
              </p:custDataLst>
            </p:nvPr>
          </p:nvSpPr>
          <p:spPr>
            <a:xfrm>
              <a:off x="5052454" y="4552951"/>
              <a:ext cx="1833860" cy="470624"/>
            </a:xfrm>
            <a:custGeom>
              <a:avLst/>
              <a:gdLst>
                <a:gd name="connsiteX0" fmla="*/ 0 w 1207822"/>
                <a:gd name="connsiteY0" fmla="*/ 0 h 231613"/>
                <a:gd name="connsiteX1" fmla="*/ 1207822 w 1207822"/>
                <a:gd name="connsiteY1" fmla="*/ 0 h 231613"/>
                <a:gd name="connsiteX2" fmla="*/ 1207822 w 1207822"/>
                <a:gd name="connsiteY2" fmla="*/ 231613 h 231613"/>
                <a:gd name="connsiteX3" fmla="*/ 0 w 1207822"/>
                <a:gd name="connsiteY3" fmla="*/ 231613 h 231613"/>
                <a:gd name="connsiteX4" fmla="*/ 0 w 1207822"/>
                <a:gd name="connsiteY4" fmla="*/ 0 h 23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822" h="231613">
                  <a:moveTo>
                    <a:pt x="0" y="0"/>
                  </a:moveTo>
                  <a:lnTo>
                    <a:pt x="1207822" y="0"/>
                  </a:lnTo>
                  <a:lnTo>
                    <a:pt x="1207822" y="231613"/>
                  </a:lnTo>
                  <a:lnTo>
                    <a:pt x="0" y="23161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10160" rIns="40640" bIns="1016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/>
                <a:t>IOAP Projects</a:t>
              </a:r>
              <a:br>
                <a:rPr lang="en-US" sz="1600" kern="1200" dirty="0"/>
              </a:br>
              <a:r>
                <a:rPr lang="en-US" sz="1600" kern="1200" dirty="0"/>
                <a:t>Complete by 2024</a:t>
              </a:r>
            </a:p>
          </p:txBody>
        </p:sp>
        <p:sp>
          <p:nvSpPr>
            <p:cNvPr id="16" name="Freeform 15"/>
            <p:cNvSpPr/>
            <p:nvPr>
              <p:custDataLst>
                <p:tags r:id="rId14"/>
              </p:custDataLst>
            </p:nvPr>
          </p:nvSpPr>
          <p:spPr>
            <a:xfrm>
              <a:off x="4377164" y="5333093"/>
              <a:ext cx="3147085" cy="839108"/>
            </a:xfrm>
            <a:custGeom>
              <a:avLst/>
              <a:gdLst>
                <a:gd name="connsiteX0" fmla="*/ 0 w 1342025"/>
                <a:gd name="connsiteY0" fmla="*/ 0 h 694841"/>
                <a:gd name="connsiteX1" fmla="*/ 1342025 w 1342025"/>
                <a:gd name="connsiteY1" fmla="*/ 0 h 694841"/>
                <a:gd name="connsiteX2" fmla="*/ 1342025 w 1342025"/>
                <a:gd name="connsiteY2" fmla="*/ 694841 h 694841"/>
                <a:gd name="connsiteX3" fmla="*/ 0 w 1342025"/>
                <a:gd name="connsiteY3" fmla="*/ 694841 h 694841"/>
                <a:gd name="connsiteX4" fmla="*/ 0 w 1342025"/>
                <a:gd name="connsiteY4" fmla="*/ 0 h 69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025" h="694841">
                  <a:moveTo>
                    <a:pt x="0" y="0"/>
                  </a:moveTo>
                  <a:lnTo>
                    <a:pt x="1342025" y="0"/>
                  </a:lnTo>
                  <a:lnTo>
                    <a:pt x="1342025" y="694841"/>
                  </a:lnTo>
                  <a:lnTo>
                    <a:pt x="0" y="6948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kern="1200" dirty="0"/>
                <a:t>Eliminate Dry Weather CSOs</a:t>
              </a:r>
              <a:br>
                <a:rPr lang="en-US" sz="1100" b="1" kern="1200" dirty="0"/>
              </a:br>
              <a:r>
                <a:rPr lang="en-US" sz="1100" b="1" kern="1200" dirty="0"/>
                <a:t>Eliminate SSOs</a:t>
              </a:r>
              <a:br>
                <a:rPr lang="en-US" sz="1100" b="1" kern="1200" dirty="0"/>
              </a:br>
              <a:r>
                <a:rPr lang="en-US" sz="1100" b="1" kern="1200" dirty="0"/>
                <a:t>Eliminate WQTC Bypasses</a:t>
              </a:r>
              <a:br>
                <a:rPr lang="en-US" sz="1100" b="1" kern="1200" dirty="0"/>
              </a:br>
              <a:r>
                <a:rPr lang="en-US" sz="1100" b="1" kern="1200" dirty="0"/>
                <a:t>Meet Effluent Limitations</a:t>
              </a:r>
              <a:br>
                <a:rPr lang="en-US" sz="1100" b="1" kern="1200" dirty="0"/>
              </a:br>
              <a:r>
                <a:rPr lang="en-US" sz="1100" b="1" kern="1200" dirty="0"/>
                <a:t>Reduce Wet Weather CSOs</a:t>
              </a:r>
              <a:endParaRPr lang="en-US" sz="1100" kern="1200" dirty="0"/>
            </a:p>
          </p:txBody>
        </p:sp>
        <p:sp>
          <p:nvSpPr>
            <p:cNvPr id="17" name="Freeform 16"/>
            <p:cNvSpPr/>
            <p:nvPr>
              <p:custDataLst>
                <p:tags r:id="rId15"/>
              </p:custDataLst>
            </p:nvPr>
          </p:nvSpPr>
          <p:spPr>
            <a:xfrm>
              <a:off x="6852941" y="3803853"/>
              <a:ext cx="1833859" cy="1142517"/>
            </a:xfrm>
            <a:custGeom>
              <a:avLst/>
              <a:gdLst>
                <a:gd name="connsiteX0" fmla="*/ 0 w 1342025"/>
                <a:gd name="connsiteY0" fmla="*/ 0 h 694841"/>
                <a:gd name="connsiteX1" fmla="*/ 1342025 w 1342025"/>
                <a:gd name="connsiteY1" fmla="*/ 0 h 694841"/>
                <a:gd name="connsiteX2" fmla="*/ 1342025 w 1342025"/>
                <a:gd name="connsiteY2" fmla="*/ 694841 h 694841"/>
                <a:gd name="connsiteX3" fmla="*/ 0 w 1342025"/>
                <a:gd name="connsiteY3" fmla="*/ 694841 h 694841"/>
                <a:gd name="connsiteX4" fmla="*/ 0 w 1342025"/>
                <a:gd name="connsiteY4" fmla="*/ 0 h 69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025" h="694841">
                  <a:moveTo>
                    <a:pt x="0" y="0"/>
                  </a:moveTo>
                  <a:lnTo>
                    <a:pt x="1342025" y="0"/>
                  </a:lnTo>
                  <a:lnTo>
                    <a:pt x="1342025" y="694841"/>
                  </a:lnTo>
                  <a:lnTo>
                    <a:pt x="0" y="6948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kern="1200" dirty="0"/>
                <a:t>Respond, Document, Mitigate, Cleanup &amp; Report Overflows &amp; Bypasses</a:t>
              </a:r>
              <a:endParaRPr lang="en-US" sz="1100" kern="1200" dirty="0"/>
            </a:p>
          </p:txBody>
        </p:sp>
        <p:sp>
          <p:nvSpPr>
            <p:cNvPr id="18" name="Freeform 17"/>
            <p:cNvSpPr/>
            <p:nvPr>
              <p:custDataLst>
                <p:tags r:id="rId16"/>
              </p:custDataLst>
            </p:nvPr>
          </p:nvSpPr>
          <p:spPr>
            <a:xfrm>
              <a:off x="6852941" y="4552951"/>
              <a:ext cx="1833860" cy="470624"/>
            </a:xfrm>
            <a:custGeom>
              <a:avLst/>
              <a:gdLst>
                <a:gd name="connsiteX0" fmla="*/ 0 w 1207822"/>
                <a:gd name="connsiteY0" fmla="*/ 0 h 231613"/>
                <a:gd name="connsiteX1" fmla="*/ 1207822 w 1207822"/>
                <a:gd name="connsiteY1" fmla="*/ 0 h 231613"/>
                <a:gd name="connsiteX2" fmla="*/ 1207822 w 1207822"/>
                <a:gd name="connsiteY2" fmla="*/ 231613 h 231613"/>
                <a:gd name="connsiteX3" fmla="*/ 0 w 1207822"/>
                <a:gd name="connsiteY3" fmla="*/ 231613 h 231613"/>
                <a:gd name="connsiteX4" fmla="*/ 0 w 1207822"/>
                <a:gd name="connsiteY4" fmla="*/ 0 h 23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822" h="231613">
                  <a:moveTo>
                    <a:pt x="0" y="0"/>
                  </a:moveTo>
                  <a:lnTo>
                    <a:pt x="1207822" y="0"/>
                  </a:lnTo>
                  <a:lnTo>
                    <a:pt x="1207822" y="231613"/>
                  </a:lnTo>
                  <a:lnTo>
                    <a:pt x="0" y="23161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10160" rIns="4064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/>
                <a:t>SORP</a:t>
              </a:r>
              <a:br>
                <a:rPr lang="en-US" sz="1600" kern="1200" dirty="0"/>
              </a:br>
              <a:r>
                <a:rPr lang="en-US" sz="1600" kern="1200" dirty="0"/>
                <a:t>No End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0749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5496"/>
            <a:ext cx="10972800" cy="967365"/>
          </a:xfrm>
        </p:spPr>
        <p:txBody>
          <a:bodyPr>
            <a:normAutofit/>
          </a:bodyPr>
          <a:lstStyle/>
          <a:p>
            <a:r>
              <a:rPr lang="en-US" sz="3300" dirty="0"/>
              <a:t>How Does SORP Training Work at MSD?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9570"/>
            <a:ext cx="6234545" cy="4177291"/>
          </a:xfrm>
        </p:spPr>
        <p:txBody>
          <a:bodyPr>
            <a:noAutofit/>
          </a:bodyPr>
          <a:lstStyle/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Quarterly – Detailed Training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Employees responsible for response (~250)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Across all shifts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Staff in Operations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Staff in Engineering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Annually – Overview / Process Training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All Employees – Over 700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Across all shifts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Engineering, Operations, Facilities, Finance, Executive Leadership, the Board etc.</a:t>
            </a:r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09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5496"/>
            <a:ext cx="10972800" cy="967365"/>
          </a:xfrm>
        </p:spPr>
        <p:txBody>
          <a:bodyPr>
            <a:normAutofit/>
          </a:bodyPr>
          <a:lstStyle/>
          <a:p>
            <a:r>
              <a:rPr lang="en-US" sz="3300" dirty="0"/>
              <a:t>Why Change?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0334"/>
            <a:ext cx="6584303" cy="4279919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Brick-and-mortar training became routine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Ran like a well oiled machine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Attendance high, but disruptive to schedules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Logistics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Quarterly – 13-14 training sessions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Annually – 23-25 training sessions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All shifts, all hours of the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/>
              <a:t>Preparation, scheduling adds many additional hours</a:t>
            </a:r>
          </a:p>
          <a:p>
            <a:pPr marL="341313" lvl="1" indent="-230188">
              <a:buFont typeface="Arial" panose="020B0604020202020204" pitchFamily="34" charset="0"/>
              <a:buChar char="•"/>
            </a:pPr>
            <a:r>
              <a:rPr lang="en-US" dirty="0"/>
              <a:t>Message not necessarily consistent between presenters</a:t>
            </a:r>
          </a:p>
          <a:p>
            <a:pPr marL="341313" lvl="1" indent="-230188">
              <a:buFont typeface="Arial" panose="020B0604020202020204" pitchFamily="34" charset="0"/>
              <a:buChar char="•"/>
            </a:pPr>
            <a:r>
              <a:rPr lang="en-US" dirty="0"/>
              <a:t>Training data and comprehension available, but manually entered</a:t>
            </a:r>
          </a:p>
          <a:p>
            <a:pPr marL="341313" lvl="1" indent="-230188">
              <a:buFont typeface="Arial" panose="020B0604020202020204" pitchFamily="34" charset="0"/>
              <a:buChar char="•"/>
            </a:pPr>
            <a:r>
              <a:rPr lang="en-US" dirty="0"/>
              <a:t>Brick-and-mortar training not flexible – not necessarily available as needed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221" y="1287625"/>
            <a:ext cx="4187069" cy="3051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903" y="3475752"/>
            <a:ext cx="3505040" cy="2801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398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39" y="1330959"/>
            <a:ext cx="3911601" cy="534364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51" y="4633265"/>
            <a:ext cx="3151415" cy="1772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Look Like?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Outline and general content existed from brick-and-mortar training</a:t>
            </a:r>
          </a:p>
          <a:p>
            <a:r>
              <a:rPr lang="en-US" dirty="0"/>
              <a:t>Tweaked outline to deliver 5-15 minute “digestible” training modules</a:t>
            </a:r>
          </a:p>
          <a:p>
            <a:r>
              <a:rPr lang="en-US" dirty="0"/>
              <a:t>Developed scripts to make recording smooth and to ensure content is covered</a:t>
            </a:r>
          </a:p>
          <a:p>
            <a:r>
              <a:rPr lang="en-US" dirty="0"/>
              <a:t>Outsourced photos, video from Training &amp; Operations</a:t>
            </a:r>
          </a:p>
          <a:p>
            <a:endParaRPr lang="en-US" dirty="0"/>
          </a:p>
        </p:txBody>
      </p:sp>
      <p:pic>
        <p:nvPicPr>
          <p:cNvPr id="7" name="IMG_027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1525" y="2463113"/>
            <a:ext cx="4218551" cy="2372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766" y="4394718"/>
            <a:ext cx="1644520" cy="2192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68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5496"/>
            <a:ext cx="10972800" cy="967365"/>
          </a:xfrm>
        </p:spPr>
        <p:txBody>
          <a:bodyPr>
            <a:normAutofit/>
          </a:bodyPr>
          <a:lstStyle/>
          <a:p>
            <a:r>
              <a:rPr lang="en-US" sz="3300" dirty="0"/>
              <a:t>What Does It Look Like?</a:t>
            </a:r>
            <a:endParaRPr lang="en-US" sz="27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9010" y="1710333"/>
            <a:ext cx="6234545" cy="417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845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  <a:p>
            <a:pPr marL="341313" lvl="1" indent="-23018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600201"/>
            <a:ext cx="3332327" cy="4525963"/>
          </a:xfrm>
        </p:spPr>
        <p:txBody>
          <a:bodyPr>
            <a:normAutofit fontScale="92500" lnSpcReduction="10000"/>
          </a:bodyPr>
          <a:lstStyle/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Created slide deck, animations in PowerPoint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Originally added quizzes, audio in PowerPoint using Adobe Presenter Add-on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No longer supported</a:t>
            </a:r>
          </a:p>
          <a:p>
            <a:pPr marL="454025" lvl="1" indent="-342900">
              <a:buFont typeface="Arial" panose="020B0604020202020204" pitchFamily="34" charset="0"/>
              <a:buChar char="•"/>
            </a:pPr>
            <a:r>
              <a:rPr lang="en-US" dirty="0"/>
              <a:t>Moved to Articulate 360 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Same functionality in PowerPoint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r>
              <a:rPr lang="en-US" dirty="0"/>
              <a:t>Smoother integration</a:t>
            </a:r>
          </a:p>
          <a:p>
            <a:pPr marL="854075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454025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1125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885" y="1600201"/>
            <a:ext cx="7080665" cy="3883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928" y="3962400"/>
            <a:ext cx="4783289" cy="2600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832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Does It Look Like?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3535680" cy="4525963"/>
          </a:xfrm>
        </p:spPr>
        <p:txBody>
          <a:bodyPr>
            <a:normAutofit/>
          </a:bodyPr>
          <a:lstStyle/>
          <a:p>
            <a:r>
              <a:rPr lang="en-US" dirty="0"/>
              <a:t>Script written in notes section for easy voice recording and animation sync</a:t>
            </a:r>
          </a:p>
          <a:p>
            <a:r>
              <a:rPr lang="en-US" dirty="0"/>
              <a:t>Voice narration recorded and edited with </a:t>
            </a:r>
            <a:br>
              <a:rPr lang="en-US" dirty="0"/>
            </a:br>
            <a:r>
              <a:rPr lang="en-US" dirty="0"/>
              <a:t>add-on or </a:t>
            </a:r>
            <a:br>
              <a:rPr lang="en-US" dirty="0"/>
            </a:br>
            <a:r>
              <a:rPr lang="en-US" dirty="0"/>
              <a:t>audio app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80" y="1158240"/>
            <a:ext cx="7834877" cy="417149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640" y="3621849"/>
            <a:ext cx="5384800" cy="294841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845" y="4421476"/>
            <a:ext cx="3051110" cy="1616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1878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Does It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Import audio to individual slides</a:t>
            </a:r>
          </a:p>
          <a:p>
            <a:r>
              <a:rPr lang="en-US" dirty="0"/>
              <a:t>Sync voice narration and audio with animation changes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30223" y="2641601"/>
            <a:ext cx="3946534" cy="2246789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4" idx="2"/>
          </p:cNvCxnSpPr>
          <p:nvPr/>
        </p:nvCxnSpPr>
        <p:spPr>
          <a:xfrm>
            <a:off x="8021231" y="1969533"/>
            <a:ext cx="350609" cy="1235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5" idx="2"/>
          </p:cNvCxnSpPr>
          <p:nvPr/>
        </p:nvCxnSpPr>
        <p:spPr>
          <a:xfrm flipH="1">
            <a:off x="10139680" y="1969533"/>
            <a:ext cx="465248" cy="1235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79920" y="160020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Animation Change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26510" y="160020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Audio Marker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4032195"/>
            <a:ext cx="4785360" cy="2610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241" y="3574813"/>
            <a:ext cx="4211230" cy="3102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641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39&quot;&gt;&lt;object type=&quot;3&quot; unique_id=&quot;10040&quot;&gt;&lt;property id=&quot;20148&quot; value=&quot;5&quot;/&gt;&lt;property id=&quot;20300&quot; value=&quot;Slide 1 - &amp;quot;Organizational Goals Workshop #1:   Goal Structure and Implementation Methodology for Core Services Success&amp;quot;&quot;/&gt;&lt;property id=&quot;20307&quot; value=&quot;256&quot;/&gt;&lt;/object&gt;&lt;object type=&quot;3&quot; unique_id=&quot;10041&quot;&gt;&lt;property id=&quot;20148&quot; value=&quot;5&quot;/&gt;&lt;property id=&quot;20300&quot; value=&quot;Slide 2 - &amp;quot;Goal Structure and Implementation Methodology Objectives&amp;quot;&quot;/&gt;&lt;property id=&quot;20307&quot; value=&quot;724&quot;/&gt;&lt;/object&gt;&lt;object type=&quot;3&quot; unique_id=&quot;10042&quot;&gt;&lt;property id=&quot;20148&quot; value=&quot;5&quot;/&gt;&lt;property id=&quot;20300&quot; value=&quot;Slide 3 - &amp;quot;Understanding MSD’s Mission and Vision &amp;quot;&quot;/&gt;&lt;property id=&quot;20307&quot; value=&quot;725&quot;/&gt;&lt;/object&gt;&lt;object type=&quot;3&quot; unique_id=&quot;10043&quot;&gt;&lt;property id=&quot;20148&quot; value=&quot;5&quot;/&gt;&lt;property id=&quot;20300&quot; value=&quot;Slide 4 - &amp;quot;Blueprint 2025 – MSD’s Vision and Mission Shape how MSD Performs our Primary Services&amp;quot;&quot;/&gt;&lt;property id=&quot;20307&quot; value=&quot;739&quot;/&gt;&lt;/object&gt;&lt;object type=&quot;3&quot; unique_id=&quot;10045&quot;&gt;&lt;property id=&quot;20148&quot; value=&quot;5&quot;/&gt;&lt;property id=&quot;20300&quot; value=&quot;Slide 6 - &amp;quot;Critical Success Factors &amp;quot;&quot;/&gt;&lt;property id=&quot;20307&quot; value=&quot;760&quot;/&gt;&lt;/object&gt;&lt;object type=&quot;3&quot; unique_id=&quot;10046&quot;&gt;&lt;property id=&quot;20148&quot; value=&quot;5&quot;/&gt;&lt;property id=&quot;20300&quot; value=&quot;Slide 8 - &amp;quot;Blueprint for Performance Management &amp;quot;&quot;/&gt;&lt;property id=&quot;20307&quot; value=&quot;761&quot;/&gt;&lt;/object&gt;&lt;object type=&quot;3&quot; unique_id=&quot;10047&quot;&gt;&lt;property id=&quot;20148&quot; value=&quot;5&quot;/&gt;&lt;property id=&quot;20300&quot; value=&quot;Slide 9 - &amp;quot;Blueprint 2025 Organizational Goal Categories&amp;quot;&quot;/&gt;&lt;property id=&quot;20307&quot; value=&quot;332&quot;/&gt;&lt;/object&gt;&lt;object type=&quot;3&quot; unique_id=&quot;10048&quot;&gt;&lt;property id=&quot;20148&quot; value=&quot;5&quot;/&gt;&lt;property id=&quot;20300&quot; value=&quot;Slide 10 - &amp;quot;CSF1 - Sustain Quality and Compliant Wastewater, Stormwater, and Flood Protection Services &amp;quot;&quot;/&gt;&lt;property id=&quot;20307&quot; value=&quot;762&quot;/&gt;&lt;/object&gt;&lt;object type=&quot;3&quot; unique_id=&quot;10049&quot;&gt;&lt;property id=&quot;20148&quot; value=&quot;5&quot;/&gt;&lt;property id=&quot;20300&quot; value=&quot;Slide 11 - &amp;quot;CSF2 - Earn the Community’s Trust Daily as the Leading Provider of Quality Wastewater, Stormwater, and Flood Prote&quot;/&gt;&lt;property id=&quot;20307&quot; value=&quot;763&quot;/&gt;&lt;/object&gt;&lt;object type=&quot;3&quot; unique_id=&quot;10050&quot;&gt;&lt;property id=&quot;20148&quot; value=&quot;5&quot;/&gt;&lt;property id=&quot;20300&quot; value=&quot;Slide 12 - &amp;quot;CSF3 – Transform into an Employer of Purpose where Employees are Provided the Opportunity to Thrive&amp;quot;&quot;/&gt;&lt;property id=&quot;20307&quot; value=&quot;764&quot;/&gt;&lt;/object&gt;&lt;object type=&quot;3&quot; unique_id=&quot;10051&quot;&gt;&lt;property id=&quot;20148&quot; value=&quot;5&quot;/&gt;&lt;property id=&quot;20300&quot; value=&quot;Slide 13 - &amp;quot;CSF4 – Ensure Financial Stewardship and Sustainability of Community Resources &amp;quot;&quot;/&gt;&lt;property id=&quot;20307&quot; value=&quot;765&quot;/&gt;&lt;/object&gt;&lt;object type=&quot;3&quot; unique_id=&quot;10052&quot;&gt;&lt;property id=&quot;20148&quot; value=&quot;5&quot;/&gt;&lt;property id=&quot;20300&quot; value=&quot;Slide 14 - &amp;quot;Why Goal Setting is Important &amp;quot;&quot;/&gt;&lt;property id=&quot;20307&quot; value=&quot;730&quot;/&gt;&lt;/object&gt;&lt;object type=&quot;3&quot; unique_id=&quot;10053&quot;&gt;&lt;property id=&quot;20148&quot; value=&quot;5&quot;/&gt;&lt;property id=&quot;20300&quot; value=&quot;Slide 16 - &amp;quot;Importance of Top-down (not Bottom-up) Goal Development&amp;quot;&quot;/&gt;&lt;property id=&quot;20307&quot; value=&quot;741&quot;/&gt;&lt;/object&gt;&lt;object type=&quot;3&quot; unique_id=&quot;10054&quot;&gt;&lt;property id=&quot;20148&quot; value=&quot;5&quot;/&gt;&lt;property id=&quot;20300&quot; value=&quot;Slide 17 - &amp;quot;Why Is Goal Setting and Alignment Important?&amp;quot;&quot;/&gt;&lt;property id=&quot;20307&quot; value=&quot;751&quot;/&gt;&lt;/object&gt;&lt;object type=&quot;3&quot; unique_id=&quot;10055&quot;&gt;&lt;property id=&quot;20148&quot; value=&quot;5&quot;/&gt;&lt;property id=&quot;20300&quot; value=&quot;Slide 28 - &amp;quot;What Did Engineering Managers Say They Wanted in Goal Setting?&amp;quot;&quot;/&gt;&lt;property id=&quot;20307&quot; value=&quot;716&quot;/&gt;&lt;/object&gt;&lt;object type=&quot;3&quot; unique_id=&quot;10056&quot;&gt;&lt;property id=&quot;20148&quot; value=&quot;5&quot;/&gt;&lt;property id=&quot;20300&quot; value=&quot;Slide 18 - &amp;quot;MSD Goal Alignment and Framework Definitions &amp;quot;&quot;/&gt;&lt;property id=&quot;20307&quot; value=&quot;746&quot;/&gt;&lt;/object&gt;&lt;object type=&quot;3&quot; unique_id=&quot;10057&quot;&gt;&lt;property id=&quot;20148&quot; value=&quot;5&quot;/&gt;&lt;property id=&quot;20300&quot; value=&quot;Slide 19 - &amp;quot;Individual Performance and Goal Alignment is Critical for Organizational Success&amp;quot;&quot;/&gt;&lt;property id=&quot;20307&quot; value=&quot;740&quot;/&gt;&lt;/object&gt;&lt;object type=&quot;3&quot; unique_id=&quot;10058&quot;&gt;&lt;property id=&quot;20148&quot; value=&quot;5&quot;/&gt;&lt;property id=&quot;20300&quot; value=&quot;Slide 23 - &amp;quot;Blueprint for Performance Management&amp;quot;&quot;/&gt;&lt;property id=&quot;20307&quot; value=&quot;766&quot;/&gt;&lt;/object&gt;&lt;object type=&quot;3&quot; unique_id=&quot;10061&quot;&gt;&lt;property id=&quot;20148&quot; value=&quot;5&quot;/&gt;&lt;property id=&quot;20300&quot; value=&quot;Slide 24 - &amp;quot;Goal Framework Definitions&amp;quot;&quot;/&gt;&lt;property id=&quot;20307&quot; value=&quot;335&quot;/&gt;&lt;/object&gt;&lt;object type=&quot;3&quot; unique_id=&quot;10062&quot;&gt;&lt;property id=&quot;20148&quot; value=&quot;5&quot;/&gt;&lt;property id=&quot;20300&quot; value=&quot;Slide 25 - &amp;quot;Department Goal Framework Definition&amp;quot;&quot;/&gt;&lt;property id=&quot;20307&quot; value=&quot;337&quot;/&gt;&lt;/object&gt;&lt;object type=&quot;3&quot; unique_id=&quot;10063&quot;&gt;&lt;property id=&quot;20148&quot; value=&quot;5&quot;/&gt;&lt;property id=&quot;20300&quot; value=&quot;Slide 26 - &amp;quot;Team Goal Framework Definition&amp;quot;&quot;/&gt;&lt;property id=&quot;20307&quot; value=&quot;336&quot;/&gt;&lt;/object&gt;&lt;object type=&quot;3&quot; unique_id=&quot;10064&quot;&gt;&lt;property id=&quot;20148&quot; value=&quot;5&quot;/&gt;&lt;property id=&quot;20300&quot; value=&quot;Slide 27 - &amp;quot;Blueprint 2025 Organizational Goal Categories and Alignment Examples &amp;quot;&quot;/&gt;&lt;property id=&quot;20307&quot; value=&quot;747&quot;/&gt;&lt;/object&gt;&lt;object type=&quot;3&quot; unique_id=&quot;10070&quot;&gt;&lt;property id=&quot;20148&quot; value=&quot;5&quot;/&gt;&lt;property id=&quot;20300&quot; value=&quot;Slide 34 - &amp;quot;Goal Development Schedule for FY20 &amp;quot;&quot;/&gt;&lt;property id=&quot;20307&quot; value=&quot;742&quot;/&gt;&lt;/object&gt;&lt;object type=&quot;3&quot; unique_id=&quot;10071&quot;&gt;&lt;property id=&quot;20148&quot; value=&quot;5&quot;/&gt;&lt;property id=&quot;20300&quot; value=&quot;Slide 35 - &amp;quot;Previous Goal Framework&amp;quot;&quot;/&gt;&lt;property id=&quot;20307&quot; value=&quot;743&quot;/&gt;&lt;/object&gt;&lt;object type=&quot;3&quot; unique_id=&quot;10072&quot;&gt;&lt;property id=&quot;20148&quot; value=&quot;5&quot;/&gt;&lt;property id=&quot;20300&quot; value=&quot;Slide 36 - &amp;quot;Blueprint 2025: A New Direction Performance Management Framework&amp;quot;&quot;/&gt;&lt;property id=&quot;20307&quot; value=&quot;754&quot;/&gt;&lt;/object&gt;&lt;object type=&quot;3&quot; unique_id=&quot;10073&quot;&gt;&lt;property id=&quot;20148&quot; value=&quot;5&quot;/&gt;&lt;property id=&quot;20300&quot; value=&quot;Slide 37&quot;/&gt;&lt;property id=&quot;20307&quot; value=&quot;745&quot;/&gt;&lt;/object&gt;&lt;object type=&quot;3&quot; unique_id=&quot;10074&quot;&gt;&lt;property id=&quot;20148&quot; value=&quot;5&quot;/&gt;&lt;property id=&quot;20300&quot; value=&quot;Slide 39 - &amp;quot;Next Steps for Divisions&amp;quot;&quot;/&gt;&lt;property id=&quot;20307&quot; value=&quot;769&quot;/&gt;&lt;/object&gt;&lt;object type=&quot;3&quot; unique_id=&quot;10075&quot;&gt;&lt;property id=&quot;20148&quot; value=&quot;5&quot;/&gt;&lt;property id=&quot;20300&quot; value=&quot;Slide 40 - &amp;quot;Discussion &amp;quot;&quot;/&gt;&lt;property id=&quot;20307&quot; value=&quot;756&quot;/&gt;&lt;/object&gt;&lt;object type=&quot;3&quot; unique_id=&quot;10114&quot;&gt;&lt;property id=&quot;20148&quot; value=&quot;5&quot;/&gt;&lt;property id=&quot;20300&quot; value=&quot;Slide 5&quot;/&gt;&lt;property id=&quot;20307&quot; value=&quot;770&quot;/&gt;&lt;/object&gt;&lt;object type=&quot;3&quot; unique_id=&quot;10344&quot;&gt;&lt;property id=&quot;20148&quot; value=&quot;5&quot;/&gt;&lt;property id=&quot;20300&quot; value=&quot;Slide 7&quot;/&gt;&lt;property id=&quot;20307&quot; value=&quot;771&quot;/&gt;&lt;/object&gt;&lt;object type=&quot;3&quot; unique_id=&quot;10346&quot;&gt;&lt;property id=&quot;20148&quot; value=&quot;5&quot;/&gt;&lt;property id=&quot;20300&quot; value=&quot;Slide 15 - &amp;quot;Thinking About Your Role at MSD…&amp;quot;&quot;/&gt;&lt;property id=&quot;20307&quot; value=&quot;776&quot;/&gt;&lt;/object&gt;&lt;object type=&quot;3&quot; unique_id=&quot;10347&quot;&gt;&lt;property id=&quot;20148&quot; value=&quot;5&quot;/&gt;&lt;property id=&quot;20300&quot; value=&quot;Slide 29 - &amp;quot;Goal Examples – CSF 1 Sustain Quality and Compliant Wastewater, Stormwater, and Flood Protection Services&amp;quot;&quot;/&gt;&lt;property id=&quot;20307&quot; value=&quot;772&quot;/&gt;&lt;/object&gt;&lt;object type=&quot;3&quot; unique_id=&quot;10348&quot;&gt;&lt;property id=&quot;20148&quot; value=&quot;5&quot;/&gt;&lt;property id=&quot;20300&quot; value=&quot;Slide 30&quot;/&gt;&lt;property id=&quot;20307&quot; value=&quot;773&quot;/&gt;&lt;/object&gt;&lt;object type=&quot;3&quot; unique_id=&quot;10349&quot;&gt;&lt;property id=&quot;20148&quot; value=&quot;5&quot;/&gt;&lt;property id=&quot;20300&quot; value=&quot;Slide 31 - &amp;quot;Goal Examples – CFS4  Ensure Financial Stewardship and Sustainability of Community Resources &amp;quot;&quot;/&gt;&lt;property id=&quot;20307&quot; value=&quot;774&quot;/&gt;&lt;/object&gt;&lt;object type=&quot;3&quot; unique_id=&quot;10350&quot;&gt;&lt;property id=&quot;20148&quot; value=&quot;5&quot;/&gt;&lt;property id=&quot;20300&quot; value=&quot;Slide 32 - &amp;quot;Goal Examples – CSF 2 Earn Community’s Trust Daily as the Leading Provider of Wastewater, Drainage, &amp;amp; FP Services &quot;/&gt;&lt;property id=&quot;20307&quot; value=&quot;775&quot;/&gt;&lt;/object&gt;&lt;object type=&quot;3&quot; unique_id=&quot;10587&quot;&gt;&lt;property id=&quot;20148&quot; value=&quot;5&quot;/&gt;&lt;property id=&quot;20300&quot; value=&quot;Slide 38&quot;/&gt;&lt;property id=&quot;20307&quot; value=&quot;777&quot;/&gt;&lt;/object&gt;&lt;object type=&quot;3&quot; unique_id=&quot;10752&quot;&gt;&lt;property id=&quot;20148&quot; value=&quot;5&quot;/&gt;&lt;property id=&quot;20300&quot; value=&quot;Slide 22 - &amp;quot;Individual Performance and Goal Alignment is Critical for Organizational Success&amp;quot;&quot;/&gt;&lt;property id=&quot;20307&quot; value=&quot;779&quot;/&gt;&lt;/object&gt;&lt;object type=&quot;3&quot; unique_id=&quot;10753&quot;&gt;&lt;property id=&quot;20148&quot; value=&quot;5&quot;/&gt;&lt;property id=&quot;20300&quot; value=&quot;Slide 21 - &amp;quot;Individual Performance and Goal Alignment is Critical for Organizational Success&amp;quot;&quot;/&gt;&lt;property id=&quot;20307&quot; value=&quot;780&quot;/&gt;&lt;/object&gt;&lt;object type=&quot;3&quot; unique_id=&quot;10754&quot;&gt;&lt;property id=&quot;20148&quot; value=&quot;5&quot;/&gt;&lt;property id=&quot;20300&quot; value=&quot;Slide 20 - &amp;quot;Individual Performance and Goal Alignment is Critical for Organizational Success&amp;quot;&quot;/&gt;&lt;property id=&quot;20307&quot; value=&quot;781&quot;/&gt;&lt;/object&gt;&lt;object type=&quot;3&quot; unique_id=&quot;10882&quot;&gt;&lt;property id=&quot;20148&quot; value=&quot;5&quot;/&gt;&lt;property id=&quot;20300&quot; value=&quot;Slide 33&quot;/&gt;&lt;property id=&quot;20307&quot; value=&quot;782&quot;/&gt;&lt;/object&gt;&lt;/object&gt;&lt;object type=&quot;8&quot; unique_id=&quot;10113&quot;&gt;&lt;/object&gt;&lt;/object&gt;&lt;/database&gt;"/>
  <p:tag name="SECTOMILLISECCONVERTED" val="1"/>
  <p:tag name="ARTICULATE_DESIGN_ID_1_OFFICE THEME" val="pSRNWBAj"/>
  <p:tag name="ARTICULATE_PROJECT_OPEN" val="0"/>
  <p:tag name="ARTICULATE_SLIDE_COUNT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6&quot;/&gt;&lt;lineCharCount val=&quot;19&quot;/&gt;&lt;lineCharCount val=&quot;19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1&quot;/&gt;&lt;lineCharCount val=&quot;6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9&quot;/&gt;&lt;lineCharCount val=&quot;19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1&quot;/&gt;&lt;lineCharCount val=&quot;6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1&quot;/&gt;&lt;lineCharCount val=&quot;16&quot;/&gt;&lt;lineCharCount val=&quot;19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16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7&quot;/&gt;&lt;lineCharCount val=&quot;15&quot;/&gt;&lt;lineCharCount val=&quot;24&quot;/&gt;&lt;lineCharCount val=&quot;26&quot;/&gt;&lt;lineCharCount val=&quot;2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9&quot;/&gt;&lt;lineCharCount val=&quot;20&quot;/&gt;&lt;lineCharCount val=&quot;19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9EB5E0-878A-4EA7-8A73-0D5772D227B3}&quot;/&gt;&lt;isInvalidForFieldText val=&quot;0&quot;/&gt;&lt;Image&gt;&lt;filename val=&quot;C:\Users\dodds\AppData\Local\Temp\PR\data\asimages\{C49EB5E0-878A-4EA7-8A73-0D5772D227B3}_6.png&quot;/&gt;&lt;left val=&quot;254&quot;/&gt;&lt;top val=&quot;160&quot;/&gt;&lt;width val=&quot;431&quot;/&gt;&lt;height val=&quot;32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5687"/>
      </a:accent1>
      <a:accent2>
        <a:srgbClr val="77B443"/>
      </a:accent2>
      <a:accent3>
        <a:srgbClr val="C00000"/>
      </a:accent3>
      <a:accent4>
        <a:srgbClr val="8064A2"/>
      </a:accent4>
      <a:accent5>
        <a:srgbClr val="F79646"/>
      </a:accent5>
      <a:accent6>
        <a:srgbClr val="4BACC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B56DBF95-0BFA-4D97-9A02-8719DF5D934F}" vid="{DD21F446-E7AE-49D7-AAF0-BB385691E6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7408</TotalTime>
  <Words>652</Words>
  <Application>Microsoft Office PowerPoint</Application>
  <PresentationFormat>Widescreen</PresentationFormat>
  <Paragraphs>125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1_Office Theme</vt:lpstr>
      <vt:lpstr>Planning for Sustainability:   Transitioning to Online Training for SORP Compliance  Dan French</vt:lpstr>
      <vt:lpstr>Agenda</vt:lpstr>
      <vt:lpstr>SORP History at MSD</vt:lpstr>
      <vt:lpstr>How Does SORP Training Work at MSD?</vt:lpstr>
      <vt:lpstr>Why Change?</vt:lpstr>
      <vt:lpstr>What Does It Look Like?</vt:lpstr>
      <vt:lpstr>What Does It Look Like?</vt:lpstr>
      <vt:lpstr>What Does It Look Like?</vt:lpstr>
      <vt:lpstr>What Does It Look Like?</vt:lpstr>
      <vt:lpstr>What Does It Look Like?</vt:lpstr>
      <vt:lpstr>What Does It Look Like?</vt:lpstr>
      <vt:lpstr>What Does It Look Like?</vt:lpstr>
      <vt:lpstr>What Does It Look Like?</vt:lpstr>
      <vt:lpstr>What Does It Look Like?</vt:lpstr>
      <vt:lpstr>How Has It Been Received?</vt:lpstr>
      <vt:lpstr>Lessons Learned</vt:lpstr>
      <vt:lpstr>What’s Next?</vt:lpstr>
      <vt:lpstr>Questions </vt:lpstr>
    </vt:vector>
  </TitlesOfParts>
  <Company>Metropolitan Sewer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Wolffie Miller</dc:creator>
  <cp:lastModifiedBy>Alma Espinosa</cp:lastModifiedBy>
  <cp:revision>312</cp:revision>
  <cp:lastPrinted>2019-07-25T13:29:33Z</cp:lastPrinted>
  <dcterms:created xsi:type="dcterms:W3CDTF">2018-01-29T14:59:57Z</dcterms:created>
  <dcterms:modified xsi:type="dcterms:W3CDTF">2019-09-12T22:53:31Z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7742224C-8A22-428C-AD02-90953AE5DF2F</vt:lpwstr>
  </property>
  <property fmtid="{D5CDD505-2E9C-101B-9397-08002B2CF9AE}" pid="3" name="ArticulatePath">
    <vt:lpwstr>Goals Workshop 1 Draft 072219b</vt:lpwstr>
  </property>
</Properties>
</file>