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80" r:id="rId3"/>
    <p:sldId id="259" r:id="rId4"/>
    <p:sldId id="262" r:id="rId5"/>
    <p:sldId id="261" r:id="rId6"/>
    <p:sldId id="281" r:id="rId7"/>
    <p:sldId id="291" r:id="rId8"/>
    <p:sldId id="282" r:id="rId9"/>
    <p:sldId id="284" r:id="rId10"/>
    <p:sldId id="260" r:id="rId11"/>
    <p:sldId id="289" r:id="rId12"/>
    <p:sldId id="292" r:id="rId13"/>
    <p:sldId id="290" r:id="rId14"/>
    <p:sldId id="286" r:id="rId15"/>
    <p:sldId id="285" r:id="rId16"/>
    <p:sldId id="283" r:id="rId17"/>
    <p:sldId id="274" r:id="rId18"/>
    <p:sldId id="273" r:id="rId19"/>
    <p:sldId id="278" r:id="rId20"/>
    <p:sldId id="288" r:id="rId21"/>
    <p:sldId id="277" r:id="rId22"/>
    <p:sldId id="266" r:id="rId23"/>
    <p:sldId id="264" r:id="rId24"/>
  </p:sldIdLst>
  <p:sldSz cx="9144000" cy="6858000" type="screen4x3"/>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BD8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9" autoAdjust="0"/>
    <p:restoredTop sz="81702" autoAdjust="0"/>
  </p:normalViewPr>
  <p:slideViewPr>
    <p:cSldViewPr>
      <p:cViewPr varScale="1">
        <p:scale>
          <a:sx n="64" d="100"/>
          <a:sy n="64" d="100"/>
        </p:scale>
        <p:origin x="126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6BCF81-4A64-4FA0-8828-510263682D0D}" type="doc">
      <dgm:prSet loTypeId="urn:microsoft.com/office/officeart/2005/8/layout/radial5" loCatId="cycle" qsTypeId="urn:microsoft.com/office/officeart/2005/8/quickstyle/3d2" qsCatId="3D" csTypeId="urn:microsoft.com/office/officeart/2005/8/colors/accent5_2" csCatId="accent5" phldr="1"/>
      <dgm:spPr/>
      <dgm:t>
        <a:bodyPr/>
        <a:lstStyle/>
        <a:p>
          <a:endParaRPr lang="en-US"/>
        </a:p>
      </dgm:t>
    </dgm:pt>
    <dgm:pt modelId="{CC3E3665-FBA6-4010-9C85-258FD361E557}">
      <dgm:prSet phldrT="[Text]" custT="1"/>
      <dgm:spPr>
        <a:solidFill>
          <a:srgbClr val="00518D"/>
        </a:solidFill>
      </dgm:spPr>
      <dgm:t>
        <a:bodyPr/>
        <a:lstStyle/>
        <a:p>
          <a:r>
            <a:rPr lang="en-US" sz="2800" b="1" dirty="0" smtClean="0">
              <a:effectLst>
                <a:outerShdw blurRad="38100" dist="38100" dir="2700000" algn="tl">
                  <a:srgbClr val="000000">
                    <a:alpha val="43137"/>
                  </a:srgbClr>
                </a:outerShdw>
              </a:effectLst>
              <a:latin typeface="Trebuchet MS" panose="020B0603020202020204" pitchFamily="34" charset="0"/>
            </a:rPr>
            <a:t>PERL</a:t>
          </a:r>
          <a:endParaRPr lang="en-US" sz="2800" b="1" dirty="0">
            <a:effectLst>
              <a:outerShdw blurRad="38100" dist="38100" dir="2700000" algn="tl">
                <a:srgbClr val="000000">
                  <a:alpha val="43137"/>
                </a:srgbClr>
              </a:outerShdw>
            </a:effectLst>
            <a:latin typeface="Trebuchet MS" panose="020B0603020202020204" pitchFamily="34" charset="0"/>
          </a:endParaRPr>
        </a:p>
      </dgm:t>
    </dgm:pt>
    <dgm:pt modelId="{13FB5C78-33A3-4876-8F4D-E362BD167AFB}" type="parTrans" cxnId="{8A4CD7B9-0CC8-4C3A-A2D9-E9DCC61674C7}">
      <dgm:prSet/>
      <dgm:spPr/>
      <dgm:t>
        <a:bodyPr/>
        <a:lstStyle/>
        <a:p>
          <a:endParaRPr lang="en-US" sz="1000" b="1">
            <a:solidFill>
              <a:sysClr val="windowText" lastClr="000000"/>
            </a:solidFill>
            <a:latin typeface="Cambria" panose="02040503050406030204" pitchFamily="18" charset="0"/>
          </a:endParaRPr>
        </a:p>
      </dgm:t>
    </dgm:pt>
    <dgm:pt modelId="{DB72251D-E9EE-4265-A277-594ABB7D989C}" type="sibTrans" cxnId="{8A4CD7B9-0CC8-4C3A-A2D9-E9DCC61674C7}">
      <dgm:prSet/>
      <dgm:spPr/>
      <dgm:t>
        <a:bodyPr/>
        <a:lstStyle/>
        <a:p>
          <a:endParaRPr lang="en-US" sz="1000" b="1">
            <a:solidFill>
              <a:sysClr val="windowText" lastClr="000000"/>
            </a:solidFill>
            <a:latin typeface="Cambria" panose="02040503050406030204" pitchFamily="18" charset="0"/>
          </a:endParaRPr>
        </a:p>
      </dgm:t>
    </dgm:pt>
    <dgm:pt modelId="{3212FC78-0D21-46AF-BF0B-4FA7A73D9AE1}">
      <dgm:prSet phldrT="[Text]" custT="1"/>
      <dgm:spPr>
        <a:solidFill>
          <a:srgbClr val="00518D"/>
        </a:solidFill>
      </dgm:spPr>
      <dgm:t>
        <a:bodyPr/>
        <a:lstStyle/>
        <a:p>
          <a:r>
            <a:rPr lang="en-US" sz="1000" b="1" dirty="0" smtClean="0">
              <a:latin typeface="Trebuchet MS" panose="020B0603020202020204" pitchFamily="34" charset="0"/>
            </a:rPr>
            <a:t>Accounting</a:t>
          </a:r>
          <a:endParaRPr lang="en-US" sz="1000" b="1" dirty="0">
            <a:latin typeface="Trebuchet MS" panose="020B0603020202020204" pitchFamily="34" charset="0"/>
          </a:endParaRPr>
        </a:p>
      </dgm:t>
    </dgm:pt>
    <dgm:pt modelId="{CDA5BD33-A4D7-4D2C-B77F-1A2F468DE5D2}" type="parTrans" cxnId="{A5EFA4C1-DBA5-42E9-BCCF-DEEA14B3B617}">
      <dgm:prSet custT="1"/>
      <dgm:spPr/>
      <dgm:t>
        <a:bodyPr/>
        <a:lstStyle/>
        <a:p>
          <a:endParaRPr lang="en-US" sz="1000" b="1">
            <a:solidFill>
              <a:sysClr val="windowText" lastClr="000000"/>
            </a:solidFill>
            <a:latin typeface="Cambria" panose="02040503050406030204" pitchFamily="18" charset="0"/>
          </a:endParaRPr>
        </a:p>
      </dgm:t>
    </dgm:pt>
    <dgm:pt modelId="{9B2FCC5D-C2A4-4C4E-8473-73CB46DAF9A7}" type="sibTrans" cxnId="{A5EFA4C1-DBA5-42E9-BCCF-DEEA14B3B617}">
      <dgm:prSet/>
      <dgm:spPr/>
      <dgm:t>
        <a:bodyPr/>
        <a:lstStyle/>
        <a:p>
          <a:endParaRPr lang="en-US" sz="1000" b="1">
            <a:solidFill>
              <a:sysClr val="windowText" lastClr="000000"/>
            </a:solidFill>
            <a:latin typeface="Cambria" panose="02040503050406030204" pitchFamily="18" charset="0"/>
          </a:endParaRPr>
        </a:p>
      </dgm:t>
    </dgm:pt>
    <dgm:pt modelId="{1F974517-A1C4-4A6B-ADAD-18BD2921BC61}">
      <dgm:prSet phldrT="[Text]" custT="1"/>
      <dgm:spPr>
        <a:solidFill>
          <a:srgbClr val="00518D"/>
        </a:solidFill>
      </dgm:spPr>
      <dgm:t>
        <a:bodyPr/>
        <a:lstStyle/>
        <a:p>
          <a:r>
            <a:rPr lang="en-US" sz="1000" b="1" dirty="0" smtClean="0">
              <a:latin typeface="Trebuchet MS" panose="020B0603020202020204" pitchFamily="34" charset="0"/>
            </a:rPr>
            <a:t>Quality</a:t>
          </a:r>
          <a:endParaRPr lang="en-US" sz="1000" b="1" dirty="0">
            <a:latin typeface="Trebuchet MS" panose="020B0603020202020204" pitchFamily="34" charset="0"/>
          </a:endParaRPr>
        </a:p>
      </dgm:t>
    </dgm:pt>
    <dgm:pt modelId="{85E7209F-524C-4569-A80E-45BF31516ADA}" type="parTrans" cxnId="{3970F541-919E-4D77-8E3E-610720B17D5B}">
      <dgm:prSet custT="1"/>
      <dgm:spPr/>
      <dgm:t>
        <a:bodyPr/>
        <a:lstStyle/>
        <a:p>
          <a:endParaRPr lang="en-US" sz="1000" b="1">
            <a:solidFill>
              <a:sysClr val="windowText" lastClr="000000"/>
            </a:solidFill>
            <a:latin typeface="Cambria" panose="02040503050406030204" pitchFamily="18" charset="0"/>
          </a:endParaRPr>
        </a:p>
      </dgm:t>
    </dgm:pt>
    <dgm:pt modelId="{37370525-2215-400E-8A9E-FD5956701E5F}" type="sibTrans" cxnId="{3970F541-919E-4D77-8E3E-610720B17D5B}">
      <dgm:prSet/>
      <dgm:spPr/>
      <dgm:t>
        <a:bodyPr/>
        <a:lstStyle/>
        <a:p>
          <a:endParaRPr lang="en-US" sz="1000" b="1">
            <a:solidFill>
              <a:sysClr val="windowText" lastClr="000000"/>
            </a:solidFill>
            <a:latin typeface="Cambria" panose="02040503050406030204" pitchFamily="18" charset="0"/>
          </a:endParaRPr>
        </a:p>
      </dgm:t>
    </dgm:pt>
    <dgm:pt modelId="{EBD78CE8-46CD-4B4F-A471-9C1EAAD1F68A}">
      <dgm:prSet phldrT="[Text]" custT="1"/>
      <dgm:spPr>
        <a:solidFill>
          <a:srgbClr val="00518D"/>
        </a:solidFill>
      </dgm:spPr>
      <dgm:t>
        <a:bodyPr/>
        <a:lstStyle/>
        <a:p>
          <a:pPr marL="0" indent="0" algn="ctr"/>
          <a:r>
            <a:rPr lang="en-US" sz="1000" b="1" kern="0" spc="-30" baseline="0" dirty="0" smtClean="0">
              <a:latin typeface="Trebuchet MS" panose="020B0603020202020204" pitchFamily="34" charset="0"/>
            </a:rPr>
            <a:t>Communications</a:t>
          </a:r>
          <a:endParaRPr lang="en-US" sz="1000" b="1" kern="0" spc="-30" baseline="0" dirty="0">
            <a:latin typeface="Trebuchet MS" panose="020B0603020202020204" pitchFamily="34" charset="0"/>
          </a:endParaRPr>
        </a:p>
      </dgm:t>
    </dgm:pt>
    <dgm:pt modelId="{B0B1BD76-3438-46B7-B474-1B579D486BA3}" type="parTrans" cxnId="{86E33085-A4F8-4E3E-9572-D0F84C4528F1}">
      <dgm:prSet custT="1"/>
      <dgm:spPr/>
      <dgm:t>
        <a:bodyPr/>
        <a:lstStyle/>
        <a:p>
          <a:endParaRPr lang="en-US" sz="1000" b="1">
            <a:solidFill>
              <a:sysClr val="windowText" lastClr="000000"/>
            </a:solidFill>
            <a:latin typeface="Cambria" panose="02040503050406030204" pitchFamily="18" charset="0"/>
          </a:endParaRPr>
        </a:p>
      </dgm:t>
    </dgm:pt>
    <dgm:pt modelId="{36D459AA-D01A-443A-934F-2AD968FA0C49}" type="sibTrans" cxnId="{86E33085-A4F8-4E3E-9572-D0F84C4528F1}">
      <dgm:prSet/>
      <dgm:spPr/>
      <dgm:t>
        <a:bodyPr/>
        <a:lstStyle/>
        <a:p>
          <a:endParaRPr lang="en-US" sz="1000" b="1">
            <a:solidFill>
              <a:sysClr val="windowText" lastClr="000000"/>
            </a:solidFill>
            <a:latin typeface="Cambria" panose="02040503050406030204" pitchFamily="18" charset="0"/>
          </a:endParaRPr>
        </a:p>
      </dgm:t>
    </dgm:pt>
    <dgm:pt modelId="{790649D0-EEAE-4B28-B7B8-7C7DFE3F087B}">
      <dgm:prSet phldrT="[Text]" custT="1"/>
      <dgm:spPr>
        <a:solidFill>
          <a:srgbClr val="00518D"/>
        </a:solidFill>
      </dgm:spPr>
      <dgm:t>
        <a:bodyPr/>
        <a:lstStyle/>
        <a:p>
          <a:r>
            <a:rPr lang="en-US" sz="1000" b="1" dirty="0" smtClean="0">
              <a:latin typeface="Trebuchet MS" panose="020B0603020202020204" pitchFamily="34" charset="0"/>
            </a:rPr>
            <a:t>Environmental</a:t>
          </a:r>
          <a:endParaRPr lang="en-US" sz="1000" b="1" dirty="0">
            <a:latin typeface="Trebuchet MS" panose="020B0603020202020204" pitchFamily="34" charset="0"/>
          </a:endParaRPr>
        </a:p>
      </dgm:t>
    </dgm:pt>
    <dgm:pt modelId="{C3933710-13B0-4518-B1F6-6FF84CDD8E35}" type="parTrans" cxnId="{A616AA1A-A9DD-4296-8A20-F6B761577819}">
      <dgm:prSet custT="1"/>
      <dgm:spPr/>
      <dgm:t>
        <a:bodyPr/>
        <a:lstStyle/>
        <a:p>
          <a:endParaRPr lang="en-US" sz="1000" b="1">
            <a:solidFill>
              <a:sysClr val="windowText" lastClr="000000"/>
            </a:solidFill>
            <a:latin typeface="Cambria" panose="02040503050406030204" pitchFamily="18" charset="0"/>
          </a:endParaRPr>
        </a:p>
      </dgm:t>
    </dgm:pt>
    <dgm:pt modelId="{4C6E8059-F451-418E-911E-3A4450C44763}" type="sibTrans" cxnId="{A616AA1A-A9DD-4296-8A20-F6B761577819}">
      <dgm:prSet/>
      <dgm:spPr/>
      <dgm:t>
        <a:bodyPr/>
        <a:lstStyle/>
        <a:p>
          <a:endParaRPr lang="en-US" sz="1000" b="1">
            <a:solidFill>
              <a:sysClr val="windowText" lastClr="000000"/>
            </a:solidFill>
            <a:latin typeface="Cambria" panose="02040503050406030204" pitchFamily="18" charset="0"/>
          </a:endParaRPr>
        </a:p>
      </dgm:t>
    </dgm:pt>
    <dgm:pt modelId="{681DDB34-D2D3-45E3-B180-8241E501B920}">
      <dgm:prSet phldrT="[Text]" custT="1"/>
      <dgm:spPr>
        <a:solidFill>
          <a:srgbClr val="00518D"/>
        </a:solidFill>
      </dgm:spPr>
      <dgm:t>
        <a:bodyPr/>
        <a:lstStyle/>
        <a:p>
          <a:r>
            <a:rPr lang="en-US" sz="1000" b="1" dirty="0" smtClean="0">
              <a:latin typeface="Trebuchet MS" panose="020B0603020202020204" pitchFamily="34" charset="0"/>
            </a:rPr>
            <a:t>Human Resources</a:t>
          </a:r>
          <a:endParaRPr lang="en-US" sz="1000" b="1" dirty="0">
            <a:latin typeface="Trebuchet MS" panose="020B0603020202020204" pitchFamily="34" charset="0"/>
          </a:endParaRPr>
        </a:p>
      </dgm:t>
    </dgm:pt>
    <dgm:pt modelId="{7904FFF3-DC66-4CA2-942C-E314A9F15D63}" type="parTrans" cxnId="{DDB9BFEF-647F-404D-A888-CE94518DF27F}">
      <dgm:prSet custT="1"/>
      <dgm:spPr/>
      <dgm:t>
        <a:bodyPr/>
        <a:lstStyle/>
        <a:p>
          <a:endParaRPr lang="en-US" sz="1000" b="1">
            <a:solidFill>
              <a:sysClr val="windowText" lastClr="000000"/>
            </a:solidFill>
            <a:latin typeface="Cambria" panose="02040503050406030204" pitchFamily="18" charset="0"/>
          </a:endParaRPr>
        </a:p>
      </dgm:t>
    </dgm:pt>
    <dgm:pt modelId="{414EA7A9-6656-4DA3-9021-A66219E9776B}" type="sibTrans" cxnId="{DDB9BFEF-647F-404D-A888-CE94518DF27F}">
      <dgm:prSet/>
      <dgm:spPr/>
      <dgm:t>
        <a:bodyPr/>
        <a:lstStyle/>
        <a:p>
          <a:endParaRPr lang="en-US" sz="1000" b="1">
            <a:solidFill>
              <a:sysClr val="windowText" lastClr="000000"/>
            </a:solidFill>
            <a:latin typeface="Cambria" panose="02040503050406030204" pitchFamily="18" charset="0"/>
          </a:endParaRPr>
        </a:p>
      </dgm:t>
    </dgm:pt>
    <dgm:pt modelId="{86437107-7CA8-476C-964A-FD662B1186BD}">
      <dgm:prSet phldrT="[Text]" custT="1"/>
      <dgm:spPr>
        <a:solidFill>
          <a:srgbClr val="00518D"/>
        </a:solidFill>
      </dgm:spPr>
      <dgm:t>
        <a:bodyPr/>
        <a:lstStyle/>
        <a:p>
          <a:r>
            <a:rPr lang="en-US" sz="1000" b="1" dirty="0" smtClean="0">
              <a:latin typeface="Trebuchet MS" panose="020B0603020202020204" pitchFamily="34" charset="0"/>
            </a:rPr>
            <a:t>Operations</a:t>
          </a:r>
          <a:endParaRPr lang="en-US" sz="1000" b="1" dirty="0">
            <a:latin typeface="Trebuchet MS" panose="020B0603020202020204" pitchFamily="34" charset="0"/>
          </a:endParaRPr>
        </a:p>
      </dgm:t>
    </dgm:pt>
    <dgm:pt modelId="{BC328182-0DC4-46F0-A23A-979152006539}" type="parTrans" cxnId="{D41C375E-9AD4-4353-AF8E-F699AFA9E7F2}">
      <dgm:prSet custT="1"/>
      <dgm:spPr/>
      <dgm:t>
        <a:bodyPr/>
        <a:lstStyle/>
        <a:p>
          <a:endParaRPr lang="en-US" sz="1000" b="1">
            <a:solidFill>
              <a:sysClr val="windowText" lastClr="000000"/>
            </a:solidFill>
            <a:latin typeface="Cambria" panose="02040503050406030204" pitchFamily="18" charset="0"/>
          </a:endParaRPr>
        </a:p>
      </dgm:t>
    </dgm:pt>
    <dgm:pt modelId="{C80F040E-B46D-4A9F-A8EF-FBDC49024C26}" type="sibTrans" cxnId="{D41C375E-9AD4-4353-AF8E-F699AFA9E7F2}">
      <dgm:prSet/>
      <dgm:spPr/>
      <dgm:t>
        <a:bodyPr/>
        <a:lstStyle/>
        <a:p>
          <a:endParaRPr lang="en-US" sz="1000" b="1">
            <a:solidFill>
              <a:sysClr val="windowText" lastClr="000000"/>
            </a:solidFill>
            <a:latin typeface="Cambria" panose="02040503050406030204" pitchFamily="18" charset="0"/>
          </a:endParaRPr>
        </a:p>
      </dgm:t>
    </dgm:pt>
    <dgm:pt modelId="{084F2AB5-A7EC-49EF-B2B3-F152B6CF1188}">
      <dgm:prSet phldrT="[Text]" custT="1"/>
      <dgm:spPr>
        <a:solidFill>
          <a:srgbClr val="00518D"/>
        </a:solidFill>
      </dgm:spPr>
      <dgm:t>
        <a:bodyPr/>
        <a:lstStyle/>
        <a:p>
          <a:r>
            <a:rPr lang="en-US" sz="1000" b="1" dirty="0" smtClean="0">
              <a:latin typeface="Trebuchet MS" panose="020B0603020202020204" pitchFamily="34" charset="0"/>
            </a:rPr>
            <a:t>Engineering</a:t>
          </a:r>
          <a:endParaRPr lang="en-US" sz="1000" b="1" dirty="0">
            <a:latin typeface="Trebuchet MS" panose="020B0603020202020204" pitchFamily="34" charset="0"/>
          </a:endParaRPr>
        </a:p>
      </dgm:t>
    </dgm:pt>
    <dgm:pt modelId="{DC9DAE0D-D541-4F66-8BB6-66BAFF8B4736}" type="parTrans" cxnId="{759A5A73-E688-4B22-9035-7FF90A8B4E74}">
      <dgm:prSet custT="1"/>
      <dgm:spPr/>
      <dgm:t>
        <a:bodyPr/>
        <a:lstStyle/>
        <a:p>
          <a:endParaRPr lang="en-US" sz="1000"/>
        </a:p>
      </dgm:t>
    </dgm:pt>
    <dgm:pt modelId="{555405A8-CD4D-4F3C-80B1-FFF34328A2F4}" type="sibTrans" cxnId="{759A5A73-E688-4B22-9035-7FF90A8B4E74}">
      <dgm:prSet/>
      <dgm:spPr/>
      <dgm:t>
        <a:bodyPr/>
        <a:lstStyle/>
        <a:p>
          <a:endParaRPr lang="en-US" sz="1000"/>
        </a:p>
      </dgm:t>
    </dgm:pt>
    <dgm:pt modelId="{F339D0D5-D14F-42AF-AE55-D9CAA2A41AD0}" type="pres">
      <dgm:prSet presAssocID="{5C6BCF81-4A64-4FA0-8828-510263682D0D}" presName="Name0" presStyleCnt="0">
        <dgm:presLayoutVars>
          <dgm:chMax val="1"/>
          <dgm:dir/>
          <dgm:animLvl val="ctr"/>
          <dgm:resizeHandles val="exact"/>
        </dgm:presLayoutVars>
      </dgm:prSet>
      <dgm:spPr/>
      <dgm:t>
        <a:bodyPr/>
        <a:lstStyle/>
        <a:p>
          <a:endParaRPr lang="en-US"/>
        </a:p>
      </dgm:t>
    </dgm:pt>
    <dgm:pt modelId="{ADC667B0-A4C6-4B7B-89F3-81A320D899CF}" type="pres">
      <dgm:prSet presAssocID="{CC3E3665-FBA6-4010-9C85-258FD361E557}" presName="centerShape" presStyleLbl="node0" presStyleIdx="0" presStyleCnt="1" custScaleX="152778"/>
      <dgm:spPr/>
      <dgm:t>
        <a:bodyPr/>
        <a:lstStyle/>
        <a:p>
          <a:endParaRPr lang="en-US"/>
        </a:p>
      </dgm:t>
    </dgm:pt>
    <dgm:pt modelId="{BDFCD156-DC91-41FB-AECF-C6AA926841E9}" type="pres">
      <dgm:prSet presAssocID="{DC9DAE0D-D541-4F66-8BB6-66BAFF8B4736}" presName="parTrans" presStyleLbl="sibTrans2D1" presStyleIdx="0" presStyleCnt="7"/>
      <dgm:spPr/>
      <dgm:t>
        <a:bodyPr/>
        <a:lstStyle/>
        <a:p>
          <a:endParaRPr lang="en-US"/>
        </a:p>
      </dgm:t>
    </dgm:pt>
    <dgm:pt modelId="{1E323E6E-9079-4C47-99DD-C014DEBA4F0D}" type="pres">
      <dgm:prSet presAssocID="{DC9DAE0D-D541-4F66-8BB6-66BAFF8B4736}" presName="connectorText" presStyleLbl="sibTrans2D1" presStyleIdx="0" presStyleCnt="7"/>
      <dgm:spPr/>
      <dgm:t>
        <a:bodyPr/>
        <a:lstStyle/>
        <a:p>
          <a:endParaRPr lang="en-US"/>
        </a:p>
      </dgm:t>
    </dgm:pt>
    <dgm:pt modelId="{068A7DE9-986B-4292-9477-C7D8E1EA45D1}" type="pres">
      <dgm:prSet presAssocID="{084F2AB5-A7EC-49EF-B2B3-F152B6CF1188}" presName="node" presStyleLbl="node1" presStyleIdx="0" presStyleCnt="7">
        <dgm:presLayoutVars>
          <dgm:bulletEnabled val="1"/>
        </dgm:presLayoutVars>
      </dgm:prSet>
      <dgm:spPr/>
      <dgm:t>
        <a:bodyPr/>
        <a:lstStyle/>
        <a:p>
          <a:endParaRPr lang="en-US"/>
        </a:p>
      </dgm:t>
    </dgm:pt>
    <dgm:pt modelId="{9704F6B0-CD6D-4F48-AF13-F3745DB3DDF3}" type="pres">
      <dgm:prSet presAssocID="{CDA5BD33-A4D7-4D2C-B77F-1A2F468DE5D2}" presName="parTrans" presStyleLbl="sibTrans2D1" presStyleIdx="1" presStyleCnt="7"/>
      <dgm:spPr/>
      <dgm:t>
        <a:bodyPr/>
        <a:lstStyle/>
        <a:p>
          <a:endParaRPr lang="en-US"/>
        </a:p>
      </dgm:t>
    </dgm:pt>
    <dgm:pt modelId="{28F1D2F8-9E62-496E-9CE3-A36C60434D8F}" type="pres">
      <dgm:prSet presAssocID="{CDA5BD33-A4D7-4D2C-B77F-1A2F468DE5D2}" presName="connectorText" presStyleLbl="sibTrans2D1" presStyleIdx="1" presStyleCnt="7"/>
      <dgm:spPr/>
      <dgm:t>
        <a:bodyPr/>
        <a:lstStyle/>
        <a:p>
          <a:endParaRPr lang="en-US"/>
        </a:p>
      </dgm:t>
    </dgm:pt>
    <dgm:pt modelId="{4B1BB249-4016-473F-8AD2-BAA420CD656B}" type="pres">
      <dgm:prSet presAssocID="{3212FC78-0D21-46AF-BF0B-4FA7A73D9AE1}" presName="node" presStyleLbl="node1" presStyleIdx="1" presStyleCnt="7">
        <dgm:presLayoutVars>
          <dgm:bulletEnabled val="1"/>
        </dgm:presLayoutVars>
      </dgm:prSet>
      <dgm:spPr/>
      <dgm:t>
        <a:bodyPr/>
        <a:lstStyle/>
        <a:p>
          <a:endParaRPr lang="en-US"/>
        </a:p>
      </dgm:t>
    </dgm:pt>
    <dgm:pt modelId="{31630DB8-6637-47C8-80ED-B13906A56289}" type="pres">
      <dgm:prSet presAssocID="{85E7209F-524C-4569-A80E-45BF31516ADA}" presName="parTrans" presStyleLbl="sibTrans2D1" presStyleIdx="2" presStyleCnt="7"/>
      <dgm:spPr/>
      <dgm:t>
        <a:bodyPr/>
        <a:lstStyle/>
        <a:p>
          <a:endParaRPr lang="en-US"/>
        </a:p>
      </dgm:t>
    </dgm:pt>
    <dgm:pt modelId="{6815526B-E9FF-4CA4-8990-21314D38A986}" type="pres">
      <dgm:prSet presAssocID="{85E7209F-524C-4569-A80E-45BF31516ADA}" presName="connectorText" presStyleLbl="sibTrans2D1" presStyleIdx="2" presStyleCnt="7"/>
      <dgm:spPr/>
      <dgm:t>
        <a:bodyPr/>
        <a:lstStyle/>
        <a:p>
          <a:endParaRPr lang="en-US"/>
        </a:p>
      </dgm:t>
    </dgm:pt>
    <dgm:pt modelId="{41642177-8EDE-4C7D-BFBB-CE5D41B46496}" type="pres">
      <dgm:prSet presAssocID="{1F974517-A1C4-4A6B-ADAD-18BD2921BC61}" presName="node" presStyleLbl="node1" presStyleIdx="2" presStyleCnt="7" custRadScaleRad="101819" custRadScaleInc="-5549">
        <dgm:presLayoutVars>
          <dgm:bulletEnabled val="1"/>
        </dgm:presLayoutVars>
      </dgm:prSet>
      <dgm:spPr/>
      <dgm:t>
        <a:bodyPr/>
        <a:lstStyle/>
        <a:p>
          <a:endParaRPr lang="en-US"/>
        </a:p>
      </dgm:t>
    </dgm:pt>
    <dgm:pt modelId="{61F9A190-8F34-4541-85AF-CE61D011DE6F}" type="pres">
      <dgm:prSet presAssocID="{B0B1BD76-3438-46B7-B474-1B579D486BA3}" presName="parTrans" presStyleLbl="sibTrans2D1" presStyleIdx="3" presStyleCnt="7"/>
      <dgm:spPr/>
      <dgm:t>
        <a:bodyPr/>
        <a:lstStyle/>
        <a:p>
          <a:endParaRPr lang="en-US"/>
        </a:p>
      </dgm:t>
    </dgm:pt>
    <dgm:pt modelId="{4D370E07-589B-4E43-84A4-562FB59A6841}" type="pres">
      <dgm:prSet presAssocID="{B0B1BD76-3438-46B7-B474-1B579D486BA3}" presName="connectorText" presStyleLbl="sibTrans2D1" presStyleIdx="3" presStyleCnt="7"/>
      <dgm:spPr/>
      <dgm:t>
        <a:bodyPr/>
        <a:lstStyle/>
        <a:p>
          <a:endParaRPr lang="en-US"/>
        </a:p>
      </dgm:t>
    </dgm:pt>
    <dgm:pt modelId="{D728895D-67A6-4662-82D5-8E09F17DBD22}" type="pres">
      <dgm:prSet presAssocID="{EBD78CE8-46CD-4B4F-A471-9C1EAAD1F68A}" presName="node" presStyleLbl="node1" presStyleIdx="3" presStyleCnt="7" custScaleX="107676" custScaleY="105688" custRadScaleRad="98372" custRadScaleInc="-5858">
        <dgm:presLayoutVars>
          <dgm:bulletEnabled val="1"/>
        </dgm:presLayoutVars>
      </dgm:prSet>
      <dgm:spPr/>
      <dgm:t>
        <a:bodyPr/>
        <a:lstStyle/>
        <a:p>
          <a:endParaRPr lang="en-US"/>
        </a:p>
      </dgm:t>
    </dgm:pt>
    <dgm:pt modelId="{2A2FA4A0-BDA3-4F77-B873-3370CADC7880}" type="pres">
      <dgm:prSet presAssocID="{C3933710-13B0-4518-B1F6-6FF84CDD8E35}" presName="parTrans" presStyleLbl="sibTrans2D1" presStyleIdx="4" presStyleCnt="7"/>
      <dgm:spPr/>
      <dgm:t>
        <a:bodyPr/>
        <a:lstStyle/>
        <a:p>
          <a:endParaRPr lang="en-US"/>
        </a:p>
      </dgm:t>
    </dgm:pt>
    <dgm:pt modelId="{5876E920-36CE-4031-BA03-3530DC0ADAAD}" type="pres">
      <dgm:prSet presAssocID="{C3933710-13B0-4518-B1F6-6FF84CDD8E35}" presName="connectorText" presStyleLbl="sibTrans2D1" presStyleIdx="4" presStyleCnt="7"/>
      <dgm:spPr/>
      <dgm:t>
        <a:bodyPr/>
        <a:lstStyle/>
        <a:p>
          <a:endParaRPr lang="en-US"/>
        </a:p>
      </dgm:t>
    </dgm:pt>
    <dgm:pt modelId="{E74C77D9-6669-430D-86D6-42CA0A8FBBB8}" type="pres">
      <dgm:prSet presAssocID="{790649D0-EEAE-4B28-B7B8-7C7DFE3F087B}" presName="node" presStyleLbl="node1" presStyleIdx="4" presStyleCnt="7" custScaleX="107001" custRadScaleRad="98956" custRadScaleInc="10181">
        <dgm:presLayoutVars>
          <dgm:bulletEnabled val="1"/>
        </dgm:presLayoutVars>
      </dgm:prSet>
      <dgm:spPr/>
      <dgm:t>
        <a:bodyPr/>
        <a:lstStyle/>
        <a:p>
          <a:endParaRPr lang="en-US"/>
        </a:p>
      </dgm:t>
    </dgm:pt>
    <dgm:pt modelId="{CE005B19-D5F3-45F6-97D3-BDD1CFBED500}" type="pres">
      <dgm:prSet presAssocID="{7904FFF3-DC66-4CA2-942C-E314A9F15D63}" presName="parTrans" presStyleLbl="sibTrans2D1" presStyleIdx="5" presStyleCnt="7"/>
      <dgm:spPr/>
      <dgm:t>
        <a:bodyPr/>
        <a:lstStyle/>
        <a:p>
          <a:endParaRPr lang="en-US"/>
        </a:p>
      </dgm:t>
    </dgm:pt>
    <dgm:pt modelId="{7783824A-97B5-4B10-AC87-0487344F8BEB}" type="pres">
      <dgm:prSet presAssocID="{7904FFF3-DC66-4CA2-942C-E314A9F15D63}" presName="connectorText" presStyleLbl="sibTrans2D1" presStyleIdx="5" presStyleCnt="7"/>
      <dgm:spPr/>
      <dgm:t>
        <a:bodyPr/>
        <a:lstStyle/>
        <a:p>
          <a:endParaRPr lang="en-US"/>
        </a:p>
      </dgm:t>
    </dgm:pt>
    <dgm:pt modelId="{F14C6BBA-6AD9-402D-A0DB-622889BFA24A}" type="pres">
      <dgm:prSet presAssocID="{681DDB34-D2D3-45E3-B180-8241E501B920}" presName="node" presStyleLbl="node1" presStyleIdx="5" presStyleCnt="7">
        <dgm:presLayoutVars>
          <dgm:bulletEnabled val="1"/>
        </dgm:presLayoutVars>
      </dgm:prSet>
      <dgm:spPr/>
      <dgm:t>
        <a:bodyPr/>
        <a:lstStyle/>
        <a:p>
          <a:endParaRPr lang="en-US"/>
        </a:p>
      </dgm:t>
    </dgm:pt>
    <dgm:pt modelId="{D4F61911-5B7E-4CA8-8814-A83300D95ECD}" type="pres">
      <dgm:prSet presAssocID="{BC328182-0DC4-46F0-A23A-979152006539}" presName="parTrans" presStyleLbl="sibTrans2D1" presStyleIdx="6" presStyleCnt="7"/>
      <dgm:spPr/>
      <dgm:t>
        <a:bodyPr/>
        <a:lstStyle/>
        <a:p>
          <a:endParaRPr lang="en-US"/>
        </a:p>
      </dgm:t>
    </dgm:pt>
    <dgm:pt modelId="{EB08B27F-5755-4436-9968-AF167EFB0450}" type="pres">
      <dgm:prSet presAssocID="{BC328182-0DC4-46F0-A23A-979152006539}" presName="connectorText" presStyleLbl="sibTrans2D1" presStyleIdx="6" presStyleCnt="7"/>
      <dgm:spPr/>
      <dgm:t>
        <a:bodyPr/>
        <a:lstStyle/>
        <a:p>
          <a:endParaRPr lang="en-US"/>
        </a:p>
      </dgm:t>
    </dgm:pt>
    <dgm:pt modelId="{E53EEA15-DF7B-4EED-971A-9890257900B2}" type="pres">
      <dgm:prSet presAssocID="{86437107-7CA8-476C-964A-FD662B1186BD}" presName="node" presStyleLbl="node1" presStyleIdx="6" presStyleCnt="7">
        <dgm:presLayoutVars>
          <dgm:bulletEnabled val="1"/>
        </dgm:presLayoutVars>
      </dgm:prSet>
      <dgm:spPr/>
      <dgm:t>
        <a:bodyPr/>
        <a:lstStyle/>
        <a:p>
          <a:endParaRPr lang="en-US"/>
        </a:p>
      </dgm:t>
    </dgm:pt>
  </dgm:ptLst>
  <dgm:cxnLst>
    <dgm:cxn modelId="{86E33085-A4F8-4E3E-9572-D0F84C4528F1}" srcId="{CC3E3665-FBA6-4010-9C85-258FD361E557}" destId="{EBD78CE8-46CD-4B4F-A471-9C1EAAD1F68A}" srcOrd="3" destOrd="0" parTransId="{B0B1BD76-3438-46B7-B474-1B579D486BA3}" sibTransId="{36D459AA-D01A-443A-934F-2AD968FA0C49}"/>
    <dgm:cxn modelId="{D41C375E-9AD4-4353-AF8E-F699AFA9E7F2}" srcId="{CC3E3665-FBA6-4010-9C85-258FD361E557}" destId="{86437107-7CA8-476C-964A-FD662B1186BD}" srcOrd="6" destOrd="0" parTransId="{BC328182-0DC4-46F0-A23A-979152006539}" sibTransId="{C80F040E-B46D-4A9F-A8EF-FBDC49024C26}"/>
    <dgm:cxn modelId="{84858359-7903-4553-9BC9-4A46ABD2D82D}" type="presOf" srcId="{681DDB34-D2D3-45E3-B180-8241E501B920}" destId="{F14C6BBA-6AD9-402D-A0DB-622889BFA24A}" srcOrd="0" destOrd="0" presId="urn:microsoft.com/office/officeart/2005/8/layout/radial5"/>
    <dgm:cxn modelId="{7790765C-04D6-43EA-B270-D87B2576A0E2}" type="presOf" srcId="{CC3E3665-FBA6-4010-9C85-258FD361E557}" destId="{ADC667B0-A4C6-4B7B-89F3-81A320D899CF}" srcOrd="0" destOrd="0" presId="urn:microsoft.com/office/officeart/2005/8/layout/radial5"/>
    <dgm:cxn modelId="{CD474D8B-FEBF-4E11-BDB3-8AF8FA621C32}" type="presOf" srcId="{7904FFF3-DC66-4CA2-942C-E314A9F15D63}" destId="{CE005B19-D5F3-45F6-97D3-BDD1CFBED500}" srcOrd="0" destOrd="0" presId="urn:microsoft.com/office/officeart/2005/8/layout/radial5"/>
    <dgm:cxn modelId="{EB1C96DA-A98C-4394-B786-6DCFF4695577}" type="presOf" srcId="{B0B1BD76-3438-46B7-B474-1B579D486BA3}" destId="{4D370E07-589B-4E43-84A4-562FB59A6841}" srcOrd="1" destOrd="0" presId="urn:microsoft.com/office/officeart/2005/8/layout/radial5"/>
    <dgm:cxn modelId="{C7B06397-940D-4370-ADF8-E078F441B761}" type="presOf" srcId="{B0B1BD76-3438-46B7-B474-1B579D486BA3}" destId="{61F9A190-8F34-4541-85AF-CE61D011DE6F}" srcOrd="0" destOrd="0" presId="urn:microsoft.com/office/officeart/2005/8/layout/radial5"/>
    <dgm:cxn modelId="{DE576232-DED6-4860-977A-02CDFEF481DF}" type="presOf" srcId="{5C6BCF81-4A64-4FA0-8828-510263682D0D}" destId="{F339D0D5-D14F-42AF-AE55-D9CAA2A41AD0}" srcOrd="0" destOrd="0" presId="urn:microsoft.com/office/officeart/2005/8/layout/radial5"/>
    <dgm:cxn modelId="{9D727939-537F-4847-884A-D05BCB2163B4}" type="presOf" srcId="{EBD78CE8-46CD-4B4F-A471-9C1EAAD1F68A}" destId="{D728895D-67A6-4662-82D5-8E09F17DBD22}" srcOrd="0" destOrd="0" presId="urn:microsoft.com/office/officeart/2005/8/layout/radial5"/>
    <dgm:cxn modelId="{1B213C1A-D098-4F20-A8B4-330B145EBF13}" type="presOf" srcId="{DC9DAE0D-D541-4F66-8BB6-66BAFF8B4736}" destId="{1E323E6E-9079-4C47-99DD-C014DEBA4F0D}" srcOrd="1" destOrd="0" presId="urn:microsoft.com/office/officeart/2005/8/layout/radial5"/>
    <dgm:cxn modelId="{2774F73B-B91B-48BB-AAD9-F881BE22ECF2}" type="presOf" srcId="{CDA5BD33-A4D7-4D2C-B77F-1A2F468DE5D2}" destId="{28F1D2F8-9E62-496E-9CE3-A36C60434D8F}" srcOrd="1" destOrd="0" presId="urn:microsoft.com/office/officeart/2005/8/layout/radial5"/>
    <dgm:cxn modelId="{759A5A73-E688-4B22-9035-7FF90A8B4E74}" srcId="{CC3E3665-FBA6-4010-9C85-258FD361E557}" destId="{084F2AB5-A7EC-49EF-B2B3-F152B6CF1188}" srcOrd="0" destOrd="0" parTransId="{DC9DAE0D-D541-4F66-8BB6-66BAFF8B4736}" sibTransId="{555405A8-CD4D-4F3C-80B1-FFF34328A2F4}"/>
    <dgm:cxn modelId="{68551BEB-330C-4D2B-9049-A6CE477AB8B0}" type="presOf" srcId="{790649D0-EEAE-4B28-B7B8-7C7DFE3F087B}" destId="{E74C77D9-6669-430D-86D6-42CA0A8FBBB8}" srcOrd="0" destOrd="0" presId="urn:microsoft.com/office/officeart/2005/8/layout/radial5"/>
    <dgm:cxn modelId="{DA0BE811-C539-4C8F-A7CB-91915692CBAF}" type="presOf" srcId="{BC328182-0DC4-46F0-A23A-979152006539}" destId="{EB08B27F-5755-4436-9968-AF167EFB0450}" srcOrd="1" destOrd="0" presId="urn:microsoft.com/office/officeart/2005/8/layout/radial5"/>
    <dgm:cxn modelId="{5E7A2000-56E2-4C58-91B6-2122071E2539}" type="presOf" srcId="{86437107-7CA8-476C-964A-FD662B1186BD}" destId="{E53EEA15-DF7B-4EED-971A-9890257900B2}" srcOrd="0" destOrd="0" presId="urn:microsoft.com/office/officeart/2005/8/layout/radial5"/>
    <dgm:cxn modelId="{DDB9BFEF-647F-404D-A888-CE94518DF27F}" srcId="{CC3E3665-FBA6-4010-9C85-258FD361E557}" destId="{681DDB34-D2D3-45E3-B180-8241E501B920}" srcOrd="5" destOrd="0" parTransId="{7904FFF3-DC66-4CA2-942C-E314A9F15D63}" sibTransId="{414EA7A9-6656-4DA3-9021-A66219E9776B}"/>
    <dgm:cxn modelId="{872AB7B3-7D37-4A25-B986-0C95AA54637E}" type="presOf" srcId="{C3933710-13B0-4518-B1F6-6FF84CDD8E35}" destId="{2A2FA4A0-BDA3-4F77-B873-3370CADC7880}" srcOrd="0" destOrd="0" presId="urn:microsoft.com/office/officeart/2005/8/layout/radial5"/>
    <dgm:cxn modelId="{A4544818-74A2-4D4E-BAF2-83CDCBA28BC8}" type="presOf" srcId="{7904FFF3-DC66-4CA2-942C-E314A9F15D63}" destId="{7783824A-97B5-4B10-AC87-0487344F8BEB}" srcOrd="1" destOrd="0" presId="urn:microsoft.com/office/officeart/2005/8/layout/radial5"/>
    <dgm:cxn modelId="{B1ED886F-6BBB-4096-8D0A-3BE35FBE3DBC}" type="presOf" srcId="{1F974517-A1C4-4A6B-ADAD-18BD2921BC61}" destId="{41642177-8EDE-4C7D-BFBB-CE5D41B46496}" srcOrd="0" destOrd="0" presId="urn:microsoft.com/office/officeart/2005/8/layout/radial5"/>
    <dgm:cxn modelId="{6F82277C-55D9-4CFE-9A49-B77BF3CA354B}" type="presOf" srcId="{C3933710-13B0-4518-B1F6-6FF84CDD8E35}" destId="{5876E920-36CE-4031-BA03-3530DC0ADAAD}" srcOrd="1" destOrd="0" presId="urn:microsoft.com/office/officeart/2005/8/layout/radial5"/>
    <dgm:cxn modelId="{C49C069E-454E-43A1-BDB6-286E3622F362}" type="presOf" srcId="{85E7209F-524C-4569-A80E-45BF31516ADA}" destId="{31630DB8-6637-47C8-80ED-B13906A56289}" srcOrd="0" destOrd="0" presId="urn:microsoft.com/office/officeart/2005/8/layout/radial5"/>
    <dgm:cxn modelId="{B87F5947-5CFE-4E08-82A7-AC469397B948}" type="presOf" srcId="{084F2AB5-A7EC-49EF-B2B3-F152B6CF1188}" destId="{068A7DE9-986B-4292-9477-C7D8E1EA45D1}" srcOrd="0" destOrd="0" presId="urn:microsoft.com/office/officeart/2005/8/layout/radial5"/>
    <dgm:cxn modelId="{3970F541-919E-4D77-8E3E-610720B17D5B}" srcId="{CC3E3665-FBA6-4010-9C85-258FD361E557}" destId="{1F974517-A1C4-4A6B-ADAD-18BD2921BC61}" srcOrd="2" destOrd="0" parTransId="{85E7209F-524C-4569-A80E-45BF31516ADA}" sibTransId="{37370525-2215-400E-8A9E-FD5956701E5F}"/>
    <dgm:cxn modelId="{4982A40E-E7F1-456D-B233-B744FBC45BDC}" type="presOf" srcId="{CDA5BD33-A4D7-4D2C-B77F-1A2F468DE5D2}" destId="{9704F6B0-CD6D-4F48-AF13-F3745DB3DDF3}" srcOrd="0" destOrd="0" presId="urn:microsoft.com/office/officeart/2005/8/layout/radial5"/>
    <dgm:cxn modelId="{08128EEF-8C0D-4539-9E1D-517C1A27AC18}" type="presOf" srcId="{85E7209F-524C-4569-A80E-45BF31516ADA}" destId="{6815526B-E9FF-4CA4-8990-21314D38A986}" srcOrd="1" destOrd="0" presId="urn:microsoft.com/office/officeart/2005/8/layout/radial5"/>
    <dgm:cxn modelId="{F89603D1-0021-4A76-99E0-AC2B91D77B07}" type="presOf" srcId="{3212FC78-0D21-46AF-BF0B-4FA7A73D9AE1}" destId="{4B1BB249-4016-473F-8AD2-BAA420CD656B}" srcOrd="0" destOrd="0" presId="urn:microsoft.com/office/officeart/2005/8/layout/radial5"/>
    <dgm:cxn modelId="{F67FE26E-11F1-4094-89DF-D8DD41D83286}" type="presOf" srcId="{DC9DAE0D-D541-4F66-8BB6-66BAFF8B4736}" destId="{BDFCD156-DC91-41FB-AECF-C6AA926841E9}" srcOrd="0" destOrd="0" presId="urn:microsoft.com/office/officeart/2005/8/layout/radial5"/>
    <dgm:cxn modelId="{8A4CD7B9-0CC8-4C3A-A2D9-E9DCC61674C7}" srcId="{5C6BCF81-4A64-4FA0-8828-510263682D0D}" destId="{CC3E3665-FBA6-4010-9C85-258FD361E557}" srcOrd="0" destOrd="0" parTransId="{13FB5C78-33A3-4876-8F4D-E362BD167AFB}" sibTransId="{DB72251D-E9EE-4265-A277-594ABB7D989C}"/>
    <dgm:cxn modelId="{A616AA1A-A9DD-4296-8A20-F6B761577819}" srcId="{CC3E3665-FBA6-4010-9C85-258FD361E557}" destId="{790649D0-EEAE-4B28-B7B8-7C7DFE3F087B}" srcOrd="4" destOrd="0" parTransId="{C3933710-13B0-4518-B1F6-6FF84CDD8E35}" sibTransId="{4C6E8059-F451-418E-911E-3A4450C44763}"/>
    <dgm:cxn modelId="{4FD61076-C356-4632-B3EA-2DF0E4FDC04E}" type="presOf" srcId="{BC328182-0DC4-46F0-A23A-979152006539}" destId="{D4F61911-5B7E-4CA8-8814-A83300D95ECD}" srcOrd="0" destOrd="0" presId="urn:microsoft.com/office/officeart/2005/8/layout/radial5"/>
    <dgm:cxn modelId="{A5EFA4C1-DBA5-42E9-BCCF-DEEA14B3B617}" srcId="{CC3E3665-FBA6-4010-9C85-258FD361E557}" destId="{3212FC78-0D21-46AF-BF0B-4FA7A73D9AE1}" srcOrd="1" destOrd="0" parTransId="{CDA5BD33-A4D7-4D2C-B77F-1A2F468DE5D2}" sibTransId="{9B2FCC5D-C2A4-4C4E-8473-73CB46DAF9A7}"/>
    <dgm:cxn modelId="{FD780D08-E928-45B6-A8C9-1334D06BC548}" type="presParOf" srcId="{F339D0D5-D14F-42AF-AE55-D9CAA2A41AD0}" destId="{ADC667B0-A4C6-4B7B-89F3-81A320D899CF}" srcOrd="0" destOrd="0" presId="urn:microsoft.com/office/officeart/2005/8/layout/radial5"/>
    <dgm:cxn modelId="{67039C7C-24BB-4BDE-8AA6-E1167EBF8198}" type="presParOf" srcId="{F339D0D5-D14F-42AF-AE55-D9CAA2A41AD0}" destId="{BDFCD156-DC91-41FB-AECF-C6AA926841E9}" srcOrd="1" destOrd="0" presId="urn:microsoft.com/office/officeart/2005/8/layout/radial5"/>
    <dgm:cxn modelId="{92BE35C4-C454-4D9E-BC57-D780C00DC59B}" type="presParOf" srcId="{BDFCD156-DC91-41FB-AECF-C6AA926841E9}" destId="{1E323E6E-9079-4C47-99DD-C014DEBA4F0D}" srcOrd="0" destOrd="0" presId="urn:microsoft.com/office/officeart/2005/8/layout/radial5"/>
    <dgm:cxn modelId="{9F445D07-9E7C-4E53-9C85-2522083F9440}" type="presParOf" srcId="{F339D0D5-D14F-42AF-AE55-D9CAA2A41AD0}" destId="{068A7DE9-986B-4292-9477-C7D8E1EA45D1}" srcOrd="2" destOrd="0" presId="urn:microsoft.com/office/officeart/2005/8/layout/radial5"/>
    <dgm:cxn modelId="{53C790B0-E7FC-4E75-B361-B34A05225766}" type="presParOf" srcId="{F339D0D5-D14F-42AF-AE55-D9CAA2A41AD0}" destId="{9704F6B0-CD6D-4F48-AF13-F3745DB3DDF3}" srcOrd="3" destOrd="0" presId="urn:microsoft.com/office/officeart/2005/8/layout/radial5"/>
    <dgm:cxn modelId="{6884E34A-069B-46D7-9091-9FCD138C31A4}" type="presParOf" srcId="{9704F6B0-CD6D-4F48-AF13-F3745DB3DDF3}" destId="{28F1D2F8-9E62-496E-9CE3-A36C60434D8F}" srcOrd="0" destOrd="0" presId="urn:microsoft.com/office/officeart/2005/8/layout/radial5"/>
    <dgm:cxn modelId="{0AC21951-0D5E-4466-82B8-A578E81ED986}" type="presParOf" srcId="{F339D0D5-D14F-42AF-AE55-D9CAA2A41AD0}" destId="{4B1BB249-4016-473F-8AD2-BAA420CD656B}" srcOrd="4" destOrd="0" presId="urn:microsoft.com/office/officeart/2005/8/layout/radial5"/>
    <dgm:cxn modelId="{C8C09E52-1E1D-4A5C-A0C3-C0AE4636D285}" type="presParOf" srcId="{F339D0D5-D14F-42AF-AE55-D9CAA2A41AD0}" destId="{31630DB8-6637-47C8-80ED-B13906A56289}" srcOrd="5" destOrd="0" presId="urn:microsoft.com/office/officeart/2005/8/layout/radial5"/>
    <dgm:cxn modelId="{CC663CF7-A4AC-4B0F-9835-E0215AB36EF2}" type="presParOf" srcId="{31630DB8-6637-47C8-80ED-B13906A56289}" destId="{6815526B-E9FF-4CA4-8990-21314D38A986}" srcOrd="0" destOrd="0" presId="urn:microsoft.com/office/officeart/2005/8/layout/radial5"/>
    <dgm:cxn modelId="{CC6A6A49-E213-49FE-ACD3-FF4FC62ABD55}" type="presParOf" srcId="{F339D0D5-D14F-42AF-AE55-D9CAA2A41AD0}" destId="{41642177-8EDE-4C7D-BFBB-CE5D41B46496}" srcOrd="6" destOrd="0" presId="urn:microsoft.com/office/officeart/2005/8/layout/radial5"/>
    <dgm:cxn modelId="{9990D988-7C34-46B2-A102-494C1F9E2A0D}" type="presParOf" srcId="{F339D0D5-D14F-42AF-AE55-D9CAA2A41AD0}" destId="{61F9A190-8F34-4541-85AF-CE61D011DE6F}" srcOrd="7" destOrd="0" presId="urn:microsoft.com/office/officeart/2005/8/layout/radial5"/>
    <dgm:cxn modelId="{7330CDD2-3E53-4DF7-BE0C-D507D0B62C86}" type="presParOf" srcId="{61F9A190-8F34-4541-85AF-CE61D011DE6F}" destId="{4D370E07-589B-4E43-84A4-562FB59A6841}" srcOrd="0" destOrd="0" presId="urn:microsoft.com/office/officeart/2005/8/layout/radial5"/>
    <dgm:cxn modelId="{D58F1038-6567-49CF-98F2-DA559BB1EE0C}" type="presParOf" srcId="{F339D0D5-D14F-42AF-AE55-D9CAA2A41AD0}" destId="{D728895D-67A6-4662-82D5-8E09F17DBD22}" srcOrd="8" destOrd="0" presId="urn:microsoft.com/office/officeart/2005/8/layout/radial5"/>
    <dgm:cxn modelId="{9C41D7A1-784E-4824-BD94-226735C28699}" type="presParOf" srcId="{F339D0D5-D14F-42AF-AE55-D9CAA2A41AD0}" destId="{2A2FA4A0-BDA3-4F77-B873-3370CADC7880}" srcOrd="9" destOrd="0" presId="urn:microsoft.com/office/officeart/2005/8/layout/radial5"/>
    <dgm:cxn modelId="{A40A6562-6FC8-4033-9016-110809E33948}" type="presParOf" srcId="{2A2FA4A0-BDA3-4F77-B873-3370CADC7880}" destId="{5876E920-36CE-4031-BA03-3530DC0ADAAD}" srcOrd="0" destOrd="0" presId="urn:microsoft.com/office/officeart/2005/8/layout/radial5"/>
    <dgm:cxn modelId="{3AED0A18-52B9-46BD-A21D-90BCA602E619}" type="presParOf" srcId="{F339D0D5-D14F-42AF-AE55-D9CAA2A41AD0}" destId="{E74C77D9-6669-430D-86D6-42CA0A8FBBB8}" srcOrd="10" destOrd="0" presId="urn:microsoft.com/office/officeart/2005/8/layout/radial5"/>
    <dgm:cxn modelId="{81B51DBD-F97B-4C65-90E7-3FC8512575F5}" type="presParOf" srcId="{F339D0D5-D14F-42AF-AE55-D9CAA2A41AD0}" destId="{CE005B19-D5F3-45F6-97D3-BDD1CFBED500}" srcOrd="11" destOrd="0" presId="urn:microsoft.com/office/officeart/2005/8/layout/radial5"/>
    <dgm:cxn modelId="{E83A59DC-6326-43BF-8B13-2BD7543179E2}" type="presParOf" srcId="{CE005B19-D5F3-45F6-97D3-BDD1CFBED500}" destId="{7783824A-97B5-4B10-AC87-0487344F8BEB}" srcOrd="0" destOrd="0" presId="urn:microsoft.com/office/officeart/2005/8/layout/radial5"/>
    <dgm:cxn modelId="{6A65EEED-226C-4C0C-A13A-EA8E947A89B4}" type="presParOf" srcId="{F339D0D5-D14F-42AF-AE55-D9CAA2A41AD0}" destId="{F14C6BBA-6AD9-402D-A0DB-622889BFA24A}" srcOrd="12" destOrd="0" presId="urn:microsoft.com/office/officeart/2005/8/layout/radial5"/>
    <dgm:cxn modelId="{571EF336-73FB-4378-AFBB-13E32A979E3B}" type="presParOf" srcId="{F339D0D5-D14F-42AF-AE55-D9CAA2A41AD0}" destId="{D4F61911-5B7E-4CA8-8814-A83300D95ECD}" srcOrd="13" destOrd="0" presId="urn:microsoft.com/office/officeart/2005/8/layout/radial5"/>
    <dgm:cxn modelId="{BD004358-23D6-4209-88F2-0B28C3A82AC5}" type="presParOf" srcId="{D4F61911-5B7E-4CA8-8814-A83300D95ECD}" destId="{EB08B27F-5755-4436-9968-AF167EFB0450}" srcOrd="0" destOrd="0" presId="urn:microsoft.com/office/officeart/2005/8/layout/radial5"/>
    <dgm:cxn modelId="{50640F5C-B34B-4497-87ED-486F3C25E13C}" type="presParOf" srcId="{F339D0D5-D14F-42AF-AE55-D9CAA2A41AD0}" destId="{E53EEA15-DF7B-4EED-971A-9890257900B2}" srcOrd="14"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667B0-A4C6-4B7B-89F3-81A320D899CF}">
      <dsp:nvSpPr>
        <dsp:cNvPr id="0" name=""/>
        <dsp:cNvSpPr/>
      </dsp:nvSpPr>
      <dsp:spPr>
        <a:xfrm>
          <a:off x="1753132" y="2479845"/>
          <a:ext cx="2665934" cy="1744972"/>
        </a:xfrm>
        <a:prstGeom prst="ellipse">
          <a:avLst/>
        </a:prstGeom>
        <a:solidFill>
          <a:srgbClr val="00518D"/>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effectLst>
                <a:outerShdw blurRad="38100" dist="38100" dir="2700000" algn="tl">
                  <a:srgbClr val="000000">
                    <a:alpha val="43137"/>
                  </a:srgbClr>
                </a:outerShdw>
              </a:effectLst>
              <a:latin typeface="Trebuchet MS" panose="020B0603020202020204" pitchFamily="34" charset="0"/>
            </a:rPr>
            <a:t>PERL</a:t>
          </a:r>
          <a:endParaRPr lang="en-US" sz="2800" b="1" kern="1200" dirty="0">
            <a:effectLst>
              <a:outerShdw blurRad="38100" dist="38100" dir="2700000" algn="tl">
                <a:srgbClr val="000000">
                  <a:alpha val="43137"/>
                </a:srgbClr>
              </a:outerShdw>
            </a:effectLst>
            <a:latin typeface="Trebuchet MS" panose="020B0603020202020204" pitchFamily="34" charset="0"/>
          </a:endParaRPr>
        </a:p>
      </dsp:txBody>
      <dsp:txXfrm>
        <a:off x="2143549" y="2735390"/>
        <a:ext cx="1885100" cy="1233882"/>
      </dsp:txXfrm>
    </dsp:sp>
    <dsp:sp modelId="{BDFCD156-DC91-41FB-AECF-C6AA926841E9}">
      <dsp:nvSpPr>
        <dsp:cNvPr id="0" name=""/>
        <dsp:cNvSpPr/>
      </dsp:nvSpPr>
      <dsp:spPr>
        <a:xfrm rot="16200000">
          <a:off x="2901253" y="1844896"/>
          <a:ext cx="369692" cy="593290"/>
        </a:xfrm>
        <a:prstGeom prst="rightArrow">
          <a:avLst>
            <a:gd name="adj1" fmla="val 60000"/>
            <a:gd name="adj2" fmla="val 50000"/>
          </a:avLst>
        </a:prstGeom>
        <a:solidFill>
          <a:schemeClr val="accent5">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956707" y="2019008"/>
        <a:ext cx="258784" cy="355974"/>
      </dsp:txXfrm>
    </dsp:sp>
    <dsp:sp modelId="{068A7DE9-986B-4292-9477-C7D8E1EA45D1}">
      <dsp:nvSpPr>
        <dsp:cNvPr id="0" name=""/>
        <dsp:cNvSpPr/>
      </dsp:nvSpPr>
      <dsp:spPr>
        <a:xfrm>
          <a:off x="2300862" y="211836"/>
          <a:ext cx="1570475" cy="1570475"/>
        </a:xfrm>
        <a:prstGeom prst="ellipse">
          <a:avLst/>
        </a:prstGeom>
        <a:solidFill>
          <a:srgbClr val="00518D"/>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latin typeface="Trebuchet MS" panose="020B0603020202020204" pitchFamily="34" charset="0"/>
            </a:rPr>
            <a:t>Engineering</a:t>
          </a:r>
          <a:endParaRPr lang="en-US" sz="1000" b="1" kern="1200" dirty="0">
            <a:latin typeface="Trebuchet MS" panose="020B0603020202020204" pitchFamily="34" charset="0"/>
          </a:endParaRPr>
        </a:p>
      </dsp:txBody>
      <dsp:txXfrm>
        <a:off x="2530853" y="441827"/>
        <a:ext cx="1110493" cy="1110493"/>
      </dsp:txXfrm>
    </dsp:sp>
    <dsp:sp modelId="{9704F6B0-CD6D-4F48-AF13-F3745DB3DDF3}">
      <dsp:nvSpPr>
        <dsp:cNvPr id="0" name=""/>
        <dsp:cNvSpPr/>
      </dsp:nvSpPr>
      <dsp:spPr>
        <a:xfrm rot="19285714">
          <a:off x="3987547" y="2233603"/>
          <a:ext cx="258825" cy="593290"/>
        </a:xfrm>
        <a:prstGeom prst="rightArrow">
          <a:avLst>
            <a:gd name="adj1" fmla="val 60000"/>
            <a:gd name="adj2" fmla="val 50000"/>
          </a:avLst>
        </a:prstGeom>
        <a:solidFill>
          <a:schemeClr val="accent5">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b="1" kern="1200">
            <a:solidFill>
              <a:sysClr val="windowText" lastClr="000000"/>
            </a:solidFill>
            <a:latin typeface="Cambria" panose="02040503050406030204" pitchFamily="18" charset="0"/>
          </a:endParaRPr>
        </a:p>
      </dsp:txBody>
      <dsp:txXfrm>
        <a:off x="3996017" y="2376467"/>
        <a:ext cx="181178" cy="355974"/>
      </dsp:txXfrm>
    </dsp:sp>
    <dsp:sp modelId="{4B1BB249-4016-473F-8AD2-BAA420CD656B}">
      <dsp:nvSpPr>
        <dsp:cNvPr id="0" name=""/>
        <dsp:cNvSpPr/>
      </dsp:nvSpPr>
      <dsp:spPr>
        <a:xfrm>
          <a:off x="4142276" y="1098615"/>
          <a:ext cx="1570475" cy="1570475"/>
        </a:xfrm>
        <a:prstGeom prst="ellipse">
          <a:avLst/>
        </a:prstGeom>
        <a:solidFill>
          <a:srgbClr val="00518D"/>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latin typeface="Trebuchet MS" panose="020B0603020202020204" pitchFamily="34" charset="0"/>
            </a:rPr>
            <a:t>Accounting</a:t>
          </a:r>
          <a:endParaRPr lang="en-US" sz="1000" b="1" kern="1200" dirty="0">
            <a:latin typeface="Trebuchet MS" panose="020B0603020202020204" pitchFamily="34" charset="0"/>
          </a:endParaRPr>
        </a:p>
      </dsp:txBody>
      <dsp:txXfrm>
        <a:off x="4372267" y="1328606"/>
        <a:ext cx="1110493" cy="1110493"/>
      </dsp:txXfrm>
    </dsp:sp>
    <dsp:sp modelId="{31630DB8-6637-47C8-80ED-B13906A56289}">
      <dsp:nvSpPr>
        <dsp:cNvPr id="0" name=""/>
        <dsp:cNvSpPr/>
      </dsp:nvSpPr>
      <dsp:spPr>
        <a:xfrm rot="700220">
          <a:off x="4413168" y="3344362"/>
          <a:ext cx="141077" cy="593290"/>
        </a:xfrm>
        <a:prstGeom prst="rightArrow">
          <a:avLst>
            <a:gd name="adj1" fmla="val 60000"/>
            <a:gd name="adj2" fmla="val 50000"/>
          </a:avLst>
        </a:prstGeom>
        <a:solidFill>
          <a:schemeClr val="accent5">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b="1" kern="1200">
            <a:solidFill>
              <a:sysClr val="windowText" lastClr="000000"/>
            </a:solidFill>
            <a:latin typeface="Cambria" panose="02040503050406030204" pitchFamily="18" charset="0"/>
          </a:endParaRPr>
        </a:p>
      </dsp:txBody>
      <dsp:txXfrm>
        <a:off x="4413605" y="3458739"/>
        <a:ext cx="98754" cy="355974"/>
      </dsp:txXfrm>
    </dsp:sp>
    <dsp:sp modelId="{41642177-8EDE-4C7D-BFBB-CE5D41B46496}">
      <dsp:nvSpPr>
        <dsp:cNvPr id="0" name=""/>
        <dsp:cNvSpPr/>
      </dsp:nvSpPr>
      <dsp:spPr>
        <a:xfrm>
          <a:off x="4601724" y="3042337"/>
          <a:ext cx="1570475" cy="1570475"/>
        </a:xfrm>
        <a:prstGeom prst="ellipse">
          <a:avLst/>
        </a:prstGeom>
        <a:solidFill>
          <a:srgbClr val="00518D"/>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latin typeface="Trebuchet MS" panose="020B0603020202020204" pitchFamily="34" charset="0"/>
            </a:rPr>
            <a:t>Quality</a:t>
          </a:r>
          <a:endParaRPr lang="en-US" sz="1000" b="1" kern="1200" dirty="0">
            <a:latin typeface="Trebuchet MS" panose="020B0603020202020204" pitchFamily="34" charset="0"/>
          </a:endParaRPr>
        </a:p>
      </dsp:txBody>
      <dsp:txXfrm>
        <a:off x="4831715" y="3272328"/>
        <a:ext cx="1110493" cy="1110493"/>
      </dsp:txXfrm>
    </dsp:sp>
    <dsp:sp modelId="{61F9A190-8F34-4541-85AF-CE61D011DE6F}">
      <dsp:nvSpPr>
        <dsp:cNvPr id="0" name=""/>
        <dsp:cNvSpPr/>
      </dsp:nvSpPr>
      <dsp:spPr>
        <a:xfrm rot="3766762">
          <a:off x="3487528" y="4121480"/>
          <a:ext cx="293598" cy="593290"/>
        </a:xfrm>
        <a:prstGeom prst="rightArrow">
          <a:avLst>
            <a:gd name="adj1" fmla="val 60000"/>
            <a:gd name="adj2" fmla="val 50000"/>
          </a:avLst>
        </a:prstGeom>
        <a:solidFill>
          <a:schemeClr val="accent5">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b="1" kern="1200">
            <a:solidFill>
              <a:sysClr val="windowText" lastClr="000000"/>
            </a:solidFill>
            <a:latin typeface="Cambria" panose="02040503050406030204" pitchFamily="18" charset="0"/>
          </a:endParaRPr>
        </a:p>
      </dsp:txBody>
      <dsp:txXfrm>
        <a:off x="3511423" y="4200976"/>
        <a:ext cx="205519" cy="355974"/>
      </dsp:txXfrm>
    </dsp:sp>
    <dsp:sp modelId="{D728895D-67A6-4662-82D5-8E09F17DBD22}">
      <dsp:nvSpPr>
        <dsp:cNvPr id="0" name=""/>
        <dsp:cNvSpPr/>
      </dsp:nvSpPr>
      <dsp:spPr>
        <a:xfrm>
          <a:off x="3300385" y="4582750"/>
          <a:ext cx="1691024" cy="1659803"/>
        </a:xfrm>
        <a:prstGeom prst="ellipse">
          <a:avLst/>
        </a:prstGeom>
        <a:solidFill>
          <a:srgbClr val="00518D"/>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pPr>
          <a:r>
            <a:rPr lang="en-US" sz="1000" b="1" kern="0" spc="-30" baseline="0" dirty="0" smtClean="0">
              <a:latin typeface="Trebuchet MS" panose="020B0603020202020204" pitchFamily="34" charset="0"/>
            </a:rPr>
            <a:t>Communications</a:t>
          </a:r>
          <a:endParaRPr lang="en-US" sz="1000" b="1" kern="0" spc="-30" baseline="0" dirty="0">
            <a:latin typeface="Trebuchet MS" panose="020B0603020202020204" pitchFamily="34" charset="0"/>
          </a:endParaRPr>
        </a:p>
      </dsp:txBody>
      <dsp:txXfrm>
        <a:off x="3548030" y="4825823"/>
        <a:ext cx="1195734" cy="1173657"/>
      </dsp:txXfrm>
    </dsp:sp>
    <dsp:sp modelId="{2A2FA4A0-BDA3-4F77-B873-3370CADC7880}">
      <dsp:nvSpPr>
        <dsp:cNvPr id="0" name=""/>
        <dsp:cNvSpPr/>
      </dsp:nvSpPr>
      <dsp:spPr>
        <a:xfrm rot="7099935">
          <a:off x="2345753" y="4134269"/>
          <a:ext cx="317612" cy="593290"/>
        </a:xfrm>
        <a:prstGeom prst="rightArrow">
          <a:avLst>
            <a:gd name="adj1" fmla="val 60000"/>
            <a:gd name="adj2" fmla="val 50000"/>
          </a:avLst>
        </a:prstGeom>
        <a:solidFill>
          <a:schemeClr val="accent5">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b="1" kern="1200">
            <a:solidFill>
              <a:sysClr val="windowText" lastClr="000000"/>
            </a:solidFill>
            <a:latin typeface="Cambria" panose="02040503050406030204" pitchFamily="18" charset="0"/>
          </a:endParaRPr>
        </a:p>
      </dsp:txBody>
      <dsp:txXfrm rot="10800000">
        <a:off x="2416005" y="4210992"/>
        <a:ext cx="222328" cy="355974"/>
      </dsp:txXfrm>
    </dsp:sp>
    <dsp:sp modelId="{E74C77D9-6669-430D-86D6-42CA0A8FBBB8}">
      <dsp:nvSpPr>
        <dsp:cNvPr id="0" name=""/>
        <dsp:cNvSpPr/>
      </dsp:nvSpPr>
      <dsp:spPr>
        <a:xfrm>
          <a:off x="1139790" y="4618573"/>
          <a:ext cx="1680424" cy="1570475"/>
        </a:xfrm>
        <a:prstGeom prst="ellipse">
          <a:avLst/>
        </a:prstGeom>
        <a:solidFill>
          <a:srgbClr val="00518D"/>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latin typeface="Trebuchet MS" panose="020B0603020202020204" pitchFamily="34" charset="0"/>
            </a:rPr>
            <a:t>Environmental</a:t>
          </a:r>
          <a:endParaRPr lang="en-US" sz="1000" b="1" kern="1200" dirty="0">
            <a:latin typeface="Trebuchet MS" panose="020B0603020202020204" pitchFamily="34" charset="0"/>
          </a:endParaRPr>
        </a:p>
      </dsp:txBody>
      <dsp:txXfrm>
        <a:off x="1385882" y="4848564"/>
        <a:ext cx="1188240" cy="1110493"/>
      </dsp:txXfrm>
    </dsp:sp>
    <dsp:sp modelId="{CE005B19-D5F3-45F6-97D3-BDD1CFBED500}">
      <dsp:nvSpPr>
        <dsp:cNvPr id="0" name=""/>
        <dsp:cNvSpPr/>
      </dsp:nvSpPr>
      <dsp:spPr>
        <a:xfrm rot="10028571">
          <a:off x="1621594" y="3373074"/>
          <a:ext cx="147876" cy="593290"/>
        </a:xfrm>
        <a:prstGeom prst="rightArrow">
          <a:avLst>
            <a:gd name="adj1" fmla="val 60000"/>
            <a:gd name="adj2" fmla="val 50000"/>
          </a:avLst>
        </a:prstGeom>
        <a:solidFill>
          <a:schemeClr val="accent5">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b="1" kern="1200">
            <a:solidFill>
              <a:sysClr val="windowText" lastClr="000000"/>
            </a:solidFill>
            <a:latin typeface="Cambria" panose="02040503050406030204" pitchFamily="18" charset="0"/>
          </a:endParaRPr>
        </a:p>
      </dsp:txBody>
      <dsp:txXfrm rot="10800000">
        <a:off x="1665401" y="3486796"/>
        <a:ext cx="103513" cy="355974"/>
      </dsp:txXfrm>
    </dsp:sp>
    <dsp:sp modelId="{F14C6BBA-6AD9-402D-A0DB-622889BFA24A}">
      <dsp:nvSpPr>
        <dsp:cNvPr id="0" name=""/>
        <dsp:cNvSpPr/>
      </dsp:nvSpPr>
      <dsp:spPr>
        <a:xfrm>
          <a:off x="4655" y="3091188"/>
          <a:ext cx="1570475" cy="1570475"/>
        </a:xfrm>
        <a:prstGeom prst="ellipse">
          <a:avLst/>
        </a:prstGeom>
        <a:solidFill>
          <a:srgbClr val="00518D"/>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latin typeface="Trebuchet MS" panose="020B0603020202020204" pitchFamily="34" charset="0"/>
            </a:rPr>
            <a:t>Human Resources</a:t>
          </a:r>
          <a:endParaRPr lang="en-US" sz="1000" b="1" kern="1200" dirty="0">
            <a:latin typeface="Trebuchet MS" panose="020B0603020202020204" pitchFamily="34" charset="0"/>
          </a:endParaRPr>
        </a:p>
      </dsp:txBody>
      <dsp:txXfrm>
        <a:off x="234646" y="3321179"/>
        <a:ext cx="1110493" cy="1110493"/>
      </dsp:txXfrm>
    </dsp:sp>
    <dsp:sp modelId="{D4F61911-5B7E-4CA8-8814-A83300D95ECD}">
      <dsp:nvSpPr>
        <dsp:cNvPr id="0" name=""/>
        <dsp:cNvSpPr/>
      </dsp:nvSpPr>
      <dsp:spPr>
        <a:xfrm rot="13114286">
          <a:off x="1925827" y="2233603"/>
          <a:ext cx="258825" cy="593290"/>
        </a:xfrm>
        <a:prstGeom prst="rightArrow">
          <a:avLst>
            <a:gd name="adj1" fmla="val 60000"/>
            <a:gd name="adj2" fmla="val 50000"/>
          </a:avLst>
        </a:prstGeom>
        <a:solidFill>
          <a:schemeClr val="accent5">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b="1" kern="1200">
            <a:solidFill>
              <a:sysClr val="windowText" lastClr="000000"/>
            </a:solidFill>
            <a:latin typeface="Cambria" panose="02040503050406030204" pitchFamily="18" charset="0"/>
          </a:endParaRPr>
        </a:p>
      </dsp:txBody>
      <dsp:txXfrm rot="10800000">
        <a:off x="1995004" y="2376467"/>
        <a:ext cx="181178" cy="355974"/>
      </dsp:txXfrm>
    </dsp:sp>
    <dsp:sp modelId="{E53EEA15-DF7B-4EED-971A-9890257900B2}">
      <dsp:nvSpPr>
        <dsp:cNvPr id="0" name=""/>
        <dsp:cNvSpPr/>
      </dsp:nvSpPr>
      <dsp:spPr>
        <a:xfrm>
          <a:off x="459447" y="1098615"/>
          <a:ext cx="1570475" cy="1570475"/>
        </a:xfrm>
        <a:prstGeom prst="ellipse">
          <a:avLst/>
        </a:prstGeom>
        <a:solidFill>
          <a:srgbClr val="00518D"/>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latin typeface="Trebuchet MS" panose="020B0603020202020204" pitchFamily="34" charset="0"/>
            </a:rPr>
            <a:t>Operations</a:t>
          </a:r>
          <a:endParaRPr lang="en-US" sz="1000" b="1" kern="1200" dirty="0">
            <a:latin typeface="Trebuchet MS" panose="020B0603020202020204" pitchFamily="34" charset="0"/>
          </a:endParaRPr>
        </a:p>
      </dsp:txBody>
      <dsp:txXfrm>
        <a:off x="689438" y="1328606"/>
        <a:ext cx="1110493" cy="111049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5614"/>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5614"/>
          </a:xfrm>
          <a:prstGeom prst="rect">
            <a:avLst/>
          </a:prstGeom>
        </p:spPr>
        <p:txBody>
          <a:bodyPr vert="horz" lIns="93360" tIns="46680" rIns="93360" bIns="46680" rtlCol="0"/>
          <a:lstStyle>
            <a:lvl1pPr algn="r">
              <a:defRPr sz="1200"/>
            </a:lvl1pPr>
          </a:lstStyle>
          <a:p>
            <a:fld id="{C12CBD8D-FF77-466A-84F6-E1F5FEC252DB}" type="datetimeFigureOut">
              <a:rPr lang="en-US" smtClean="0"/>
              <a:t>8/28/2019</a:t>
            </a:fld>
            <a:endParaRPr lang="en-US"/>
          </a:p>
        </p:txBody>
      </p:sp>
      <p:sp>
        <p:nvSpPr>
          <p:cNvPr id="4" name="Slide Image Placeholder 3"/>
          <p:cNvSpPr>
            <a:spLocks noGrp="1" noRot="1" noChangeAspect="1"/>
          </p:cNvSpPr>
          <p:nvPr>
            <p:ph type="sldImg" idx="2"/>
          </p:nvPr>
        </p:nvSpPr>
        <p:spPr>
          <a:xfrm>
            <a:off x="1184275" y="698500"/>
            <a:ext cx="4657725" cy="349250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23331"/>
            <a:ext cx="5621020" cy="4190524"/>
          </a:xfrm>
          <a:prstGeom prst="rect">
            <a:avLst/>
          </a:prstGeom>
        </p:spPr>
        <p:txBody>
          <a:bodyPr vert="horz" lIns="93360" tIns="46680" rIns="93360" bIns="4668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5045"/>
            <a:ext cx="3044719" cy="465614"/>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5"/>
            <a:ext cx="3044719" cy="465614"/>
          </a:xfrm>
          <a:prstGeom prst="rect">
            <a:avLst/>
          </a:prstGeom>
        </p:spPr>
        <p:txBody>
          <a:bodyPr vert="horz" lIns="93360" tIns="46680" rIns="93360" bIns="46680" rtlCol="0" anchor="b"/>
          <a:lstStyle>
            <a:lvl1pPr algn="r">
              <a:defRPr sz="1200"/>
            </a:lvl1pPr>
          </a:lstStyle>
          <a:p>
            <a:fld id="{BF391B69-FA80-407E-9DC9-477B9559395E}" type="slidenum">
              <a:rPr lang="en-US" smtClean="0"/>
              <a:t>‹#›</a:t>
            </a:fld>
            <a:endParaRPr lang="en-US"/>
          </a:p>
        </p:txBody>
      </p:sp>
    </p:spTree>
    <p:extLst>
      <p:ext uri="{BB962C8B-B14F-4D97-AF65-F5344CB8AC3E}">
        <p14:creationId xmlns:p14="http://schemas.microsoft.com/office/powerpoint/2010/main" val="3214295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initiative to partner with many talent-rich</a:t>
            </a:r>
            <a:r>
              <a:rPr lang="en-US" baseline="0" dirty="0" smtClean="0"/>
              <a:t> and </a:t>
            </a:r>
            <a:r>
              <a:rPr lang="en-US" dirty="0" smtClean="0"/>
              <a:t>internationally</a:t>
            </a:r>
            <a:r>
              <a:rPr lang="en-US" baseline="0" dirty="0" smtClean="0"/>
              <a:t> recognized universities in r</a:t>
            </a:r>
            <a:r>
              <a:rPr lang="en-US" dirty="0"/>
              <a:t>ecruit quality new talent, especially because a large portion of Citizens’ workforce is retiring in the next 10 years.</a:t>
            </a:r>
            <a:endParaRPr lang="en-US" dirty="0"/>
          </a:p>
        </p:txBody>
      </p:sp>
      <p:sp>
        <p:nvSpPr>
          <p:cNvPr id="4" name="Slide Number Placeholder 3"/>
          <p:cNvSpPr>
            <a:spLocks noGrp="1"/>
          </p:cNvSpPr>
          <p:nvPr>
            <p:ph type="sldNum" sz="quarter" idx="10"/>
          </p:nvPr>
        </p:nvSpPr>
        <p:spPr/>
        <p:txBody>
          <a:bodyPr/>
          <a:lstStyle/>
          <a:p>
            <a:fld id="{BF391B69-FA80-407E-9DC9-477B9559395E}" type="slidenum">
              <a:rPr lang="en-US" smtClean="0"/>
              <a:t>1</a:t>
            </a:fld>
            <a:endParaRPr lang="en-US"/>
          </a:p>
        </p:txBody>
      </p:sp>
    </p:spTree>
    <p:extLst>
      <p:ext uri="{BB962C8B-B14F-4D97-AF65-F5344CB8AC3E}">
        <p14:creationId xmlns:p14="http://schemas.microsoft.com/office/powerpoint/2010/main" val="2653580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Many have resulted in practical solutions to real problems and presented opportunities for cost savings.</a:t>
            </a:r>
          </a:p>
          <a:p>
            <a:pPr fontAlgn="base"/>
            <a:endParaRPr lang="en-US" dirty="0"/>
          </a:p>
          <a:p>
            <a:pPr fontAlgn="base"/>
            <a:r>
              <a:rPr lang="en-US" dirty="0"/>
              <a:t> We are coordinating future projects related to an engineering reference library, solar power, capital program benchmarking and data visualization, and wastewater treatment phosphorous removal.  </a:t>
            </a:r>
          </a:p>
          <a:p>
            <a:endParaRPr lang="en-US" dirty="0"/>
          </a:p>
        </p:txBody>
      </p:sp>
      <p:sp>
        <p:nvSpPr>
          <p:cNvPr id="4" name="Slide Number Placeholder 3"/>
          <p:cNvSpPr>
            <a:spLocks noGrp="1"/>
          </p:cNvSpPr>
          <p:nvPr>
            <p:ph type="sldNum" sz="quarter" idx="10"/>
          </p:nvPr>
        </p:nvSpPr>
        <p:spPr/>
        <p:txBody>
          <a:bodyPr/>
          <a:lstStyle/>
          <a:p>
            <a:fld id="{BF391B69-FA80-407E-9DC9-477B9559395E}" type="slidenum">
              <a:rPr lang="en-US" smtClean="0"/>
              <a:t>10</a:t>
            </a:fld>
            <a:endParaRPr lang="en-US"/>
          </a:p>
        </p:txBody>
      </p:sp>
    </p:spTree>
    <p:extLst>
      <p:ext uri="{BB962C8B-B14F-4D97-AF65-F5344CB8AC3E}">
        <p14:creationId xmlns:p14="http://schemas.microsoft.com/office/powerpoint/2010/main" val="1077257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dirty="0"/>
              <a:t>In support of our commitment to being good stewards of the environment, Citizens Energy Group (Citizens) partnered with the University of Indianapolis to develop a “water wagon,” a mobile water distribution vehicle, for use at various festivals, fairs and events around Central Indiana for community outreach and education. </a:t>
            </a:r>
          </a:p>
          <a:p>
            <a:pPr defTabSz="933602">
              <a:defRPr/>
            </a:pPr>
            <a:endParaRPr lang="en-US" dirty="0"/>
          </a:p>
        </p:txBody>
      </p:sp>
      <p:sp>
        <p:nvSpPr>
          <p:cNvPr id="4" name="Slide Number Placeholder 3"/>
          <p:cNvSpPr>
            <a:spLocks noGrp="1"/>
          </p:cNvSpPr>
          <p:nvPr>
            <p:ph type="sldNum" sz="quarter" idx="10"/>
          </p:nvPr>
        </p:nvSpPr>
        <p:spPr/>
        <p:txBody>
          <a:bodyPr/>
          <a:lstStyle/>
          <a:p>
            <a:fld id="{BF391B69-FA80-407E-9DC9-477B9559395E}" type="slidenum">
              <a:rPr lang="en-US" smtClean="0"/>
              <a:t>11</a:t>
            </a:fld>
            <a:endParaRPr lang="en-US"/>
          </a:p>
        </p:txBody>
      </p:sp>
    </p:spTree>
    <p:extLst>
      <p:ext uri="{BB962C8B-B14F-4D97-AF65-F5344CB8AC3E}">
        <p14:creationId xmlns:p14="http://schemas.microsoft.com/office/powerpoint/2010/main" val="2902936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in February, a team of four University of Indianapolis R.B. </a:t>
            </a:r>
            <a:r>
              <a:rPr lang="en-US" dirty="0" err="1"/>
              <a:t>Annis</a:t>
            </a:r>
            <a:r>
              <a:rPr lang="en-US" dirty="0"/>
              <a:t> School of Engineering students presented a prototype of a “water wagon” to be used by Citizens as a way to provide safe, reliable drinking water to the community at public events while supporting its commitment to sustainability by reducing the number of plastic water bottles used and disposed at such events. </a:t>
            </a:r>
          </a:p>
          <a:p>
            <a:r>
              <a:rPr lang="en-US" dirty="0"/>
              <a:t>Citizens had discussed for several years the possibility of constructing a water wagon, but it wasn’t until the PERL project came about that it became a reality. </a:t>
            </a:r>
          </a:p>
          <a:p>
            <a:r>
              <a:rPr lang="en-US" dirty="0"/>
              <a:t>The prototype was the product of 10 weeks of planning, design and testing by the students, who were guided through the project by university faculty and staff. The team operated on the timeline and budget set forth in the project charter, documenting processes, expenditures and challenges they faced along the way, much like they would in a professional engineering role. After 10 weeks of hard work and dedication, the team delivered an on-time, under-budget water wagon prototype.  </a:t>
            </a:r>
          </a:p>
          <a:p>
            <a:r>
              <a:rPr lang="en-US" dirty="0"/>
              <a:t>What resulted from this PERL collaboration was a potentially useable product that could both benefit the community and fulfill a longtime Citizens goal. It was the ideal partnership</a:t>
            </a:r>
            <a:endParaRPr lang="en-US" dirty="0"/>
          </a:p>
        </p:txBody>
      </p:sp>
      <p:sp>
        <p:nvSpPr>
          <p:cNvPr id="4" name="Slide Number Placeholder 3"/>
          <p:cNvSpPr>
            <a:spLocks noGrp="1"/>
          </p:cNvSpPr>
          <p:nvPr>
            <p:ph type="sldNum" sz="quarter" idx="10"/>
          </p:nvPr>
        </p:nvSpPr>
        <p:spPr/>
        <p:txBody>
          <a:bodyPr/>
          <a:lstStyle/>
          <a:p>
            <a:fld id="{BF391B69-FA80-407E-9DC9-477B9559395E}" type="slidenum">
              <a:rPr lang="en-US" smtClean="0"/>
              <a:t>12</a:t>
            </a:fld>
            <a:endParaRPr lang="en-US"/>
          </a:p>
        </p:txBody>
      </p:sp>
    </p:spTree>
    <p:extLst>
      <p:ext uri="{BB962C8B-B14F-4D97-AF65-F5344CB8AC3E}">
        <p14:creationId xmlns:p14="http://schemas.microsoft.com/office/powerpoint/2010/main" val="869764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Annually</a:t>
            </a:r>
            <a:r>
              <a:rPr lang="en-US" baseline="0" dirty="0" smtClean="0"/>
              <a:t> we provide a tour list to our partners for approximately 20 tour opportunities from treatment plants to air pollution control equipment, to CSO storage tanks to lift stations, to active construction sites.</a:t>
            </a:r>
            <a:endParaRPr lang="en-US" dirty="0"/>
          </a:p>
        </p:txBody>
      </p:sp>
      <p:sp>
        <p:nvSpPr>
          <p:cNvPr id="4" name="Slide Number Placeholder 3"/>
          <p:cNvSpPr>
            <a:spLocks noGrp="1"/>
          </p:cNvSpPr>
          <p:nvPr>
            <p:ph type="sldNum" sz="quarter" idx="10"/>
          </p:nvPr>
        </p:nvSpPr>
        <p:spPr/>
        <p:txBody>
          <a:bodyPr/>
          <a:lstStyle/>
          <a:p>
            <a:fld id="{BF391B69-FA80-407E-9DC9-477B9559395E}" type="slidenum">
              <a:rPr lang="en-US" smtClean="0"/>
              <a:t>13</a:t>
            </a:fld>
            <a:endParaRPr lang="en-US"/>
          </a:p>
        </p:txBody>
      </p:sp>
    </p:spTree>
    <p:extLst>
      <p:ext uri="{BB962C8B-B14F-4D97-AF65-F5344CB8AC3E}">
        <p14:creationId xmlns:p14="http://schemas.microsoft.com/office/powerpoint/2010/main" val="4284452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a:t>
            </a:r>
            <a:r>
              <a:rPr lang="en-US" baseline="0" dirty="0" smtClean="0"/>
              <a:t> guest lecturers, speaking on topics ranging from ‘A Day in the Life of an Engineer’ for an intro to engineering course to ‘Data used in wastewater treatment’ for a statistics class.</a:t>
            </a:r>
            <a:endParaRPr lang="en-US" dirty="0"/>
          </a:p>
        </p:txBody>
      </p:sp>
      <p:sp>
        <p:nvSpPr>
          <p:cNvPr id="4" name="Slide Number Placeholder 3"/>
          <p:cNvSpPr>
            <a:spLocks noGrp="1"/>
          </p:cNvSpPr>
          <p:nvPr>
            <p:ph type="sldNum" sz="quarter" idx="10"/>
          </p:nvPr>
        </p:nvSpPr>
        <p:spPr/>
        <p:txBody>
          <a:bodyPr/>
          <a:lstStyle/>
          <a:p>
            <a:fld id="{BF391B69-FA80-407E-9DC9-477B9559395E}" type="slidenum">
              <a:rPr lang="en-US" smtClean="0"/>
              <a:t>14</a:t>
            </a:fld>
            <a:endParaRPr lang="en-US"/>
          </a:p>
        </p:txBody>
      </p:sp>
    </p:spTree>
    <p:extLst>
      <p:ext uri="{BB962C8B-B14F-4D97-AF65-F5344CB8AC3E}">
        <p14:creationId xmlns:p14="http://schemas.microsoft.com/office/powerpoint/2010/main" val="347389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provide our interns with meaningful real-world work and experiences rather than just busy work.</a:t>
            </a:r>
          </a:p>
          <a:p>
            <a:endParaRPr lang="en-US" dirty="0"/>
          </a:p>
          <a:p>
            <a:r>
              <a:rPr lang="en-US" dirty="0"/>
              <a:t>We also give former interns/recent graduates/new hires the opportunity to further develop the PERL internship program.</a:t>
            </a:r>
          </a:p>
          <a:p>
            <a:endParaRPr lang="en-US" dirty="0"/>
          </a:p>
          <a:p>
            <a:r>
              <a:rPr lang="en-US" dirty="0"/>
              <a:t>PERL interns are mentored to improve networking and practice communication with executives.  PERL facilitates a popular ‘speed networking’ hour long event where each intern has 10 minutes with each executive to ask questions and they rotate through executives in the hour. </a:t>
            </a:r>
          </a:p>
          <a:p>
            <a:endParaRPr lang="en-US" dirty="0"/>
          </a:p>
          <a:p>
            <a:pPr defTabSz="933602">
              <a:defRPr/>
            </a:pPr>
            <a:r>
              <a:rPr lang="en-US" dirty="0"/>
              <a:t>The PERL internship program helps students identify their niche within the engineering field by exposing them to a wide range of projects and engineers specializing in different areas.  </a:t>
            </a:r>
          </a:p>
          <a:p>
            <a:r>
              <a:rPr lang="en-US" dirty="0"/>
              <a:t> </a:t>
            </a:r>
            <a:endParaRPr lang="en-US" dirty="0"/>
          </a:p>
        </p:txBody>
      </p:sp>
      <p:sp>
        <p:nvSpPr>
          <p:cNvPr id="4" name="Slide Number Placeholder 3"/>
          <p:cNvSpPr>
            <a:spLocks noGrp="1"/>
          </p:cNvSpPr>
          <p:nvPr>
            <p:ph type="sldNum" sz="quarter" idx="10"/>
          </p:nvPr>
        </p:nvSpPr>
        <p:spPr/>
        <p:txBody>
          <a:bodyPr/>
          <a:lstStyle/>
          <a:p>
            <a:fld id="{BF391B69-FA80-407E-9DC9-477B9559395E}" type="slidenum">
              <a:rPr lang="en-US" smtClean="0"/>
              <a:t>15</a:t>
            </a:fld>
            <a:endParaRPr lang="en-US"/>
          </a:p>
        </p:txBody>
      </p:sp>
    </p:spTree>
    <p:extLst>
      <p:ext uri="{BB962C8B-B14F-4D97-AF65-F5344CB8AC3E}">
        <p14:creationId xmlns:p14="http://schemas.microsoft.com/office/powerpoint/2010/main" val="808431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91B69-FA80-407E-9DC9-477B9559395E}" type="slidenum">
              <a:rPr lang="en-US" smtClean="0"/>
              <a:t>16</a:t>
            </a:fld>
            <a:endParaRPr lang="en-US"/>
          </a:p>
        </p:txBody>
      </p:sp>
    </p:spTree>
    <p:extLst>
      <p:ext uri="{BB962C8B-B14F-4D97-AF65-F5344CB8AC3E}">
        <p14:creationId xmlns:p14="http://schemas.microsoft.com/office/powerpoint/2010/main" val="3837225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dirty="0"/>
              <a:t>Students have shared their top lessons learned through PERL projects.</a:t>
            </a:r>
            <a:endParaRPr lang="en-US" dirty="0" smtClean="0"/>
          </a:p>
          <a:p>
            <a:endParaRPr lang="en-US" dirty="0"/>
          </a:p>
          <a:p>
            <a:r>
              <a:rPr lang="en-US" dirty="0"/>
              <a:t>Exposing students to cross-functional teams and collaborative projects in areas such as operations and engineering has given students a range of experiences. </a:t>
            </a:r>
          </a:p>
          <a:p>
            <a:endParaRPr lang="en-US" dirty="0"/>
          </a:p>
        </p:txBody>
      </p:sp>
      <p:sp>
        <p:nvSpPr>
          <p:cNvPr id="4" name="Slide Number Placeholder 3"/>
          <p:cNvSpPr>
            <a:spLocks noGrp="1"/>
          </p:cNvSpPr>
          <p:nvPr>
            <p:ph type="sldNum" sz="quarter" idx="10"/>
          </p:nvPr>
        </p:nvSpPr>
        <p:spPr/>
        <p:txBody>
          <a:bodyPr/>
          <a:lstStyle/>
          <a:p>
            <a:fld id="{BF391B69-FA80-407E-9DC9-477B9559395E}" type="slidenum">
              <a:rPr lang="en-US" smtClean="0"/>
              <a:t>17</a:t>
            </a:fld>
            <a:endParaRPr lang="en-US"/>
          </a:p>
        </p:txBody>
      </p:sp>
    </p:spTree>
    <p:extLst>
      <p:ext uri="{BB962C8B-B14F-4D97-AF65-F5344CB8AC3E}">
        <p14:creationId xmlns:p14="http://schemas.microsoft.com/office/powerpoint/2010/main" val="269404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dirty="0"/>
              <a:t>As the program continues to grow and the number of partnerships increases, Citizens remains committed to forming collaborative, mutually beneficial relationships in Indianapolis and throughout the state. </a:t>
            </a:r>
          </a:p>
          <a:p>
            <a:endParaRPr lang="en-US" dirty="0"/>
          </a:p>
        </p:txBody>
      </p:sp>
      <p:sp>
        <p:nvSpPr>
          <p:cNvPr id="4" name="Slide Number Placeholder 3"/>
          <p:cNvSpPr>
            <a:spLocks noGrp="1"/>
          </p:cNvSpPr>
          <p:nvPr>
            <p:ph type="sldNum" sz="quarter" idx="10"/>
          </p:nvPr>
        </p:nvSpPr>
        <p:spPr/>
        <p:txBody>
          <a:bodyPr/>
          <a:lstStyle/>
          <a:p>
            <a:fld id="{BF391B69-FA80-407E-9DC9-477B9559395E}" type="slidenum">
              <a:rPr lang="en-US" smtClean="0"/>
              <a:t>18</a:t>
            </a:fld>
            <a:endParaRPr lang="en-US"/>
          </a:p>
        </p:txBody>
      </p:sp>
    </p:spTree>
    <p:extLst>
      <p:ext uri="{BB962C8B-B14F-4D97-AF65-F5344CB8AC3E}">
        <p14:creationId xmlns:p14="http://schemas.microsoft.com/office/powerpoint/2010/main" val="2065034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hires lead various capital programs such as the lift station replacement program, sewer rehabilitation program and the sanitary sewer master plan initiative.</a:t>
            </a:r>
            <a:endParaRPr lang="en-US" dirty="0"/>
          </a:p>
        </p:txBody>
      </p:sp>
      <p:sp>
        <p:nvSpPr>
          <p:cNvPr id="4" name="Slide Number Placeholder 3"/>
          <p:cNvSpPr>
            <a:spLocks noGrp="1"/>
          </p:cNvSpPr>
          <p:nvPr>
            <p:ph type="sldNum" sz="quarter" idx="10"/>
          </p:nvPr>
        </p:nvSpPr>
        <p:spPr/>
        <p:txBody>
          <a:bodyPr/>
          <a:lstStyle/>
          <a:p>
            <a:fld id="{BF391B69-FA80-407E-9DC9-477B9559395E}" type="slidenum">
              <a:rPr lang="en-US" smtClean="0"/>
              <a:t>19</a:t>
            </a:fld>
            <a:endParaRPr lang="en-US"/>
          </a:p>
        </p:txBody>
      </p:sp>
    </p:spTree>
    <p:extLst>
      <p:ext uri="{BB962C8B-B14F-4D97-AF65-F5344CB8AC3E}">
        <p14:creationId xmlns:p14="http://schemas.microsoft.com/office/powerpoint/2010/main" val="2798433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391B69-FA80-407E-9DC9-477B9559395E}" type="slidenum">
              <a:rPr lang="en-US" smtClean="0"/>
              <a:t>2</a:t>
            </a:fld>
            <a:endParaRPr lang="en-US"/>
          </a:p>
        </p:txBody>
      </p:sp>
    </p:spTree>
    <p:extLst>
      <p:ext uri="{BB962C8B-B14F-4D97-AF65-F5344CB8AC3E}">
        <p14:creationId xmlns:p14="http://schemas.microsoft.com/office/powerpoint/2010/main" val="346527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often receive feedback</a:t>
            </a:r>
            <a:r>
              <a:rPr lang="en-US" baseline="0" dirty="0" smtClean="0"/>
              <a:t> that students’ experience through PERL have a lasting impact.</a:t>
            </a:r>
          </a:p>
          <a:p>
            <a:endParaRPr lang="en-US" baseline="0" dirty="0" smtClean="0"/>
          </a:p>
          <a:p>
            <a:r>
              <a:rPr lang="en-US" baseline="0" dirty="0" smtClean="0"/>
              <a:t>We’ve seen the impact that PERL has on the students come full circle when we are hiring for open positions that list their PERL projects as experience on their resumes.</a:t>
            </a:r>
            <a:endParaRPr lang="en-US" dirty="0"/>
          </a:p>
        </p:txBody>
      </p:sp>
      <p:sp>
        <p:nvSpPr>
          <p:cNvPr id="4" name="Slide Number Placeholder 3"/>
          <p:cNvSpPr>
            <a:spLocks noGrp="1"/>
          </p:cNvSpPr>
          <p:nvPr>
            <p:ph type="sldNum" sz="quarter" idx="10"/>
          </p:nvPr>
        </p:nvSpPr>
        <p:spPr/>
        <p:txBody>
          <a:bodyPr/>
          <a:lstStyle/>
          <a:p>
            <a:fld id="{BF391B69-FA80-407E-9DC9-477B9559395E}" type="slidenum">
              <a:rPr lang="en-US" smtClean="0"/>
              <a:t>20</a:t>
            </a:fld>
            <a:endParaRPr lang="en-US"/>
          </a:p>
        </p:txBody>
      </p:sp>
    </p:spTree>
    <p:extLst>
      <p:ext uri="{BB962C8B-B14F-4D97-AF65-F5344CB8AC3E}">
        <p14:creationId xmlns:p14="http://schemas.microsoft.com/office/powerpoint/2010/main" val="3402877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dirty="0"/>
              <a:t>PERL is a model of an innovative program that has led to real-world opportunities with real-world results for the utility industry, university students and academic experts. </a:t>
            </a:r>
            <a:endParaRPr lang="en-US" dirty="0"/>
          </a:p>
        </p:txBody>
      </p:sp>
      <p:sp>
        <p:nvSpPr>
          <p:cNvPr id="4" name="Slide Number Placeholder 3"/>
          <p:cNvSpPr>
            <a:spLocks noGrp="1"/>
          </p:cNvSpPr>
          <p:nvPr>
            <p:ph type="sldNum" sz="quarter" idx="10"/>
          </p:nvPr>
        </p:nvSpPr>
        <p:spPr/>
        <p:txBody>
          <a:bodyPr/>
          <a:lstStyle/>
          <a:p>
            <a:fld id="{BF391B69-FA80-407E-9DC9-477B9559395E}" type="slidenum">
              <a:rPr lang="en-US" smtClean="0"/>
              <a:t>21</a:t>
            </a:fld>
            <a:endParaRPr lang="en-US"/>
          </a:p>
        </p:txBody>
      </p:sp>
    </p:spTree>
    <p:extLst>
      <p:ext uri="{BB962C8B-B14F-4D97-AF65-F5344CB8AC3E}">
        <p14:creationId xmlns:p14="http://schemas.microsoft.com/office/powerpoint/2010/main" val="3518753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391B69-FA80-407E-9DC9-477B9559395E}" type="slidenum">
              <a:rPr lang="en-US" smtClean="0"/>
              <a:t>22</a:t>
            </a:fld>
            <a:endParaRPr lang="en-US"/>
          </a:p>
        </p:txBody>
      </p:sp>
    </p:spTree>
    <p:extLst>
      <p:ext uri="{BB962C8B-B14F-4D97-AF65-F5344CB8AC3E}">
        <p14:creationId xmlns:p14="http://schemas.microsoft.com/office/powerpoint/2010/main" val="1688964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91B69-FA80-407E-9DC9-477B9559395E}" type="slidenum">
              <a:rPr lang="en-US" smtClean="0"/>
              <a:t>23</a:t>
            </a:fld>
            <a:endParaRPr lang="en-US"/>
          </a:p>
        </p:txBody>
      </p:sp>
    </p:spTree>
    <p:extLst>
      <p:ext uri="{BB962C8B-B14F-4D97-AF65-F5344CB8AC3E}">
        <p14:creationId xmlns:p14="http://schemas.microsoft.com/office/powerpoint/2010/main" val="121505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391B69-FA80-407E-9DC9-477B9559395E}" type="slidenum">
              <a:rPr lang="en-US" smtClean="0"/>
              <a:t>3</a:t>
            </a:fld>
            <a:endParaRPr lang="en-US"/>
          </a:p>
        </p:txBody>
      </p:sp>
    </p:spTree>
    <p:extLst>
      <p:ext uri="{BB962C8B-B14F-4D97-AF65-F5344CB8AC3E}">
        <p14:creationId xmlns:p14="http://schemas.microsoft.com/office/powerpoint/2010/main" val="313288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dirty="0"/>
              <a:t>The PERL concept was identified by Citizens in 2013 to address the need for extraordinary talent to support long-term business success. Citizens had occasionally partnered with universities in the past for research and learning opportunities; the creation of PERL in 2015 formalized those relationships and is a more expansive, proactive, collaborative and strategic partnership effort.</a:t>
            </a:r>
          </a:p>
          <a:p>
            <a:endParaRPr lang="en-US" dirty="0"/>
          </a:p>
        </p:txBody>
      </p:sp>
      <p:sp>
        <p:nvSpPr>
          <p:cNvPr id="4" name="Slide Number Placeholder 3"/>
          <p:cNvSpPr>
            <a:spLocks noGrp="1"/>
          </p:cNvSpPr>
          <p:nvPr>
            <p:ph type="sldNum" sz="quarter" idx="10"/>
          </p:nvPr>
        </p:nvSpPr>
        <p:spPr/>
        <p:txBody>
          <a:bodyPr/>
          <a:lstStyle/>
          <a:p>
            <a:fld id="{BF391B69-FA80-407E-9DC9-477B9559395E}" type="slidenum">
              <a:rPr lang="en-US" smtClean="0"/>
              <a:t>4</a:t>
            </a:fld>
            <a:endParaRPr lang="en-US"/>
          </a:p>
        </p:txBody>
      </p:sp>
    </p:spTree>
    <p:extLst>
      <p:ext uri="{BB962C8B-B14F-4D97-AF65-F5344CB8AC3E}">
        <p14:creationId xmlns:p14="http://schemas.microsoft.com/office/powerpoint/2010/main" val="3810385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dirty="0"/>
              <a:t>Students are passionate about public health, sustainability and innovation, however the utility industry is typically under the radar regarding these topics.  By engaging students in projects that address these issues such as a dam hydropower feasibility project, the development of a solar powered pressure transmitter and the use of artificial intelligence to predict water demand in order to improve preparedness, the PERL Program shines a light and promotes public health, sustainability and innovation.</a:t>
            </a:r>
          </a:p>
          <a:p>
            <a:endParaRPr lang="en-US" dirty="0"/>
          </a:p>
        </p:txBody>
      </p:sp>
      <p:sp>
        <p:nvSpPr>
          <p:cNvPr id="4" name="Slide Number Placeholder 3"/>
          <p:cNvSpPr>
            <a:spLocks noGrp="1"/>
          </p:cNvSpPr>
          <p:nvPr>
            <p:ph type="sldNum" sz="quarter" idx="10"/>
          </p:nvPr>
        </p:nvSpPr>
        <p:spPr/>
        <p:txBody>
          <a:bodyPr/>
          <a:lstStyle/>
          <a:p>
            <a:fld id="{BF391B69-FA80-407E-9DC9-477B9559395E}" type="slidenum">
              <a:rPr lang="en-US" smtClean="0"/>
              <a:t>5</a:t>
            </a:fld>
            <a:endParaRPr lang="en-US"/>
          </a:p>
        </p:txBody>
      </p:sp>
    </p:spTree>
    <p:extLst>
      <p:ext uri="{BB962C8B-B14F-4D97-AF65-F5344CB8AC3E}">
        <p14:creationId xmlns:p14="http://schemas.microsoft.com/office/powerpoint/2010/main" val="3762100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dirty="0"/>
              <a:t>Citizens proactively meets with university partners to identify needs and potential mutually beneficial collaboration opportunities.</a:t>
            </a:r>
          </a:p>
          <a:p>
            <a:pPr defTabSz="933602">
              <a:defRPr/>
            </a:pPr>
            <a:endParaRPr lang="en-US" dirty="0"/>
          </a:p>
          <a:p>
            <a:r>
              <a:rPr lang="en-US" dirty="0"/>
              <a:t>Citizens assigns a PERL University Ambassador to each PERL university partner.  The ambassador is a current Citizens employee who is still connected to their alma mater and is willing to act as a liaison between the universities and Citizens. The Ambassadors are tasked with either coming up with creative learning opportunities for students or simply being a contact for students who might be searching for someone to speak to their class, a job shadow opportunity or even an internship.</a:t>
            </a:r>
          </a:p>
          <a:p>
            <a:pPr fontAlgn="base"/>
            <a:r>
              <a:rPr lang="en-US" dirty="0"/>
              <a:t> </a:t>
            </a:r>
          </a:p>
          <a:p>
            <a:r>
              <a:rPr lang="en-US" dirty="0"/>
              <a:t>The PERL University Ambassadors meet with their respective universities to identify needs and potential mutually beneficial collaboration opportunities. The Ambassador works with the university to develop an annual plan to outline collaborative opportunities, including student projects, tours, guest lectures, and student-led research. The plan is reviewed after it is implemented and updated every school year.</a:t>
            </a:r>
          </a:p>
          <a:p>
            <a:pPr defTabSz="933602">
              <a:defRPr/>
            </a:pPr>
            <a:endParaRPr lang="en-US" dirty="0"/>
          </a:p>
          <a:p>
            <a:endParaRPr lang="en-US" dirty="0"/>
          </a:p>
        </p:txBody>
      </p:sp>
      <p:sp>
        <p:nvSpPr>
          <p:cNvPr id="4" name="Slide Number Placeholder 3"/>
          <p:cNvSpPr>
            <a:spLocks noGrp="1"/>
          </p:cNvSpPr>
          <p:nvPr>
            <p:ph type="sldNum" sz="quarter" idx="10"/>
          </p:nvPr>
        </p:nvSpPr>
        <p:spPr/>
        <p:txBody>
          <a:bodyPr/>
          <a:lstStyle/>
          <a:p>
            <a:fld id="{BF391B69-FA80-407E-9DC9-477B9559395E}" type="slidenum">
              <a:rPr lang="en-US" smtClean="0"/>
              <a:t>6</a:t>
            </a:fld>
            <a:endParaRPr lang="en-US"/>
          </a:p>
        </p:txBody>
      </p:sp>
    </p:spTree>
    <p:extLst>
      <p:ext uri="{BB962C8B-B14F-4D97-AF65-F5344CB8AC3E}">
        <p14:creationId xmlns:p14="http://schemas.microsoft.com/office/powerpoint/2010/main" val="3383075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PERL has seven official vendor partners that have agreed to work with us to achieve common goals related to workforce development. It reflects our real-life working partnership, and we are excited to expand our relationships to workforce development. </a:t>
            </a:r>
          </a:p>
          <a:p>
            <a:endParaRPr lang="en-US" dirty="0"/>
          </a:p>
          <a:p>
            <a:r>
              <a:rPr lang="en-US" dirty="0"/>
              <a:t>PERL provide students an opportunity to network within Citizens and the dozens of supporting vendor partners.  Two students have become full time employees with vendor partners to date though connections they made as a Citizens PERL. </a:t>
            </a:r>
            <a:endParaRPr lang="en-US" dirty="0"/>
          </a:p>
        </p:txBody>
      </p:sp>
      <p:sp>
        <p:nvSpPr>
          <p:cNvPr id="4" name="Slide Number Placeholder 3"/>
          <p:cNvSpPr>
            <a:spLocks noGrp="1"/>
          </p:cNvSpPr>
          <p:nvPr>
            <p:ph type="sldNum" sz="quarter" idx="10"/>
          </p:nvPr>
        </p:nvSpPr>
        <p:spPr/>
        <p:txBody>
          <a:bodyPr/>
          <a:lstStyle/>
          <a:p>
            <a:fld id="{BF391B69-FA80-407E-9DC9-477B9559395E}" type="slidenum">
              <a:rPr lang="en-US" smtClean="0"/>
              <a:t>7</a:t>
            </a:fld>
            <a:endParaRPr lang="en-US"/>
          </a:p>
        </p:txBody>
      </p:sp>
    </p:spTree>
    <p:extLst>
      <p:ext uri="{BB962C8B-B14F-4D97-AF65-F5344CB8AC3E}">
        <p14:creationId xmlns:p14="http://schemas.microsoft.com/office/powerpoint/2010/main" val="3123813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PERL started with</a:t>
            </a:r>
            <a:r>
              <a:rPr lang="en-US" baseline="0" dirty="0" smtClean="0"/>
              <a:t> a focus on engineering, but has expanded to several areas in the utility.  </a:t>
            </a:r>
            <a:endParaRPr lang="en-US" dirty="0"/>
          </a:p>
        </p:txBody>
      </p:sp>
      <p:sp>
        <p:nvSpPr>
          <p:cNvPr id="4" name="Slide Number Placeholder 3"/>
          <p:cNvSpPr>
            <a:spLocks noGrp="1"/>
          </p:cNvSpPr>
          <p:nvPr>
            <p:ph type="sldNum" sz="quarter" idx="10"/>
          </p:nvPr>
        </p:nvSpPr>
        <p:spPr/>
        <p:txBody>
          <a:bodyPr/>
          <a:lstStyle/>
          <a:p>
            <a:fld id="{BF391B69-FA80-407E-9DC9-477B9559395E}" type="slidenum">
              <a:rPr lang="en-US" smtClean="0"/>
              <a:t>8</a:t>
            </a:fld>
            <a:endParaRPr lang="en-US"/>
          </a:p>
        </p:txBody>
      </p:sp>
    </p:spTree>
    <p:extLst>
      <p:ext uri="{BB962C8B-B14F-4D97-AF65-F5344CB8AC3E}">
        <p14:creationId xmlns:p14="http://schemas.microsoft.com/office/powerpoint/2010/main" val="3802263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engage young professionals by collaborating on student projects, internships, tours, research, guest lectures and job shadowing.</a:t>
            </a:r>
          </a:p>
          <a:p>
            <a:endParaRPr lang="en-US" dirty="0"/>
          </a:p>
          <a:p>
            <a:pPr defTabSz="933602">
              <a:defRPr/>
            </a:pPr>
            <a:r>
              <a:rPr lang="en-US" dirty="0"/>
              <a:t>Engineering students are craving and demanding more real-world experiences alongside their studies.  People and specifically prospective employees are increasingly on information overload.  The PERL Program is one way for Citizens to stand out and provide an experience that will make an impact on prospective talent.  </a:t>
            </a:r>
          </a:p>
          <a:p>
            <a:endParaRPr lang="en-US" dirty="0"/>
          </a:p>
        </p:txBody>
      </p:sp>
      <p:sp>
        <p:nvSpPr>
          <p:cNvPr id="4" name="Slide Number Placeholder 3"/>
          <p:cNvSpPr>
            <a:spLocks noGrp="1"/>
          </p:cNvSpPr>
          <p:nvPr>
            <p:ph type="sldNum" sz="quarter" idx="10"/>
          </p:nvPr>
        </p:nvSpPr>
        <p:spPr/>
        <p:txBody>
          <a:bodyPr/>
          <a:lstStyle/>
          <a:p>
            <a:fld id="{BF391B69-FA80-407E-9DC9-477B9559395E}" type="slidenum">
              <a:rPr lang="en-US" smtClean="0"/>
              <a:t>9</a:t>
            </a:fld>
            <a:endParaRPr lang="en-US"/>
          </a:p>
        </p:txBody>
      </p:sp>
    </p:spTree>
    <p:extLst>
      <p:ext uri="{BB962C8B-B14F-4D97-AF65-F5344CB8AC3E}">
        <p14:creationId xmlns:p14="http://schemas.microsoft.com/office/powerpoint/2010/main" val="4078951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FBCF8A-0793-4CC8-BFEA-EF7776FE0462}" type="datetimeFigureOut">
              <a:rPr lang="en-US" smtClean="0"/>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EFEA9-CF39-4C76-B4E3-A72F0AC02792}" type="slidenum">
              <a:rPr lang="en-US" smtClean="0"/>
              <a:t>‹#›</a:t>
            </a:fld>
            <a:endParaRPr lang="en-US"/>
          </a:p>
        </p:txBody>
      </p:sp>
    </p:spTree>
    <p:extLst>
      <p:ext uri="{BB962C8B-B14F-4D97-AF65-F5344CB8AC3E}">
        <p14:creationId xmlns:p14="http://schemas.microsoft.com/office/powerpoint/2010/main" val="47830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FBCF8A-0793-4CC8-BFEA-EF7776FE0462}" type="datetimeFigureOut">
              <a:rPr lang="en-US" smtClean="0"/>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EFEA9-CF39-4C76-B4E3-A72F0AC02792}" type="slidenum">
              <a:rPr lang="en-US" smtClean="0"/>
              <a:t>‹#›</a:t>
            </a:fld>
            <a:endParaRPr lang="en-US"/>
          </a:p>
        </p:txBody>
      </p:sp>
    </p:spTree>
    <p:extLst>
      <p:ext uri="{BB962C8B-B14F-4D97-AF65-F5344CB8AC3E}">
        <p14:creationId xmlns:p14="http://schemas.microsoft.com/office/powerpoint/2010/main" val="761438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FBCF8A-0793-4CC8-BFEA-EF7776FE0462}" type="datetimeFigureOut">
              <a:rPr lang="en-US" smtClean="0"/>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EFEA9-CF39-4C76-B4E3-A72F0AC02792}" type="slidenum">
              <a:rPr lang="en-US" smtClean="0"/>
              <a:t>‹#›</a:t>
            </a:fld>
            <a:endParaRPr lang="en-US"/>
          </a:p>
        </p:txBody>
      </p:sp>
    </p:spTree>
    <p:extLst>
      <p:ext uri="{BB962C8B-B14F-4D97-AF65-F5344CB8AC3E}">
        <p14:creationId xmlns:p14="http://schemas.microsoft.com/office/powerpoint/2010/main" val="4076840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FBCF8A-0793-4CC8-BFEA-EF7776FE0462}" type="datetimeFigureOut">
              <a:rPr lang="en-US" smtClean="0"/>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EFEA9-CF39-4C76-B4E3-A72F0AC02792}" type="slidenum">
              <a:rPr lang="en-US" smtClean="0"/>
              <a:t>‹#›</a:t>
            </a:fld>
            <a:endParaRPr lang="en-US"/>
          </a:p>
        </p:txBody>
      </p:sp>
    </p:spTree>
    <p:extLst>
      <p:ext uri="{BB962C8B-B14F-4D97-AF65-F5344CB8AC3E}">
        <p14:creationId xmlns:p14="http://schemas.microsoft.com/office/powerpoint/2010/main" val="2110760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FBCF8A-0793-4CC8-BFEA-EF7776FE0462}" type="datetimeFigureOut">
              <a:rPr lang="en-US" smtClean="0"/>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EFEA9-CF39-4C76-B4E3-A72F0AC02792}" type="slidenum">
              <a:rPr lang="en-US" smtClean="0"/>
              <a:t>‹#›</a:t>
            </a:fld>
            <a:endParaRPr lang="en-US"/>
          </a:p>
        </p:txBody>
      </p:sp>
    </p:spTree>
    <p:extLst>
      <p:ext uri="{BB962C8B-B14F-4D97-AF65-F5344CB8AC3E}">
        <p14:creationId xmlns:p14="http://schemas.microsoft.com/office/powerpoint/2010/main" val="2738581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FBCF8A-0793-4CC8-BFEA-EF7776FE0462}" type="datetimeFigureOut">
              <a:rPr lang="en-US" smtClean="0"/>
              <a:t>8/28/2019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EFEA9-CF39-4C76-B4E3-A72F0AC02792}" type="slidenum">
              <a:rPr lang="en-US" smtClean="0"/>
              <a:t>‹#›</a:t>
            </a:fld>
            <a:endParaRPr lang="en-US"/>
          </a:p>
        </p:txBody>
      </p:sp>
    </p:spTree>
    <p:extLst>
      <p:ext uri="{BB962C8B-B14F-4D97-AF65-F5344CB8AC3E}">
        <p14:creationId xmlns:p14="http://schemas.microsoft.com/office/powerpoint/2010/main" val="1450968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FBCF8A-0793-4CC8-BFEA-EF7776FE0462}" type="datetimeFigureOut">
              <a:rPr lang="en-US" smtClean="0"/>
              <a:t>8/28/2019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7EFEA9-CF39-4C76-B4E3-A72F0AC02792}" type="slidenum">
              <a:rPr lang="en-US" smtClean="0"/>
              <a:t>‹#›</a:t>
            </a:fld>
            <a:endParaRPr lang="en-US"/>
          </a:p>
        </p:txBody>
      </p:sp>
    </p:spTree>
    <p:extLst>
      <p:ext uri="{BB962C8B-B14F-4D97-AF65-F5344CB8AC3E}">
        <p14:creationId xmlns:p14="http://schemas.microsoft.com/office/powerpoint/2010/main" val="336962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FBCF8A-0793-4CC8-BFEA-EF7776FE0462}" type="datetimeFigureOut">
              <a:rPr lang="en-US" smtClean="0"/>
              <a:t>8/28/2019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7EFEA9-CF39-4C76-B4E3-A72F0AC02792}" type="slidenum">
              <a:rPr lang="en-US" smtClean="0"/>
              <a:t>‹#›</a:t>
            </a:fld>
            <a:endParaRPr lang="en-US"/>
          </a:p>
        </p:txBody>
      </p:sp>
    </p:spTree>
    <p:extLst>
      <p:ext uri="{BB962C8B-B14F-4D97-AF65-F5344CB8AC3E}">
        <p14:creationId xmlns:p14="http://schemas.microsoft.com/office/powerpoint/2010/main" val="2505948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BCF8A-0793-4CC8-BFEA-EF7776FE0462}" type="datetimeFigureOut">
              <a:rPr lang="en-US" smtClean="0"/>
              <a:t>8/28/2019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7EFEA9-CF39-4C76-B4E3-A72F0AC02792}" type="slidenum">
              <a:rPr lang="en-US" smtClean="0"/>
              <a:t>‹#›</a:t>
            </a:fld>
            <a:endParaRPr lang="en-US"/>
          </a:p>
        </p:txBody>
      </p:sp>
    </p:spTree>
    <p:extLst>
      <p:ext uri="{BB962C8B-B14F-4D97-AF65-F5344CB8AC3E}">
        <p14:creationId xmlns:p14="http://schemas.microsoft.com/office/powerpoint/2010/main" val="2399472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BCF8A-0793-4CC8-BFEA-EF7776FE0462}" type="datetimeFigureOut">
              <a:rPr lang="en-US" smtClean="0"/>
              <a:t>8/28/2019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EFEA9-CF39-4C76-B4E3-A72F0AC02792}" type="slidenum">
              <a:rPr lang="en-US" smtClean="0"/>
              <a:t>‹#›</a:t>
            </a:fld>
            <a:endParaRPr lang="en-US"/>
          </a:p>
        </p:txBody>
      </p:sp>
    </p:spTree>
    <p:extLst>
      <p:ext uri="{BB962C8B-B14F-4D97-AF65-F5344CB8AC3E}">
        <p14:creationId xmlns:p14="http://schemas.microsoft.com/office/powerpoint/2010/main" val="3696031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BCF8A-0793-4CC8-BFEA-EF7776FE0462}" type="datetimeFigureOut">
              <a:rPr lang="en-US" smtClean="0"/>
              <a:t>8/28/2019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EFEA9-CF39-4C76-B4E3-A72F0AC02792}" type="slidenum">
              <a:rPr lang="en-US" smtClean="0"/>
              <a:t>‹#›</a:t>
            </a:fld>
            <a:endParaRPr lang="en-US"/>
          </a:p>
        </p:txBody>
      </p:sp>
    </p:spTree>
    <p:extLst>
      <p:ext uri="{BB962C8B-B14F-4D97-AF65-F5344CB8AC3E}">
        <p14:creationId xmlns:p14="http://schemas.microsoft.com/office/powerpoint/2010/main" val="1156943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FBCF8A-0793-4CC8-BFEA-EF7776FE0462}" type="datetimeFigureOut">
              <a:rPr lang="en-US" smtClean="0"/>
              <a:t>8/28/2019</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EFEA9-CF39-4C76-B4E3-A72F0AC02792}" type="slidenum">
              <a:rPr lang="en-US" smtClean="0"/>
              <a:t>‹#›</a:t>
            </a:fld>
            <a:endParaRPr lang="en-US"/>
          </a:p>
        </p:txBody>
      </p:sp>
    </p:spTree>
    <p:extLst>
      <p:ext uri="{BB962C8B-B14F-4D97-AF65-F5344CB8AC3E}">
        <p14:creationId xmlns:p14="http://schemas.microsoft.com/office/powerpoint/2010/main" val="3125969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wmf"/><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_rels/slide11.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image" Target="../media/image21.png"/><Relationship Id="rId7" Type="http://schemas.openxmlformats.org/officeDocument/2006/relationships/image" Target="../media/image2.w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wmf"/><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wmf"/></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w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2.wmf"/></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wmf"/><Relationship Id="rId4" Type="http://schemas.openxmlformats.org/officeDocument/2006/relationships/image" Target="../media/image2.wmf"/></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wmf"/><Relationship Id="rId4" Type="http://schemas.openxmlformats.org/officeDocument/2006/relationships/image" Target="../media/image2.wmf"/></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wmf"/><Relationship Id="rId4" Type="http://schemas.openxmlformats.org/officeDocument/2006/relationships/image" Target="../media/image2.wmf"/></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w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2.wm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wmf"/><Relationship Id="rId4" Type="http://schemas.openxmlformats.org/officeDocument/2006/relationships/image" Target="../media/image2.wmf"/></Relationships>
</file>

<file path=ppt/slides/_rels/slide2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3.wmf"/></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wmf"/><Relationship Id="rId4" Type="http://schemas.openxmlformats.org/officeDocument/2006/relationships/image" Target="../media/image2.wm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wmf"/><Relationship Id="rId4" Type="http://schemas.openxmlformats.org/officeDocument/2006/relationships/image" Target="../media/image2.wm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wmf"/><Relationship Id="rId4" Type="http://schemas.openxmlformats.org/officeDocument/2006/relationships/image" Target="../media/image2.wmf"/></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wmf"/><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3.wmf"/><Relationship Id="rId5" Type="http://schemas.openxmlformats.org/officeDocument/2006/relationships/image" Target="../media/image13.jpe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wmf"/><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wmf"/></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wmf"/><Relationship Id="rId4"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85775" y="754710"/>
            <a:ext cx="9451571" cy="5315989"/>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0345" y="-98628"/>
            <a:ext cx="2618105" cy="7022667"/>
          </a:xfrm>
          <a:prstGeom prst="rect">
            <a:avLst/>
          </a:prstGeom>
        </p:spPr>
      </p:pic>
      <p:pic>
        <p:nvPicPr>
          <p:cNvPr id="18" name="Picture 17"/>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705600" y="381000"/>
            <a:ext cx="2438400" cy="1104900"/>
          </a:xfrm>
          <a:prstGeom prst="rect">
            <a:avLst/>
          </a:prstGeom>
        </p:spPr>
      </p:pic>
      <p:sp>
        <p:nvSpPr>
          <p:cNvPr id="19" name="TextBox 18"/>
          <p:cNvSpPr txBox="1"/>
          <p:nvPr/>
        </p:nvSpPr>
        <p:spPr>
          <a:xfrm>
            <a:off x="6560344" y="2514600"/>
            <a:ext cx="2618106" cy="2677656"/>
          </a:xfrm>
          <a:prstGeom prst="rect">
            <a:avLst/>
          </a:prstGeom>
          <a:noFill/>
        </p:spPr>
        <p:txBody>
          <a:bodyPr wrap="square" rtlCol="0">
            <a:spAutoFit/>
          </a:bodyPr>
          <a:lstStyle/>
          <a:p>
            <a:pPr algn="ctr"/>
            <a:r>
              <a:rPr lang="en-US" sz="2800" b="1" dirty="0" smtClean="0">
                <a:solidFill>
                  <a:schemeClr val="bg1"/>
                </a:solidFill>
                <a:effectLst>
                  <a:outerShdw blurRad="38100" dist="38100" dir="2700000" algn="tl">
                    <a:srgbClr val="000000">
                      <a:alpha val="43137"/>
                    </a:srgbClr>
                  </a:outerShdw>
                </a:effectLst>
                <a:latin typeface="Trebuchet MS" panose="020B0603020202020204" pitchFamily="34" charset="0"/>
              </a:rPr>
              <a:t>Partnership </a:t>
            </a:r>
          </a:p>
          <a:p>
            <a:pPr algn="ctr"/>
            <a:r>
              <a:rPr lang="en-US" sz="2800" b="1" dirty="0" smtClean="0">
                <a:solidFill>
                  <a:schemeClr val="bg1"/>
                </a:solidFill>
                <a:effectLst>
                  <a:outerShdw blurRad="38100" dist="38100" dir="2700000" algn="tl">
                    <a:srgbClr val="000000">
                      <a:alpha val="43137"/>
                    </a:srgbClr>
                  </a:outerShdw>
                </a:effectLst>
                <a:latin typeface="Trebuchet MS" panose="020B0603020202020204" pitchFamily="34" charset="0"/>
              </a:rPr>
              <a:t>for Excellence </a:t>
            </a:r>
          </a:p>
          <a:p>
            <a:pPr algn="ctr"/>
            <a:r>
              <a:rPr lang="en-US" sz="2800" b="1" dirty="0" smtClean="0">
                <a:solidFill>
                  <a:schemeClr val="bg1"/>
                </a:solidFill>
                <a:effectLst>
                  <a:outerShdw blurRad="38100" dist="38100" dir="2700000" algn="tl">
                    <a:srgbClr val="000000">
                      <a:alpha val="43137"/>
                    </a:srgbClr>
                  </a:outerShdw>
                </a:effectLst>
                <a:latin typeface="Trebuchet MS" panose="020B0603020202020204" pitchFamily="34" charset="0"/>
              </a:rPr>
              <a:t>in Research </a:t>
            </a:r>
          </a:p>
          <a:p>
            <a:pPr algn="ctr"/>
            <a:r>
              <a:rPr lang="en-US" sz="2800" b="1" dirty="0" smtClean="0">
                <a:solidFill>
                  <a:schemeClr val="bg1"/>
                </a:solidFill>
                <a:effectLst>
                  <a:outerShdw blurRad="38100" dist="38100" dir="2700000" algn="tl">
                    <a:srgbClr val="000000">
                      <a:alpha val="43137"/>
                    </a:srgbClr>
                  </a:outerShdw>
                </a:effectLst>
                <a:latin typeface="Trebuchet MS" panose="020B0603020202020204" pitchFamily="34" charset="0"/>
              </a:rPr>
              <a:t>and Learning </a:t>
            </a:r>
          </a:p>
          <a:p>
            <a:pPr algn="ctr"/>
            <a:r>
              <a:rPr lang="en-US" sz="2800" b="1" dirty="0" smtClean="0">
                <a:solidFill>
                  <a:schemeClr val="bg1"/>
                </a:solidFill>
                <a:effectLst>
                  <a:outerShdw blurRad="38100" dist="38100" dir="2700000" algn="tl">
                    <a:srgbClr val="000000">
                      <a:alpha val="43137"/>
                    </a:srgbClr>
                  </a:outerShdw>
                </a:effectLst>
                <a:latin typeface="Trebuchet MS" panose="020B0603020202020204" pitchFamily="34" charset="0"/>
              </a:rPr>
              <a:t>(PERL)</a:t>
            </a:r>
          </a:p>
          <a:p>
            <a:pPr algn="ctr"/>
            <a:endParaRPr lang="en-US" sz="2800" b="1" dirty="0" smtClean="0">
              <a:solidFill>
                <a:schemeClr val="bg1"/>
              </a:solidFill>
              <a:effectLst>
                <a:outerShdw blurRad="38100" dist="38100" dir="2700000" algn="tl">
                  <a:srgbClr val="000000">
                    <a:alpha val="43137"/>
                  </a:srgbClr>
                </a:outerShdw>
              </a:effectLst>
              <a:latin typeface="Trebuchet MS" panose="020B0603020202020204" pitchFamily="34" charset="0"/>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9200" y="36144200"/>
            <a:ext cx="4543425" cy="1076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7"/>
          <a:stretch>
            <a:fillRect/>
          </a:stretch>
        </p:blipFill>
        <p:spPr>
          <a:xfrm>
            <a:off x="7086600" y="6080169"/>
            <a:ext cx="1945244" cy="701632"/>
          </a:xfrm>
          <a:prstGeom prst="rect">
            <a:avLst/>
          </a:prstGeom>
        </p:spPr>
      </p:pic>
    </p:spTree>
    <p:extLst>
      <p:ext uri="{BB962C8B-B14F-4D97-AF65-F5344CB8AC3E}">
        <p14:creationId xmlns:p14="http://schemas.microsoft.com/office/powerpoint/2010/main" val="17667279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P.E.R.L\Photos\IUPUI\2017-12-07 Chilled Water Final Presentation\IMG_0868.jpg"/>
          <p:cNvPicPr>
            <a:picLocks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219" y="685800"/>
            <a:ext cx="7115695" cy="53367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0345" y="-25401"/>
            <a:ext cx="2618105" cy="6949440"/>
          </a:xfrm>
          <a:prstGeom prst="rect">
            <a:avLst/>
          </a:prstGeom>
        </p:spPr>
      </p:pic>
      <p:sp>
        <p:nvSpPr>
          <p:cNvPr id="8" name="Title 2"/>
          <p:cNvSpPr txBox="1">
            <a:spLocks/>
          </p:cNvSpPr>
          <p:nvPr/>
        </p:nvSpPr>
        <p:spPr>
          <a:xfrm>
            <a:off x="6680517" y="152400"/>
            <a:ext cx="2408560" cy="754591"/>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chemeClr val="bg1"/>
                </a:solidFill>
                <a:effectLst>
                  <a:outerShdw blurRad="38100" dist="38100" dir="2700000" algn="tl">
                    <a:srgbClr val="000000">
                      <a:alpha val="43137"/>
                    </a:srgbClr>
                  </a:outerShdw>
                </a:effectLst>
                <a:latin typeface="Trebuchet MS" panose="020B0603020202020204" pitchFamily="34" charset="0"/>
              </a:rPr>
              <a:t>Successful Projects</a:t>
            </a:r>
          </a:p>
        </p:txBody>
      </p:sp>
      <p:sp>
        <p:nvSpPr>
          <p:cNvPr id="10" name="TextBox 9"/>
          <p:cNvSpPr txBox="1"/>
          <p:nvPr/>
        </p:nvSpPr>
        <p:spPr>
          <a:xfrm>
            <a:off x="6703219" y="1066800"/>
            <a:ext cx="2494281" cy="5078313"/>
          </a:xfrm>
          <a:prstGeom prst="rect">
            <a:avLst/>
          </a:prstGeom>
          <a:noFill/>
        </p:spPr>
        <p:txBody>
          <a:bodyPr wrap="square" rtlCol="0">
            <a:spAutoFit/>
          </a:bodyPr>
          <a:lstStyle/>
          <a:p>
            <a:pPr marL="171450" indent="-171450" fontAlgn="base">
              <a:buFontTx/>
              <a:buChar char="-"/>
            </a:pPr>
            <a:r>
              <a:rPr lang="en-US" dirty="0" smtClean="0">
                <a:solidFill>
                  <a:schemeClr val="bg1"/>
                </a:solidFill>
              </a:rPr>
              <a:t>WWTP </a:t>
            </a:r>
            <a:r>
              <a:rPr lang="en-US" dirty="0">
                <a:solidFill>
                  <a:schemeClr val="bg1"/>
                </a:solidFill>
              </a:rPr>
              <a:t>anaerobic digester feasibility study</a:t>
            </a:r>
          </a:p>
          <a:p>
            <a:pPr marL="171450" indent="-171450" fontAlgn="base">
              <a:buFontTx/>
              <a:buChar char="-"/>
            </a:pPr>
            <a:r>
              <a:rPr lang="en-US" dirty="0" smtClean="0">
                <a:solidFill>
                  <a:schemeClr val="bg1"/>
                </a:solidFill>
              </a:rPr>
              <a:t>Energy </a:t>
            </a:r>
            <a:r>
              <a:rPr lang="en-US" dirty="0">
                <a:solidFill>
                  <a:schemeClr val="bg1"/>
                </a:solidFill>
              </a:rPr>
              <a:t>audits </a:t>
            </a:r>
            <a:endParaRPr lang="en-US" dirty="0" smtClean="0">
              <a:solidFill>
                <a:schemeClr val="bg1"/>
              </a:solidFill>
            </a:endParaRPr>
          </a:p>
          <a:p>
            <a:pPr marL="171450" indent="-171450" fontAlgn="base">
              <a:buFontTx/>
              <a:buChar char="-"/>
            </a:pPr>
            <a:r>
              <a:rPr lang="en-US" dirty="0" smtClean="0">
                <a:solidFill>
                  <a:schemeClr val="bg1"/>
                </a:solidFill>
              </a:rPr>
              <a:t>3D </a:t>
            </a:r>
            <a:r>
              <a:rPr lang="en-US" dirty="0">
                <a:solidFill>
                  <a:schemeClr val="bg1"/>
                </a:solidFill>
              </a:rPr>
              <a:t>renderings of large capital projects </a:t>
            </a:r>
            <a:endParaRPr lang="en-US" dirty="0" smtClean="0">
              <a:solidFill>
                <a:schemeClr val="bg1"/>
              </a:solidFill>
            </a:endParaRPr>
          </a:p>
          <a:p>
            <a:pPr marL="171450" indent="-171450" fontAlgn="base">
              <a:buFontTx/>
              <a:buChar char="-"/>
            </a:pPr>
            <a:r>
              <a:rPr lang="en-US" dirty="0" smtClean="0">
                <a:solidFill>
                  <a:schemeClr val="bg1"/>
                </a:solidFill>
              </a:rPr>
              <a:t>Designing </a:t>
            </a:r>
            <a:r>
              <a:rPr lang="en-US" dirty="0">
                <a:solidFill>
                  <a:schemeClr val="bg1"/>
                </a:solidFill>
              </a:rPr>
              <a:t>pumps for a water </a:t>
            </a:r>
            <a:r>
              <a:rPr lang="en-US" dirty="0" smtClean="0">
                <a:solidFill>
                  <a:schemeClr val="bg1"/>
                </a:solidFill>
              </a:rPr>
              <a:t>reservoir</a:t>
            </a:r>
          </a:p>
          <a:p>
            <a:pPr marL="171450" indent="-171450" fontAlgn="base">
              <a:buFontTx/>
              <a:buChar char="-"/>
            </a:pPr>
            <a:r>
              <a:rPr lang="en-US" dirty="0" smtClean="0">
                <a:solidFill>
                  <a:schemeClr val="bg1"/>
                </a:solidFill>
              </a:rPr>
              <a:t>Thermal </a:t>
            </a:r>
            <a:r>
              <a:rPr lang="en-US" dirty="0">
                <a:solidFill>
                  <a:schemeClr val="bg1"/>
                </a:solidFill>
              </a:rPr>
              <a:t>energy storage</a:t>
            </a:r>
          </a:p>
          <a:p>
            <a:pPr marL="171450" indent="-171450" fontAlgn="base">
              <a:buFontTx/>
              <a:buChar char="-"/>
            </a:pPr>
            <a:r>
              <a:rPr lang="en-US" dirty="0" smtClean="0">
                <a:solidFill>
                  <a:schemeClr val="bg1"/>
                </a:solidFill>
              </a:rPr>
              <a:t>WWTP expansion </a:t>
            </a:r>
            <a:r>
              <a:rPr lang="en-US" dirty="0">
                <a:solidFill>
                  <a:schemeClr val="bg1"/>
                </a:solidFill>
              </a:rPr>
              <a:t>design</a:t>
            </a:r>
          </a:p>
          <a:p>
            <a:pPr marL="171450" indent="-171450" fontAlgn="base">
              <a:buFontTx/>
              <a:buChar char="-"/>
            </a:pPr>
            <a:r>
              <a:rPr lang="en-US" dirty="0" smtClean="0">
                <a:solidFill>
                  <a:schemeClr val="bg1"/>
                </a:solidFill>
              </a:rPr>
              <a:t>Pump </a:t>
            </a:r>
            <a:r>
              <a:rPr lang="en-US" dirty="0">
                <a:solidFill>
                  <a:schemeClr val="bg1"/>
                </a:solidFill>
              </a:rPr>
              <a:t>predictive maintenance study</a:t>
            </a:r>
          </a:p>
          <a:p>
            <a:pPr marL="171450" indent="-171450" fontAlgn="base">
              <a:buFontTx/>
              <a:buChar char="-"/>
            </a:pPr>
            <a:r>
              <a:rPr lang="en-US" dirty="0" smtClean="0">
                <a:solidFill>
                  <a:schemeClr val="bg1"/>
                </a:solidFill>
              </a:rPr>
              <a:t>Water </a:t>
            </a:r>
            <a:r>
              <a:rPr lang="en-US" dirty="0">
                <a:solidFill>
                  <a:schemeClr val="bg1"/>
                </a:solidFill>
              </a:rPr>
              <a:t>residuals testing </a:t>
            </a:r>
            <a:r>
              <a:rPr lang="en-US" dirty="0" smtClean="0">
                <a:solidFill>
                  <a:schemeClr val="bg1"/>
                </a:solidFill>
              </a:rPr>
              <a:t>project </a:t>
            </a:r>
            <a:endParaRPr lang="en-US" dirty="0">
              <a:solidFill>
                <a:schemeClr val="bg1"/>
              </a:solidFill>
            </a:endParaRPr>
          </a:p>
          <a:p>
            <a:pPr marL="285750" indent="-285750" algn="ctr">
              <a:buFont typeface="Arial" panose="020B0604020202020204" pitchFamily="34" charset="0"/>
              <a:buChar char="•"/>
            </a:pPr>
            <a:endParaRPr lang="en-US" altLang="en-US" dirty="0" smtClean="0">
              <a:solidFill>
                <a:schemeClr val="bg1"/>
              </a:solidFill>
            </a:endParaRPr>
          </a:p>
          <a:p>
            <a:pPr algn="ctr"/>
            <a:endParaRPr lang="en-US" altLang="en-US" dirty="0" smtClean="0">
              <a:solidFill>
                <a:schemeClr val="bg1"/>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2476" y="5852952"/>
            <a:ext cx="1981200" cy="897731"/>
          </a:xfrm>
          <a:prstGeom prst="rect">
            <a:avLst/>
          </a:prstGeom>
        </p:spPr>
      </p:pic>
    </p:spTree>
    <p:extLst>
      <p:ext uri="{BB962C8B-B14F-4D97-AF65-F5344CB8AC3E}">
        <p14:creationId xmlns:p14="http://schemas.microsoft.com/office/powerpoint/2010/main" val="5320510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222AD92-2AA9-49CF-A193-A79E2B1B77F4}"/>
              </a:ext>
            </a:extLst>
          </p:cNvPr>
          <p:cNvPicPr>
            <a:picLocks noChangeAspect="1"/>
          </p:cNvPicPr>
          <p:nvPr/>
        </p:nvPicPr>
        <p:blipFill>
          <a:blip r:embed="rId3"/>
          <a:stretch>
            <a:fillRect/>
          </a:stretch>
        </p:blipFill>
        <p:spPr>
          <a:xfrm>
            <a:off x="-9525" y="3768875"/>
            <a:ext cx="3469803" cy="2628820"/>
          </a:xfrm>
          <a:prstGeom prst="rect">
            <a:avLst/>
          </a:prstGeom>
          <a:ln w="19050">
            <a:solidFill>
              <a:schemeClr val="bg1"/>
            </a:solidFill>
          </a:ln>
        </p:spPr>
      </p:pic>
      <p:pic>
        <p:nvPicPr>
          <p:cNvPr id="11" name="Picture 10">
            <a:extLst>
              <a:ext uri="{FF2B5EF4-FFF2-40B4-BE49-F238E27FC236}">
                <a16:creationId xmlns:a16="http://schemas.microsoft.com/office/drawing/2014/main" id="{883958B4-E818-4BF6-913B-89BD4C5BFE02}"/>
              </a:ext>
            </a:extLst>
          </p:cNvPr>
          <p:cNvPicPr>
            <a:picLocks noChangeAspect="1"/>
          </p:cNvPicPr>
          <p:nvPr/>
        </p:nvPicPr>
        <p:blipFill rotWithShape="1">
          <a:blip r:embed="rId4"/>
          <a:stretch/>
        </p:blipFill>
        <p:spPr>
          <a:xfrm>
            <a:off x="3048002" y="4209809"/>
            <a:ext cx="3157787" cy="1643143"/>
          </a:xfrm>
          <a:prstGeom prst="rect">
            <a:avLst/>
          </a:prstGeom>
          <a:ln w="19050">
            <a:solidFill>
              <a:schemeClr val="bg1"/>
            </a:solidFill>
          </a:ln>
        </p:spPr>
      </p:pic>
      <p:pic>
        <p:nvPicPr>
          <p:cNvPr id="6" name="Picture 5" descr="A close up of a map&#10;&#10;Description generated with high confidence">
            <a:extLst>
              <a:ext uri="{FF2B5EF4-FFF2-40B4-BE49-F238E27FC236}">
                <a16:creationId xmlns:a16="http://schemas.microsoft.com/office/drawing/2014/main" id="{9882C81A-5D3F-4854-B17C-0456B624C3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006" t="6685" r="6378" b="26689"/>
          <a:stretch/>
        </p:blipFill>
        <p:spPr>
          <a:xfrm rot="16200000">
            <a:off x="-183547" y="202249"/>
            <a:ext cx="3415096" cy="3047999"/>
          </a:xfrm>
          <a:prstGeom prst="rect">
            <a:avLst/>
          </a:prstGeom>
          <a:ln w="19050">
            <a:solidFill>
              <a:schemeClr val="bg1"/>
            </a:solidFill>
          </a:ln>
        </p:spPr>
      </p:pic>
      <p:pic>
        <p:nvPicPr>
          <p:cNvPr id="7" name="Picture 6">
            <a:extLst>
              <a:ext uri="{FF2B5EF4-FFF2-40B4-BE49-F238E27FC236}">
                <a16:creationId xmlns:a16="http://schemas.microsoft.com/office/drawing/2014/main" id="{22F5F426-043A-4F1F-8AAF-A1A18CF3655A}"/>
              </a:ext>
            </a:extLst>
          </p:cNvPr>
          <p:cNvPicPr>
            <a:picLocks noChangeAspect="1"/>
          </p:cNvPicPr>
          <p:nvPr/>
        </p:nvPicPr>
        <p:blipFill rotWithShape="1">
          <a:blip r:embed="rId6"/>
          <a:srcRect l="19655" t="6208" r="9533" b="30646"/>
          <a:stretch/>
        </p:blipFill>
        <p:spPr>
          <a:xfrm rot="16200000">
            <a:off x="2846768" y="219934"/>
            <a:ext cx="3389695" cy="2987226"/>
          </a:xfrm>
          <a:prstGeom prst="rect">
            <a:avLst/>
          </a:prstGeom>
          <a:ln w="19050">
            <a:solidFill>
              <a:schemeClr val="bg1"/>
            </a:solidFill>
          </a:ln>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7689" y="-156845"/>
            <a:ext cx="3006249" cy="7005320"/>
          </a:xfrm>
          <a:prstGeom prst="rect">
            <a:avLst/>
          </a:prstGeom>
        </p:spPr>
      </p:pic>
      <p:sp>
        <p:nvSpPr>
          <p:cNvPr id="12" name="Content Placeholder 3"/>
          <p:cNvSpPr txBox="1">
            <a:spLocks/>
          </p:cNvSpPr>
          <p:nvPr/>
        </p:nvSpPr>
        <p:spPr>
          <a:xfrm>
            <a:off x="6508886" y="1397000"/>
            <a:ext cx="2332876" cy="3251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b="1" dirty="0" smtClean="0">
                <a:solidFill>
                  <a:schemeClr val="bg1"/>
                </a:solidFill>
                <a:effectLst>
                  <a:outerShdw blurRad="38100" dist="38100" dir="2700000" algn="tl">
                    <a:srgbClr val="000000">
                      <a:alpha val="43137"/>
                    </a:srgbClr>
                  </a:outerShdw>
                </a:effectLst>
                <a:latin typeface="Trebuchet MS" panose="020B0603020202020204" pitchFamily="34" charset="0"/>
              </a:rPr>
              <a:t>Feature </a:t>
            </a:r>
          </a:p>
          <a:p>
            <a:r>
              <a:rPr lang="en-US" sz="2000" b="1" dirty="0" smtClean="0">
                <a:solidFill>
                  <a:schemeClr val="bg1"/>
                </a:solidFill>
                <a:effectLst>
                  <a:outerShdw blurRad="38100" dist="38100" dir="2700000" algn="tl">
                    <a:srgbClr val="000000">
                      <a:alpha val="43137"/>
                    </a:srgbClr>
                  </a:outerShdw>
                </a:effectLst>
                <a:latin typeface="Trebuchet MS" panose="020B0603020202020204" pitchFamily="34" charset="0"/>
              </a:rPr>
              <a:t>Project</a:t>
            </a:r>
          </a:p>
          <a:p>
            <a:endParaRPr lang="en-US" sz="1600" dirty="0" smtClean="0">
              <a:solidFill>
                <a:schemeClr val="bg1"/>
              </a:solidFill>
              <a:latin typeface="Trebuchet MS" panose="020B0603020202020204" pitchFamily="34" charset="0"/>
            </a:endParaRPr>
          </a:p>
          <a:p>
            <a:endParaRPr lang="en-US" sz="1600" dirty="0" smtClean="0">
              <a:solidFill>
                <a:schemeClr val="bg1"/>
              </a:solidFill>
              <a:latin typeface="Trebuchet MS" panose="020B0603020202020204" pitchFamily="34" charset="0"/>
            </a:endParaRPr>
          </a:p>
          <a:p>
            <a:r>
              <a:rPr lang="en-US" sz="1400" dirty="0" smtClean="0">
                <a:solidFill>
                  <a:schemeClr val="bg1"/>
                </a:solidFill>
                <a:latin typeface="Trebuchet MS" panose="020B0603020202020204" pitchFamily="34" charset="0"/>
              </a:rPr>
              <a:t>Water Wagon</a:t>
            </a:r>
            <a:endParaRPr lang="en-US" sz="1400" dirty="0">
              <a:solidFill>
                <a:schemeClr val="bg1"/>
              </a:solidFill>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4200" y="5852952"/>
            <a:ext cx="1981200" cy="897731"/>
          </a:xfrm>
          <a:prstGeom prst="rect">
            <a:avLst/>
          </a:prstGeom>
        </p:spPr>
      </p:pic>
    </p:spTree>
    <p:extLst>
      <p:ext uri="{BB962C8B-B14F-4D97-AF65-F5344CB8AC3E}">
        <p14:creationId xmlns:p14="http://schemas.microsoft.com/office/powerpoint/2010/main" val="38445999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599"/>
            <a:ext cx="4267200" cy="3243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79584"/>
            <a:ext cx="2538413" cy="3092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453493"/>
            <a:ext cx="8001000" cy="3243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04586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1" y="-81280"/>
            <a:ext cx="3006249" cy="7005320"/>
          </a:xfrm>
          <a:prstGeom prst="rect">
            <a:avLst/>
          </a:prstGeom>
        </p:spPr>
      </p:pic>
      <p:sp>
        <p:nvSpPr>
          <p:cNvPr id="8" name="Title 2"/>
          <p:cNvSpPr txBox="1">
            <a:spLocks/>
          </p:cNvSpPr>
          <p:nvPr/>
        </p:nvSpPr>
        <p:spPr>
          <a:xfrm>
            <a:off x="6338886" y="177801"/>
            <a:ext cx="2672876" cy="754591"/>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chemeClr val="bg1"/>
                </a:solidFill>
                <a:effectLst>
                  <a:outerShdw blurRad="38100" dist="38100" dir="2700000" algn="tl">
                    <a:srgbClr val="000000">
                      <a:alpha val="43137"/>
                    </a:srgbClr>
                  </a:outerShdw>
                </a:effectLst>
                <a:latin typeface="Trebuchet MS" panose="020B0603020202020204" pitchFamily="34" charset="0"/>
              </a:rPr>
              <a:t>Educational Tours</a:t>
            </a:r>
            <a:endParaRPr lang="en-US" sz="24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pic>
        <p:nvPicPr>
          <p:cNvPr id="12" name="Picture 8" descr="23.jp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4094" y="557310"/>
            <a:ext cx="2926080" cy="2896290"/>
          </a:xfrm>
          <a:prstGeom prst="rect">
            <a:avLst/>
          </a:prstGeom>
          <a:solidFill>
            <a:srgbClr val="FFFFFF">
              <a:shade val="85000"/>
            </a:srgbClr>
          </a:solidFill>
          <a:ln w="76200" cap="sq">
            <a:solidFill>
              <a:srgbClr val="FFFFFF"/>
            </a:solidFill>
            <a:miter lim="800000"/>
          </a:ln>
          <a:effectLst>
            <a:outerShdw blurRad="107950" dist="12700" dir="5400000" algn="ctr">
              <a:srgbClr val="000000"/>
            </a:outerShdw>
          </a:effectLst>
          <a:extLst/>
        </p:spPr>
      </p:pic>
      <p:pic>
        <p:nvPicPr>
          <p:cNvPr id="14" name="Picture 4" descr="\\cegfs02\common\CP&amp;E\P.E.R.L\Photos\IUPUI\Southport Tour\20161130_14230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tretch/>
        </p:blipFill>
        <p:spPr bwMode="auto">
          <a:xfrm>
            <a:off x="6553200" y="1166100"/>
            <a:ext cx="2265218" cy="4023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6" name="Picture 9" descr="WP_20160927_09_54_29_Purdu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tretch/>
        </p:blipFill>
        <p:spPr bwMode="auto">
          <a:xfrm>
            <a:off x="76200" y="4038600"/>
            <a:ext cx="3503815" cy="1920240"/>
          </a:xfrm>
          <a:prstGeom prst="rect">
            <a:avLst/>
          </a:prstGeom>
          <a:solidFill>
            <a:srgbClr val="FFFFFF">
              <a:shade val="85000"/>
            </a:srgbClr>
          </a:solidFill>
          <a:ln w="76200" cap="sq">
            <a:solidFill>
              <a:srgbClr val="FFFFFF"/>
            </a:solidFill>
            <a:miter lim="800000"/>
          </a:ln>
          <a:effectLst>
            <a:outerShdw blurRad="107950" dist="12700" dir="5400000" algn="ctr">
              <a:srgbClr val="000000"/>
            </a:outerShdw>
          </a:effectLst>
          <a:extLst/>
        </p:spPr>
      </p:pic>
      <p:pic>
        <p:nvPicPr>
          <p:cNvPr id="17" name="Picture 2" descr="K:\CP&amp;E\P.E.R.L\Photos\IUPUI\East Bank Storage Tank Tour\IMG_0257.JPG"/>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90605" y="4514580"/>
            <a:ext cx="2381596" cy="1787236"/>
          </a:xfrm>
          <a:prstGeom prst="rect">
            <a:avLst/>
          </a:prstGeom>
          <a:solidFill>
            <a:srgbClr val="FFFFFF">
              <a:shade val="85000"/>
            </a:srgbClr>
          </a:solidFill>
          <a:ln w="76200" cap="sq">
            <a:solidFill>
              <a:srgbClr val="FFFFFF"/>
            </a:solidFill>
            <a:miter lim="800000"/>
          </a:ln>
          <a:effectLst>
            <a:outerShdw blurRad="107950" dist="12700" dir="5400000" algn="ctr">
              <a:srgbClr val="000000"/>
            </a:outerShdw>
          </a:effectLst>
          <a:extLst/>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tretch/>
        </p:blipFill>
        <p:spPr>
          <a:xfrm>
            <a:off x="2514600" y="1676400"/>
            <a:ext cx="3503815" cy="1874520"/>
          </a:xfrm>
          <a:prstGeom prst="rect">
            <a:avLst/>
          </a:prstGeom>
          <a:ln w="76200" cap="sq" cmpd="sng">
            <a:solidFill>
              <a:srgbClr val="FFFFFF"/>
            </a:solidFill>
            <a:miter lim="800000"/>
          </a:ln>
          <a:effectLst>
            <a:outerShdw blurRad="107950" dist="12700" dir="5400000" algn="ctr">
              <a:srgbClr val="000000"/>
            </a:outerShdw>
          </a:effectLst>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30562" y="5852951"/>
            <a:ext cx="1981200" cy="897731"/>
          </a:xfrm>
          <a:prstGeom prst="rect">
            <a:avLst/>
          </a:prstGeom>
        </p:spPr>
      </p:pic>
    </p:spTree>
    <p:extLst>
      <p:ext uri="{BB962C8B-B14F-4D97-AF65-F5344CB8AC3E}">
        <p14:creationId xmlns:p14="http://schemas.microsoft.com/office/powerpoint/2010/main" val="23266129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a:xfrm>
            <a:off x="3305176" y="1237192"/>
            <a:ext cx="3104804" cy="4139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1" y="-81280"/>
            <a:ext cx="3006249" cy="7005320"/>
          </a:xfrm>
          <a:prstGeom prst="rect">
            <a:avLst/>
          </a:prstGeom>
        </p:spPr>
      </p:pic>
      <p:sp>
        <p:nvSpPr>
          <p:cNvPr id="8" name="Title 2"/>
          <p:cNvSpPr txBox="1">
            <a:spLocks/>
          </p:cNvSpPr>
          <p:nvPr/>
        </p:nvSpPr>
        <p:spPr>
          <a:xfrm>
            <a:off x="6338886" y="482601"/>
            <a:ext cx="2672876" cy="7545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solidFill>
                  <a:schemeClr val="bg1"/>
                </a:solidFill>
                <a:effectLst>
                  <a:outerShdw blurRad="38100" dist="38100" dir="2700000" algn="tl">
                    <a:srgbClr val="000000">
                      <a:alpha val="43137"/>
                    </a:srgbClr>
                  </a:outerShdw>
                </a:effectLst>
                <a:latin typeface="Trebuchet MS" panose="020B0603020202020204" pitchFamily="34" charset="0"/>
              </a:rPr>
              <a:t>Guest Lectures/Presentations</a:t>
            </a:r>
            <a:endParaRPr lang="en-US" sz="18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pic>
        <p:nvPicPr>
          <p:cNvPr id="10" name="Picture 5" descr="G:\P.E.R.L\Photos\Purdue\2016-03-02 Pizza Party\2016-03-02 Meeting (3).JPG"/>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4775" y="1240897"/>
            <a:ext cx="3094011" cy="4139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9"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527072" y="2084959"/>
            <a:ext cx="2446590" cy="2451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4200" y="5852952"/>
            <a:ext cx="1981200" cy="897731"/>
          </a:xfrm>
          <a:prstGeom prst="rect">
            <a:avLst/>
          </a:prstGeom>
        </p:spPr>
      </p:pic>
    </p:spTree>
    <p:extLst>
      <p:ext uri="{BB962C8B-B14F-4D97-AF65-F5344CB8AC3E}">
        <p14:creationId xmlns:p14="http://schemas.microsoft.com/office/powerpoint/2010/main" val="32551656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8040"/>
            <a:ext cx="9156469" cy="521208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40640"/>
            <a:ext cx="3581400" cy="6949440"/>
          </a:xfrm>
          <a:prstGeom prst="rect">
            <a:avLst/>
          </a:prstGeom>
        </p:spPr>
      </p:pic>
      <p:sp>
        <p:nvSpPr>
          <p:cNvPr id="10" name="Content Placeholder 6"/>
          <p:cNvSpPr>
            <a:spLocks noGrp="1"/>
          </p:cNvSpPr>
          <p:nvPr>
            <p:ph idx="1"/>
          </p:nvPr>
        </p:nvSpPr>
        <p:spPr>
          <a:xfrm>
            <a:off x="152400" y="381001"/>
            <a:ext cx="3276600" cy="4470400"/>
          </a:xfrm>
        </p:spPr>
        <p:txBody>
          <a:bodyPr>
            <a:normAutofit/>
          </a:bodyPr>
          <a:lstStyle/>
          <a:p>
            <a:pPr marL="0" indent="0">
              <a:buNone/>
            </a:pPr>
            <a:r>
              <a:rPr lang="en-US" sz="2400" b="1" dirty="0" smtClean="0">
                <a:solidFill>
                  <a:schemeClr val="bg1"/>
                </a:solidFill>
                <a:effectLst>
                  <a:outerShdw blurRad="38100" dist="38100" dir="2700000" algn="tl">
                    <a:srgbClr val="000000">
                      <a:alpha val="43137"/>
                    </a:srgbClr>
                  </a:outerShdw>
                </a:effectLst>
                <a:latin typeface="Trebuchet MS" panose="020B0603020202020204" pitchFamily="34" charset="0"/>
              </a:rPr>
              <a:t>Internships</a:t>
            </a:r>
            <a:endParaRPr lang="en-US" sz="2400" b="1" dirty="0">
              <a:solidFill>
                <a:schemeClr val="bg1"/>
              </a:solidFill>
              <a:latin typeface="Trebuchet MS" panose="020B0603020202020204" pitchFamily="34" charset="0"/>
            </a:endParaRPr>
          </a:p>
          <a:p>
            <a:pPr marL="0" indent="0">
              <a:buNone/>
            </a:pPr>
            <a:endParaRPr lang="en-US" sz="1600" dirty="0" smtClean="0">
              <a:solidFill>
                <a:schemeClr val="bg1"/>
              </a:solidFill>
              <a:latin typeface="Trebuchet MS" panose="020B0603020202020204" pitchFamily="34" charset="0"/>
            </a:endParaRPr>
          </a:p>
          <a:p>
            <a:pPr marL="0" indent="0">
              <a:buNone/>
            </a:pPr>
            <a:r>
              <a:rPr lang="en-US" sz="1800" dirty="0" smtClean="0">
                <a:solidFill>
                  <a:schemeClr val="bg1"/>
                </a:solidFill>
                <a:latin typeface="Trebuchet MS" panose="020B0603020202020204" pitchFamily="34" charset="0"/>
              </a:rPr>
              <a:t>Citizens Internship Program</a:t>
            </a:r>
          </a:p>
          <a:p>
            <a:r>
              <a:rPr lang="en-US" sz="1600" dirty="0" smtClean="0">
                <a:solidFill>
                  <a:schemeClr val="bg1"/>
                </a:solidFill>
                <a:latin typeface="Trebuchet MS" panose="020B0603020202020204" pitchFamily="34" charset="0"/>
              </a:rPr>
              <a:t>Orientation</a:t>
            </a:r>
          </a:p>
          <a:p>
            <a:r>
              <a:rPr lang="en-US" sz="1600" dirty="0" smtClean="0">
                <a:solidFill>
                  <a:schemeClr val="bg1"/>
                </a:solidFill>
                <a:latin typeface="Trebuchet MS" panose="020B0603020202020204" pitchFamily="34" charset="0"/>
              </a:rPr>
              <a:t>Site visits</a:t>
            </a:r>
          </a:p>
          <a:p>
            <a:r>
              <a:rPr lang="en-US" sz="1600" dirty="0" smtClean="0">
                <a:solidFill>
                  <a:schemeClr val="bg1"/>
                </a:solidFill>
                <a:latin typeface="Trebuchet MS" panose="020B0603020202020204" pitchFamily="34" charset="0"/>
              </a:rPr>
              <a:t>Exchange program</a:t>
            </a:r>
          </a:p>
        </p:txBody>
      </p:sp>
      <p:pic>
        <p:nvPicPr>
          <p:cNvPr id="6" name="Picture 5"/>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04800" y="5562600"/>
            <a:ext cx="2438400" cy="1104900"/>
          </a:xfrm>
          <a:prstGeom prst="rect">
            <a:avLst/>
          </a:prstGeom>
        </p:spPr>
      </p:pic>
    </p:spTree>
    <p:extLst>
      <p:ext uri="{BB962C8B-B14F-4D97-AF65-F5344CB8AC3E}">
        <p14:creationId xmlns:p14="http://schemas.microsoft.com/office/powerpoint/2010/main" val="32788877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egfs02\common\CP&amp;E\P.E.R.L\Photos\IUPUI\Perry K Chilled Water Tour\20161111_140156.jpg"/>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152400" y="1447800"/>
            <a:ext cx="7240042" cy="407091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1" y="-81280"/>
            <a:ext cx="3006249" cy="7005320"/>
          </a:xfrm>
          <a:prstGeom prst="rect">
            <a:avLst/>
          </a:prstGeom>
        </p:spPr>
      </p:pic>
      <p:sp>
        <p:nvSpPr>
          <p:cNvPr id="8" name="Title 2"/>
          <p:cNvSpPr txBox="1">
            <a:spLocks/>
          </p:cNvSpPr>
          <p:nvPr/>
        </p:nvSpPr>
        <p:spPr>
          <a:xfrm>
            <a:off x="6338886" y="177801"/>
            <a:ext cx="2672876" cy="754591"/>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chemeClr val="bg1"/>
                </a:solidFill>
                <a:effectLst>
                  <a:outerShdw blurRad="38100" dist="38100" dir="2700000" algn="tl">
                    <a:srgbClr val="000000">
                      <a:alpha val="43137"/>
                    </a:srgbClr>
                  </a:outerShdw>
                </a:effectLst>
                <a:latin typeface="Trebuchet MS" panose="020B0603020202020204" pitchFamily="34" charset="0"/>
              </a:rPr>
              <a:t>Participation Benefits</a:t>
            </a:r>
            <a:endParaRPr lang="en-US" sz="24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9" name="TextBox 8"/>
          <p:cNvSpPr txBox="1"/>
          <p:nvPr/>
        </p:nvSpPr>
        <p:spPr>
          <a:xfrm>
            <a:off x="6338887" y="930273"/>
            <a:ext cx="2743199" cy="3323987"/>
          </a:xfrm>
          <a:prstGeom prst="rect">
            <a:avLst/>
          </a:prstGeom>
          <a:noFill/>
        </p:spPr>
        <p:txBody>
          <a:bodyPr wrap="square" rtlCol="0">
            <a:spAutoFit/>
          </a:bodyPr>
          <a:lstStyle/>
          <a:p>
            <a:pPr marL="285750" indent="-285750">
              <a:buFont typeface="Arial" panose="020B0604020202020204" pitchFamily="34" charset="0"/>
              <a:buChar char="•"/>
            </a:pPr>
            <a:r>
              <a:rPr lang="en-US" altLang="en-US" sz="1400" dirty="0" smtClean="0">
                <a:solidFill>
                  <a:schemeClr val="bg1"/>
                </a:solidFill>
              </a:rPr>
              <a:t>Gain real </a:t>
            </a:r>
            <a:r>
              <a:rPr lang="en-US" altLang="en-US" sz="1500" dirty="0" smtClean="0">
                <a:solidFill>
                  <a:schemeClr val="bg1"/>
                </a:solidFill>
              </a:rPr>
              <a:t>world industry skills and knowledge</a:t>
            </a:r>
          </a:p>
          <a:p>
            <a:pPr marL="285750" indent="-285750">
              <a:buFont typeface="Arial" panose="020B0604020202020204" pitchFamily="34" charset="0"/>
              <a:buChar char="•"/>
            </a:pPr>
            <a:r>
              <a:rPr lang="en-US" altLang="en-US" sz="1500" dirty="0" smtClean="0">
                <a:solidFill>
                  <a:schemeClr val="bg1"/>
                </a:solidFill>
              </a:rPr>
              <a:t>Resume builder (experience, references, etc.)</a:t>
            </a:r>
          </a:p>
          <a:p>
            <a:pPr marL="285750" indent="-285750">
              <a:buFont typeface="Arial" panose="020B0604020202020204" pitchFamily="34" charset="0"/>
              <a:buChar char="•"/>
            </a:pPr>
            <a:r>
              <a:rPr lang="en-US" altLang="en-US" sz="1500" dirty="0" smtClean="0">
                <a:solidFill>
                  <a:schemeClr val="bg1"/>
                </a:solidFill>
              </a:rPr>
              <a:t>Apply classroom knowledge/skills</a:t>
            </a:r>
          </a:p>
          <a:p>
            <a:pPr marL="285750" indent="-285750">
              <a:buFont typeface="Arial" panose="020B0604020202020204" pitchFamily="34" charset="0"/>
              <a:buChar char="•"/>
            </a:pPr>
            <a:r>
              <a:rPr lang="en-US" altLang="en-US" sz="1500" dirty="0" smtClean="0">
                <a:solidFill>
                  <a:schemeClr val="bg1"/>
                </a:solidFill>
              </a:rPr>
              <a:t>Career path, opportunities and decision-making assistance</a:t>
            </a:r>
          </a:p>
          <a:p>
            <a:pPr marL="285750" indent="-285750">
              <a:buFont typeface="Arial" panose="020B0604020202020204" pitchFamily="34" charset="0"/>
              <a:buChar char="•"/>
            </a:pPr>
            <a:r>
              <a:rPr lang="en-US" altLang="en-US" sz="1500" dirty="0" smtClean="0">
                <a:solidFill>
                  <a:schemeClr val="bg1"/>
                </a:solidFill>
              </a:rPr>
              <a:t>Develop professional contacts</a:t>
            </a:r>
          </a:p>
          <a:p>
            <a:pPr marL="285750" indent="-285750">
              <a:buFont typeface="Arial" panose="020B0604020202020204" pitchFamily="34" charset="0"/>
              <a:buChar char="•"/>
            </a:pPr>
            <a:r>
              <a:rPr lang="en-US" altLang="en-US" sz="1500" dirty="0" smtClean="0">
                <a:solidFill>
                  <a:schemeClr val="bg1"/>
                </a:solidFill>
              </a:rPr>
              <a:t>Access to industry expertise</a:t>
            </a:r>
          </a:p>
          <a:p>
            <a:pPr marL="285750" indent="-285750">
              <a:buFont typeface="Arial" panose="020B0604020202020204" pitchFamily="34" charset="0"/>
              <a:buChar char="•"/>
            </a:pPr>
            <a:r>
              <a:rPr lang="en-US" altLang="en-US" sz="1500" dirty="0" smtClean="0">
                <a:solidFill>
                  <a:schemeClr val="bg1"/>
                </a:solidFill>
              </a:rPr>
              <a:t>Behind-the-scenes tour opportunities</a:t>
            </a:r>
            <a:endParaRPr lang="en-US" altLang="en-US" sz="1500" dirty="0">
              <a:solidFill>
                <a:schemeClr val="bg1"/>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1512" y="5852952"/>
            <a:ext cx="1981200" cy="897731"/>
          </a:xfrm>
          <a:prstGeom prst="rect">
            <a:avLst/>
          </a:prstGeom>
        </p:spPr>
      </p:pic>
    </p:spTree>
    <p:extLst>
      <p:ext uri="{BB962C8B-B14F-4D97-AF65-F5344CB8AC3E}">
        <p14:creationId xmlns:p14="http://schemas.microsoft.com/office/powerpoint/2010/main" val="42747727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419475" y="1600200"/>
            <a:ext cx="6197138" cy="3487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40640"/>
            <a:ext cx="3581400" cy="6949440"/>
          </a:xfrm>
          <a:prstGeom prst="rect">
            <a:avLst/>
          </a:prstGeom>
        </p:spPr>
      </p:pic>
      <p:sp>
        <p:nvSpPr>
          <p:cNvPr id="10" name="Content Placeholder 6"/>
          <p:cNvSpPr>
            <a:spLocks noGrp="1"/>
          </p:cNvSpPr>
          <p:nvPr>
            <p:ph idx="1"/>
          </p:nvPr>
        </p:nvSpPr>
        <p:spPr>
          <a:xfrm>
            <a:off x="152400" y="381001"/>
            <a:ext cx="3276600" cy="4470400"/>
          </a:xfrm>
        </p:spPr>
        <p:txBody>
          <a:bodyPr>
            <a:normAutofit lnSpcReduction="10000"/>
          </a:bodyPr>
          <a:lstStyle/>
          <a:p>
            <a:pPr marL="0" indent="0">
              <a:buNone/>
            </a:pPr>
            <a:r>
              <a:rPr lang="en-US" sz="2000" b="1" dirty="0" smtClean="0">
                <a:solidFill>
                  <a:schemeClr val="bg1"/>
                </a:solidFill>
                <a:effectLst>
                  <a:outerShdw blurRad="38100" dist="38100" dir="2700000" algn="tl">
                    <a:srgbClr val="000000">
                      <a:alpha val="43137"/>
                    </a:srgbClr>
                  </a:outerShdw>
                </a:effectLst>
                <a:latin typeface="Trebuchet MS" panose="020B0603020202020204" pitchFamily="34" charset="0"/>
              </a:rPr>
              <a:t>Student Lessons Learned </a:t>
            </a:r>
            <a:endParaRPr lang="en-US" sz="1400" b="1" dirty="0" smtClean="0">
              <a:solidFill>
                <a:schemeClr val="bg1"/>
              </a:solidFill>
              <a:latin typeface="Trebuchet MS" panose="020B0603020202020204" pitchFamily="34" charset="0"/>
            </a:endParaRPr>
          </a:p>
          <a:p>
            <a:pPr marL="0" indent="0">
              <a:buNone/>
            </a:pPr>
            <a:endParaRPr lang="en-US" sz="1600" b="1" dirty="0">
              <a:solidFill>
                <a:schemeClr val="bg1"/>
              </a:solidFill>
              <a:latin typeface="Trebuchet MS" panose="020B0603020202020204" pitchFamily="34" charset="0"/>
            </a:endParaRPr>
          </a:p>
          <a:p>
            <a:r>
              <a:rPr lang="en-US" sz="1600" dirty="0" smtClean="0">
                <a:solidFill>
                  <a:schemeClr val="bg1"/>
                </a:solidFill>
                <a:latin typeface="Trebuchet MS" panose="020B0603020202020204" pitchFamily="34" charset="0"/>
              </a:rPr>
              <a:t>Delegation – if you try to do all the work yourself, it will yield worse results</a:t>
            </a:r>
          </a:p>
          <a:p>
            <a:pPr marL="0" indent="0">
              <a:buNone/>
            </a:pPr>
            <a:endParaRPr lang="en-US" sz="1600" dirty="0" smtClean="0">
              <a:solidFill>
                <a:schemeClr val="bg1"/>
              </a:solidFill>
              <a:latin typeface="Trebuchet MS" panose="020B0603020202020204" pitchFamily="34" charset="0"/>
            </a:endParaRPr>
          </a:p>
          <a:p>
            <a:r>
              <a:rPr lang="en-US" sz="1600" dirty="0" smtClean="0">
                <a:solidFill>
                  <a:schemeClr val="bg1"/>
                </a:solidFill>
                <a:latin typeface="Trebuchet MS" panose="020B0603020202020204" pitchFamily="34" charset="0"/>
              </a:rPr>
              <a:t>Overcoming unforeseen  obstacles – creating a plan and executing that plan are two different processes</a:t>
            </a:r>
          </a:p>
          <a:p>
            <a:endParaRPr lang="en-US" sz="1600" dirty="0" smtClean="0">
              <a:solidFill>
                <a:schemeClr val="bg1"/>
              </a:solidFill>
              <a:latin typeface="Trebuchet MS" panose="020B0603020202020204" pitchFamily="34" charset="0"/>
            </a:endParaRPr>
          </a:p>
          <a:p>
            <a:r>
              <a:rPr lang="en-US" sz="1600" dirty="0" smtClean="0">
                <a:solidFill>
                  <a:schemeClr val="bg1"/>
                </a:solidFill>
                <a:latin typeface="Trebuchet MS" panose="020B0603020202020204" pitchFamily="34" charset="0"/>
              </a:rPr>
              <a:t>Utilizing resources/experts</a:t>
            </a:r>
          </a:p>
          <a:p>
            <a:pPr marL="0" indent="0">
              <a:buNone/>
            </a:pPr>
            <a:endParaRPr lang="en-US" sz="1600" dirty="0" smtClean="0">
              <a:solidFill>
                <a:schemeClr val="bg1"/>
              </a:solidFill>
              <a:latin typeface="Trebuchet MS" panose="020B0603020202020204" pitchFamily="34" charset="0"/>
            </a:endParaRPr>
          </a:p>
          <a:p>
            <a:r>
              <a:rPr lang="en-US" sz="1600" dirty="0" smtClean="0">
                <a:solidFill>
                  <a:schemeClr val="bg1"/>
                </a:solidFill>
                <a:latin typeface="Trebuchet MS" panose="020B0603020202020204" pitchFamily="34" charset="0"/>
              </a:rPr>
              <a:t>Positive attitude, trust</a:t>
            </a:r>
          </a:p>
          <a:p>
            <a:pPr marL="0" indent="0">
              <a:buNone/>
            </a:pPr>
            <a:endParaRPr lang="en-US" sz="1600" dirty="0" smtClean="0">
              <a:solidFill>
                <a:schemeClr val="bg1"/>
              </a:solidFill>
              <a:latin typeface="Trebuchet MS" panose="020B0603020202020204" pitchFamily="34" charset="0"/>
            </a:endParaRPr>
          </a:p>
          <a:p>
            <a:r>
              <a:rPr lang="en-US" sz="1600" dirty="0" smtClean="0">
                <a:solidFill>
                  <a:schemeClr val="bg1"/>
                </a:solidFill>
                <a:latin typeface="Trebuchet MS" panose="020B0603020202020204" pitchFamily="34" charset="0"/>
              </a:rPr>
              <a:t>Team work</a:t>
            </a:r>
          </a:p>
          <a:p>
            <a:pPr marL="0" indent="0">
              <a:buNone/>
            </a:pPr>
            <a:endParaRPr lang="en-US" sz="1600" dirty="0" smtClean="0">
              <a:solidFill>
                <a:schemeClr val="bg1"/>
              </a:solidFill>
              <a:latin typeface="Trebuchet MS" panose="020B0603020202020204" pitchFamily="34" charset="0"/>
            </a:endParaRPr>
          </a:p>
        </p:txBody>
      </p:sp>
      <p:pic>
        <p:nvPicPr>
          <p:cNvPr id="6" name="Picture 5"/>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04800" y="5562600"/>
            <a:ext cx="2438400" cy="1104900"/>
          </a:xfrm>
          <a:prstGeom prst="rect">
            <a:avLst/>
          </a:prstGeom>
        </p:spPr>
      </p:pic>
    </p:spTree>
    <p:extLst>
      <p:ext uri="{BB962C8B-B14F-4D97-AF65-F5344CB8AC3E}">
        <p14:creationId xmlns:p14="http://schemas.microsoft.com/office/powerpoint/2010/main" val="8551921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352800" y="787862"/>
            <a:ext cx="6953596" cy="521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78740"/>
            <a:ext cx="3581400" cy="6949440"/>
          </a:xfrm>
          <a:prstGeom prst="rect">
            <a:avLst/>
          </a:prstGeom>
        </p:spPr>
      </p:pic>
      <p:sp>
        <p:nvSpPr>
          <p:cNvPr id="8" name="Content Placeholder 6"/>
          <p:cNvSpPr>
            <a:spLocks noGrp="1"/>
          </p:cNvSpPr>
          <p:nvPr>
            <p:ph idx="1"/>
          </p:nvPr>
        </p:nvSpPr>
        <p:spPr>
          <a:xfrm>
            <a:off x="76200" y="1498600"/>
            <a:ext cx="3505200" cy="3048000"/>
          </a:xfrm>
        </p:spPr>
        <p:txBody>
          <a:bodyPr>
            <a:normAutofit/>
          </a:bodyPr>
          <a:lstStyle/>
          <a:p>
            <a:pPr marL="0" indent="0">
              <a:buNone/>
            </a:pPr>
            <a:r>
              <a:rPr lang="en-US" sz="2000" b="1" dirty="0" smtClean="0">
                <a:solidFill>
                  <a:schemeClr val="bg1"/>
                </a:solidFill>
                <a:effectLst>
                  <a:outerShdw blurRad="38100" dist="38100" dir="2700000" algn="tl">
                    <a:srgbClr val="000000">
                      <a:alpha val="43137"/>
                    </a:srgbClr>
                  </a:outerShdw>
                </a:effectLst>
                <a:latin typeface="Trebuchet MS" panose="020B0603020202020204" pitchFamily="34" charset="0"/>
              </a:rPr>
              <a:t>Metrics</a:t>
            </a:r>
            <a:endParaRPr lang="en-US" sz="1400" b="1" dirty="0" smtClean="0">
              <a:solidFill>
                <a:schemeClr val="bg1"/>
              </a:solidFill>
              <a:latin typeface="Trebuchet MS" panose="020B0603020202020204" pitchFamily="34" charset="0"/>
            </a:endParaRPr>
          </a:p>
          <a:p>
            <a:pPr marL="0" indent="0">
              <a:buNone/>
            </a:pPr>
            <a:endParaRPr lang="en-US" sz="1600" b="1" dirty="0">
              <a:solidFill>
                <a:schemeClr val="bg1"/>
              </a:solidFill>
              <a:latin typeface="Trebuchet MS" panose="020B0603020202020204" pitchFamily="34" charset="0"/>
            </a:endParaRPr>
          </a:p>
          <a:p>
            <a:r>
              <a:rPr lang="en-US" sz="1600" dirty="0" smtClean="0">
                <a:solidFill>
                  <a:schemeClr val="bg1"/>
                </a:solidFill>
                <a:latin typeface="Trebuchet MS" panose="020B0603020202020204" pitchFamily="34" charset="0"/>
              </a:rPr>
              <a:t>2,000 students engaged</a:t>
            </a:r>
          </a:p>
          <a:p>
            <a:r>
              <a:rPr lang="en-US" sz="1600" dirty="0" smtClean="0">
                <a:solidFill>
                  <a:schemeClr val="bg1"/>
                </a:solidFill>
                <a:latin typeface="Trebuchet MS" panose="020B0603020202020204" pitchFamily="34" charset="0"/>
              </a:rPr>
              <a:t>Over 50 employees engaged</a:t>
            </a:r>
          </a:p>
          <a:p>
            <a:r>
              <a:rPr lang="en-US" sz="1600" dirty="0" smtClean="0">
                <a:solidFill>
                  <a:schemeClr val="bg1"/>
                </a:solidFill>
                <a:latin typeface="Trebuchet MS" panose="020B0603020202020204" pitchFamily="34" charset="0"/>
              </a:rPr>
              <a:t>Hosted 25 interns</a:t>
            </a:r>
          </a:p>
          <a:p>
            <a:r>
              <a:rPr lang="en-US" sz="1600" dirty="0" smtClean="0">
                <a:solidFill>
                  <a:schemeClr val="bg1"/>
                </a:solidFill>
                <a:latin typeface="Trebuchet MS" panose="020B0603020202020204" pitchFamily="34" charset="0"/>
              </a:rPr>
              <a:t>Collaborated on over 50 projects</a:t>
            </a:r>
          </a:p>
          <a:p>
            <a:r>
              <a:rPr lang="en-US" sz="1600" dirty="0" smtClean="0">
                <a:solidFill>
                  <a:schemeClr val="bg1"/>
                </a:solidFill>
                <a:latin typeface="Trebuchet MS" panose="020B0603020202020204" pitchFamily="34" charset="0"/>
              </a:rPr>
              <a:t>Participated in 60 events</a:t>
            </a:r>
          </a:p>
          <a:p>
            <a:pPr marL="0" indent="0">
              <a:buNone/>
            </a:pPr>
            <a:endParaRPr lang="en-US" sz="1600" dirty="0" smtClean="0">
              <a:solidFill>
                <a:schemeClr val="bg1"/>
              </a:solidFill>
              <a:latin typeface="Trebuchet MS" panose="020B0603020202020204" pitchFamily="34" charset="0"/>
            </a:endParaRPr>
          </a:p>
        </p:txBody>
      </p:sp>
      <p:pic>
        <p:nvPicPr>
          <p:cNvPr id="6" name="Picture 5"/>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04800" y="5562600"/>
            <a:ext cx="2438400" cy="1104900"/>
          </a:xfrm>
          <a:prstGeom prst="rect">
            <a:avLst/>
          </a:prstGeom>
        </p:spPr>
      </p:pic>
    </p:spTree>
    <p:extLst>
      <p:ext uri="{BB962C8B-B14F-4D97-AF65-F5344CB8AC3E}">
        <p14:creationId xmlns:p14="http://schemas.microsoft.com/office/powerpoint/2010/main" val="8551921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13000" y="-917574"/>
            <a:ext cx="11068050" cy="778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40640"/>
            <a:ext cx="3581400" cy="6949440"/>
          </a:xfrm>
          <a:prstGeom prst="rect">
            <a:avLst/>
          </a:prstGeom>
        </p:spPr>
      </p:pic>
      <p:sp>
        <p:nvSpPr>
          <p:cNvPr id="10" name="Content Placeholder 6"/>
          <p:cNvSpPr>
            <a:spLocks noGrp="1"/>
          </p:cNvSpPr>
          <p:nvPr>
            <p:ph idx="1"/>
          </p:nvPr>
        </p:nvSpPr>
        <p:spPr>
          <a:xfrm>
            <a:off x="152400" y="1701801"/>
            <a:ext cx="3276600" cy="2539999"/>
          </a:xfrm>
        </p:spPr>
        <p:txBody>
          <a:bodyPr>
            <a:normAutofit/>
          </a:bodyPr>
          <a:lstStyle/>
          <a:p>
            <a:pPr marL="0" indent="0">
              <a:buNone/>
            </a:pPr>
            <a:r>
              <a:rPr lang="en-US" sz="2000" b="1" dirty="0" smtClean="0">
                <a:solidFill>
                  <a:schemeClr val="bg1"/>
                </a:solidFill>
                <a:effectLst>
                  <a:outerShdw blurRad="38100" dist="38100" dir="2700000" algn="tl">
                    <a:srgbClr val="000000">
                      <a:alpha val="43137"/>
                    </a:srgbClr>
                  </a:outerShdw>
                </a:effectLst>
                <a:latin typeface="Trebuchet MS" panose="020B0603020202020204" pitchFamily="34" charset="0"/>
              </a:rPr>
              <a:t>Full Time hires</a:t>
            </a:r>
            <a:endParaRPr lang="en-US" sz="1400" b="1" dirty="0" smtClean="0">
              <a:solidFill>
                <a:schemeClr val="bg1"/>
              </a:solidFill>
              <a:latin typeface="Trebuchet MS" panose="020B0603020202020204" pitchFamily="34" charset="0"/>
            </a:endParaRPr>
          </a:p>
          <a:p>
            <a:pPr marL="0" indent="0">
              <a:buNone/>
            </a:pPr>
            <a:endParaRPr lang="en-US" sz="1600" b="1" dirty="0">
              <a:solidFill>
                <a:schemeClr val="bg1"/>
              </a:solidFill>
              <a:latin typeface="Trebuchet MS" panose="020B0603020202020204" pitchFamily="34" charset="0"/>
            </a:endParaRPr>
          </a:p>
          <a:p>
            <a:r>
              <a:rPr lang="en-US" sz="1600" dirty="0" smtClean="0">
                <a:solidFill>
                  <a:schemeClr val="bg1"/>
                </a:solidFill>
                <a:latin typeface="Trebuchet MS" panose="020B0603020202020204" pitchFamily="34" charset="0"/>
              </a:rPr>
              <a:t>Five full time hires in leadership positions</a:t>
            </a:r>
          </a:p>
          <a:p>
            <a:r>
              <a:rPr lang="en-US" sz="1600" dirty="0" smtClean="0">
                <a:solidFill>
                  <a:schemeClr val="bg1"/>
                </a:solidFill>
                <a:latin typeface="Trebuchet MS" panose="020B0603020202020204" pitchFamily="34" charset="0"/>
              </a:rPr>
              <a:t>Three hires with partner vendors</a:t>
            </a:r>
          </a:p>
          <a:p>
            <a:pPr marL="0" indent="0">
              <a:buNone/>
            </a:pPr>
            <a:endParaRPr lang="en-US" sz="1600" dirty="0" smtClean="0">
              <a:solidFill>
                <a:schemeClr val="bg1"/>
              </a:solidFill>
              <a:latin typeface="Trebuchet MS" panose="020B0603020202020204" pitchFamily="34" charset="0"/>
            </a:endParaRPr>
          </a:p>
        </p:txBody>
      </p:sp>
      <p:pic>
        <p:nvPicPr>
          <p:cNvPr id="8194" name="Picture 2" descr="G:\P.E.R.L\Photos\IUPUI\Justin\2019-08-02 Justi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44425" y="-15481300"/>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G:\P.E.R.L\Photos\IUPUI\Justin\2019-08-02 Justi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34950" y="-15836900"/>
            <a:ext cx="12192000"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04800" y="5562600"/>
            <a:ext cx="2438400" cy="1104900"/>
          </a:xfrm>
          <a:prstGeom prst="rect">
            <a:avLst/>
          </a:prstGeom>
        </p:spPr>
      </p:pic>
    </p:spTree>
    <p:extLst>
      <p:ext uri="{BB962C8B-B14F-4D97-AF65-F5344CB8AC3E}">
        <p14:creationId xmlns:p14="http://schemas.microsoft.com/office/powerpoint/2010/main" val="28908786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theclio.com/web/ul/6877.84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4" r="5523" b="3905"/>
          <a:stretch/>
        </p:blipFill>
        <p:spPr bwMode="auto">
          <a:xfrm>
            <a:off x="2743200" y="-127000"/>
            <a:ext cx="6477000" cy="711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27000"/>
            <a:ext cx="3581400" cy="7112000"/>
          </a:xfrm>
          <a:prstGeom prst="rect">
            <a:avLst/>
          </a:prstGeom>
        </p:spPr>
      </p:pic>
      <p:sp>
        <p:nvSpPr>
          <p:cNvPr id="5" name="Title 4"/>
          <p:cNvSpPr>
            <a:spLocks noGrp="1"/>
          </p:cNvSpPr>
          <p:nvPr>
            <p:ph type="title"/>
          </p:nvPr>
        </p:nvSpPr>
        <p:spPr>
          <a:xfrm>
            <a:off x="-76200" y="177800"/>
            <a:ext cx="3733800" cy="914400"/>
          </a:xfrm>
        </p:spPr>
        <p:txBody>
          <a:bodyPr>
            <a:noAutofit/>
          </a:bodyPr>
          <a:lstStyle/>
          <a:p>
            <a:r>
              <a:rPr lang="en-US" sz="2000" b="1" dirty="0" smtClean="0">
                <a:solidFill>
                  <a:schemeClr val="bg1"/>
                </a:solidFill>
                <a:effectLst>
                  <a:outerShdw blurRad="38100" dist="38100" dir="2700000" algn="tl">
                    <a:srgbClr val="000000">
                      <a:alpha val="43137"/>
                    </a:srgbClr>
                  </a:outerShdw>
                </a:effectLst>
                <a:latin typeface="Trebuchet MS" panose="020B0603020202020204" pitchFamily="34" charset="0"/>
              </a:rPr>
              <a:t>Citizens Energy Group Today</a:t>
            </a:r>
            <a:endParaRPr lang="en-US" sz="20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8" name="Content Placeholder 5"/>
          <p:cNvSpPr>
            <a:spLocks noGrp="1"/>
          </p:cNvSpPr>
          <p:nvPr>
            <p:ph idx="1"/>
          </p:nvPr>
        </p:nvSpPr>
        <p:spPr>
          <a:xfrm>
            <a:off x="152400" y="1092200"/>
            <a:ext cx="3276600" cy="4165600"/>
          </a:xfrm>
        </p:spPr>
        <p:txBody>
          <a:bodyPr>
            <a:normAutofit/>
          </a:bodyPr>
          <a:lstStyle/>
          <a:p>
            <a:pPr marL="0" indent="0">
              <a:buNone/>
            </a:pPr>
            <a:r>
              <a:rPr lang="en-US" sz="1400" b="1" i="1" dirty="0" smtClean="0">
                <a:solidFill>
                  <a:schemeClr val="bg1"/>
                </a:solidFill>
              </a:rPr>
              <a:t>We’re </a:t>
            </a:r>
            <a:r>
              <a:rPr lang="en-US" sz="1500" b="1" i="1" dirty="0" smtClean="0">
                <a:solidFill>
                  <a:schemeClr val="bg1"/>
                </a:solidFill>
                <a:latin typeface="Trebuchet MS" panose="020B0603020202020204" pitchFamily="34" charset="0"/>
              </a:rPr>
              <a:t>creating a more livable, sustainable city by improving customer service; enhancing our environment; and controlling costs</a:t>
            </a:r>
          </a:p>
          <a:p>
            <a:endParaRPr lang="en-US" sz="1500" b="1" dirty="0" smtClean="0">
              <a:solidFill>
                <a:schemeClr val="bg1"/>
              </a:solidFill>
              <a:latin typeface="Trebuchet MS" panose="020B0603020202020204" pitchFamily="34" charset="0"/>
            </a:endParaRPr>
          </a:p>
          <a:p>
            <a:r>
              <a:rPr lang="en-US" sz="1500" b="1" dirty="0" smtClean="0">
                <a:solidFill>
                  <a:schemeClr val="bg1"/>
                </a:solidFill>
                <a:latin typeface="Trebuchet MS" panose="020B0603020202020204" pitchFamily="34" charset="0"/>
              </a:rPr>
              <a:t>Natural gas utility serving Indianapolis</a:t>
            </a:r>
            <a:endParaRPr lang="en-US" sz="1500" b="1" dirty="0">
              <a:solidFill>
                <a:schemeClr val="bg1"/>
              </a:solidFill>
              <a:latin typeface="Trebuchet MS" panose="020B0603020202020204" pitchFamily="34" charset="0"/>
            </a:endParaRPr>
          </a:p>
          <a:p>
            <a:r>
              <a:rPr lang="en-US" sz="1500" b="1" dirty="0" smtClean="0">
                <a:solidFill>
                  <a:schemeClr val="bg1"/>
                </a:solidFill>
                <a:latin typeface="Trebuchet MS" panose="020B0603020202020204" pitchFamily="34" charset="0"/>
              </a:rPr>
              <a:t>Nation’s second largest steam utility serving downtown Indianapolis</a:t>
            </a:r>
          </a:p>
          <a:p>
            <a:r>
              <a:rPr lang="en-US" sz="1500" b="1" dirty="0" smtClean="0">
                <a:solidFill>
                  <a:schemeClr val="bg1"/>
                </a:solidFill>
                <a:latin typeface="Trebuchet MS" panose="020B0603020202020204" pitchFamily="34" charset="0"/>
              </a:rPr>
              <a:t>Largest water and wastewater utilities in Indiana</a:t>
            </a:r>
          </a:p>
          <a:p>
            <a:r>
              <a:rPr lang="en-US" sz="1500" b="1" dirty="0" smtClean="0">
                <a:solidFill>
                  <a:schemeClr val="bg1"/>
                </a:solidFill>
                <a:latin typeface="Trebuchet MS" panose="020B0603020202020204" pitchFamily="34" charset="0"/>
              </a:rPr>
              <a:t>Other for-profit businesses </a:t>
            </a:r>
            <a:endParaRPr lang="en-US" sz="1500" b="1" dirty="0">
              <a:solidFill>
                <a:schemeClr val="bg1"/>
              </a:solidFill>
              <a:latin typeface="Trebuchet MS" panose="020B0603020202020204" pitchFamily="34" charset="0"/>
            </a:endParaRPr>
          </a:p>
          <a:p>
            <a:endParaRPr lang="en-US" sz="1500" b="1" dirty="0" smtClean="0">
              <a:solidFill>
                <a:schemeClr val="bg1"/>
              </a:solidFill>
              <a:latin typeface="Trebuchet MS" panose="020B0603020202020204"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5819774"/>
            <a:ext cx="2524341" cy="657225"/>
          </a:xfrm>
          <a:prstGeom prst="rect">
            <a:avLst/>
          </a:prstGeom>
        </p:spPr>
      </p:pic>
    </p:spTree>
    <p:extLst>
      <p:ext uri="{BB962C8B-B14F-4D97-AF65-F5344CB8AC3E}">
        <p14:creationId xmlns:p14="http://schemas.microsoft.com/office/powerpoint/2010/main" val="33402024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1" y="-81280"/>
            <a:ext cx="3006249" cy="7005320"/>
          </a:xfrm>
          <a:prstGeom prst="rect">
            <a:avLst/>
          </a:prstGeom>
        </p:spPr>
      </p:pic>
      <p:sp>
        <p:nvSpPr>
          <p:cNvPr id="8" name="Title 2"/>
          <p:cNvSpPr txBox="1">
            <a:spLocks/>
          </p:cNvSpPr>
          <p:nvPr/>
        </p:nvSpPr>
        <p:spPr>
          <a:xfrm>
            <a:off x="6338886" y="482601"/>
            <a:ext cx="2672876" cy="7545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bg1"/>
                </a:solidFill>
                <a:effectLst>
                  <a:outerShdw blurRad="38100" dist="38100" dir="2700000" algn="tl">
                    <a:srgbClr val="000000">
                      <a:alpha val="43137"/>
                    </a:srgbClr>
                  </a:outerShdw>
                </a:effectLst>
                <a:latin typeface="Trebuchet MS" panose="020B0603020202020204" pitchFamily="34" charset="0"/>
              </a:rPr>
              <a:t>Testimonials</a:t>
            </a:r>
            <a:endParaRPr lang="en-US" sz="28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9" name="Rectangle 8"/>
          <p:cNvSpPr/>
          <p:nvPr/>
        </p:nvSpPr>
        <p:spPr>
          <a:xfrm>
            <a:off x="381001" y="1397001"/>
            <a:ext cx="5333999" cy="2739211"/>
          </a:xfrm>
          <a:prstGeom prst="rect">
            <a:avLst/>
          </a:prstGeom>
        </p:spPr>
        <p:txBody>
          <a:bodyPr wrap="square">
            <a:spAutoFit/>
          </a:bodyPr>
          <a:lstStyle/>
          <a:p>
            <a:pPr algn="ctr">
              <a:defRPr/>
            </a:pPr>
            <a:r>
              <a:rPr lang="en-US" sz="2000" dirty="0">
                <a:solidFill>
                  <a:srgbClr val="0070C0"/>
                </a:solidFill>
                <a:latin typeface="Trebuchet MS" panose="020B0603020202020204" pitchFamily="34" charset="0"/>
              </a:rPr>
              <a:t>“Being lowered into the tunnel and seeing all of the large scale equipment up close was not something I could have grasped via pictures in a textbook. The size of the tunnel, both length and diameter, were truly impressive</a:t>
            </a:r>
            <a:r>
              <a:rPr lang="en-US" sz="2000" dirty="0" smtClean="0">
                <a:solidFill>
                  <a:srgbClr val="0070C0"/>
                </a:solidFill>
                <a:latin typeface="Trebuchet MS" panose="020B0603020202020204" pitchFamily="34" charset="0"/>
              </a:rPr>
              <a:t>.”</a:t>
            </a:r>
          </a:p>
          <a:p>
            <a:pPr algn="ctr">
              <a:defRPr/>
            </a:pPr>
            <a:endParaRPr lang="en-US" sz="2000" dirty="0">
              <a:solidFill>
                <a:srgbClr val="0070C0"/>
              </a:solidFill>
              <a:latin typeface="Trebuchet MS" panose="020B0603020202020204" pitchFamily="34" charset="0"/>
            </a:endParaRPr>
          </a:p>
          <a:p>
            <a:pPr algn="ctr">
              <a:defRPr/>
            </a:pPr>
            <a:r>
              <a:rPr lang="en-US" sz="1600" dirty="0">
                <a:solidFill>
                  <a:srgbClr val="0070C0"/>
                </a:solidFill>
                <a:latin typeface="Trebuchet MS" panose="020B0603020202020204" pitchFamily="34" charset="0"/>
              </a:rPr>
              <a:t>- </a:t>
            </a:r>
            <a:r>
              <a:rPr lang="en-US" sz="1600" i="1" dirty="0">
                <a:solidFill>
                  <a:srgbClr val="0070C0"/>
                </a:solidFill>
                <a:latin typeface="Trebuchet MS" panose="020B0603020202020204" pitchFamily="34" charset="0"/>
              </a:rPr>
              <a:t>Amy Getchell, </a:t>
            </a:r>
            <a:r>
              <a:rPr lang="en-US" sz="1600" i="1" dirty="0" smtClean="0">
                <a:solidFill>
                  <a:srgbClr val="0070C0"/>
                </a:solidFill>
                <a:latin typeface="Trebuchet MS" panose="020B0603020202020204" pitchFamily="34" charset="0"/>
              </a:rPr>
              <a:t>Purdue University Graduate Student and PERL participant</a:t>
            </a:r>
            <a:endParaRPr lang="en-US" sz="1600" i="1" dirty="0">
              <a:solidFill>
                <a:srgbClr val="0070C0"/>
              </a:solidFill>
              <a:latin typeface="Trebuchet MS" panose="020B06030202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3736" y="1905001"/>
            <a:ext cx="2423177" cy="2146919"/>
          </a:xfrm>
          <a:prstGeom prst="rect">
            <a:avLst/>
          </a:prstGeom>
          <a:ln w="57150">
            <a:solidFill>
              <a:srgbClr val="FFFFFF"/>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88" y="5852951"/>
            <a:ext cx="1981200" cy="897731"/>
          </a:xfrm>
          <a:prstGeom prst="rect">
            <a:avLst/>
          </a:prstGeom>
        </p:spPr>
      </p:pic>
    </p:spTree>
    <p:extLst>
      <p:ext uri="{BB962C8B-B14F-4D97-AF65-F5344CB8AC3E}">
        <p14:creationId xmlns:p14="http://schemas.microsoft.com/office/powerpoint/2010/main" val="217037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40640"/>
            <a:ext cx="3581400" cy="694944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5359400"/>
            <a:ext cx="1882998" cy="1126400"/>
          </a:xfrm>
          <a:prstGeom prst="rect">
            <a:avLst/>
          </a:prstGeom>
        </p:spPr>
      </p:pic>
      <p:sp>
        <p:nvSpPr>
          <p:cNvPr id="10" name="Content Placeholder 6"/>
          <p:cNvSpPr>
            <a:spLocks noGrp="1"/>
          </p:cNvSpPr>
          <p:nvPr>
            <p:ph idx="1"/>
          </p:nvPr>
        </p:nvSpPr>
        <p:spPr>
          <a:xfrm>
            <a:off x="152400" y="381001"/>
            <a:ext cx="3276600" cy="4470400"/>
          </a:xfrm>
        </p:spPr>
        <p:txBody>
          <a:bodyPr>
            <a:normAutofit lnSpcReduction="10000"/>
          </a:bodyPr>
          <a:lstStyle/>
          <a:p>
            <a:pPr marL="0" indent="0">
              <a:buNone/>
            </a:pPr>
            <a:r>
              <a:rPr lang="en-US" sz="2000" b="1" dirty="0" smtClean="0">
                <a:solidFill>
                  <a:schemeClr val="bg1"/>
                </a:solidFill>
                <a:effectLst>
                  <a:outerShdw blurRad="38100" dist="38100" dir="2700000" algn="tl">
                    <a:srgbClr val="000000">
                      <a:alpha val="43137"/>
                    </a:srgbClr>
                  </a:outerShdw>
                </a:effectLst>
                <a:latin typeface="Trebuchet MS" panose="020B0603020202020204" pitchFamily="34" charset="0"/>
              </a:rPr>
              <a:t>Lessons Learned </a:t>
            </a:r>
            <a:endParaRPr lang="en-US" sz="1400" b="1" dirty="0" smtClean="0">
              <a:solidFill>
                <a:schemeClr val="bg1"/>
              </a:solidFill>
              <a:latin typeface="Trebuchet MS" panose="020B0603020202020204" pitchFamily="34" charset="0"/>
            </a:endParaRPr>
          </a:p>
          <a:p>
            <a:pPr marL="0" indent="0">
              <a:buNone/>
            </a:pPr>
            <a:endParaRPr lang="en-US" sz="1600" b="1" dirty="0">
              <a:solidFill>
                <a:schemeClr val="bg1"/>
              </a:solidFill>
              <a:latin typeface="Trebuchet MS" panose="020B0603020202020204" pitchFamily="34" charset="0"/>
            </a:endParaRPr>
          </a:p>
          <a:p>
            <a:r>
              <a:rPr lang="en-US" sz="1600" dirty="0" smtClean="0">
                <a:solidFill>
                  <a:schemeClr val="bg1"/>
                </a:solidFill>
                <a:latin typeface="Trebuchet MS" panose="020B0603020202020204" pitchFamily="34" charset="0"/>
              </a:rPr>
              <a:t>Delegation – if you try to do all the work yourself, it will yield worse results</a:t>
            </a:r>
          </a:p>
          <a:p>
            <a:pPr marL="0" indent="0">
              <a:buNone/>
            </a:pPr>
            <a:endParaRPr lang="en-US" sz="1600" dirty="0" smtClean="0">
              <a:solidFill>
                <a:schemeClr val="bg1"/>
              </a:solidFill>
              <a:latin typeface="Trebuchet MS" panose="020B0603020202020204" pitchFamily="34" charset="0"/>
            </a:endParaRPr>
          </a:p>
          <a:p>
            <a:r>
              <a:rPr lang="en-US" sz="1600" dirty="0" smtClean="0">
                <a:solidFill>
                  <a:schemeClr val="bg1"/>
                </a:solidFill>
                <a:latin typeface="Trebuchet MS" panose="020B0603020202020204" pitchFamily="34" charset="0"/>
              </a:rPr>
              <a:t>Overcoming </a:t>
            </a:r>
            <a:r>
              <a:rPr lang="en-US" sz="1600" dirty="0" err="1" smtClean="0">
                <a:solidFill>
                  <a:schemeClr val="bg1"/>
                </a:solidFill>
                <a:latin typeface="Trebuchet MS" panose="020B0603020202020204" pitchFamily="34" charset="0"/>
              </a:rPr>
              <a:t>unforseen</a:t>
            </a:r>
            <a:r>
              <a:rPr lang="en-US" sz="1600" dirty="0" smtClean="0">
                <a:solidFill>
                  <a:schemeClr val="bg1"/>
                </a:solidFill>
                <a:latin typeface="Trebuchet MS" panose="020B0603020202020204" pitchFamily="34" charset="0"/>
              </a:rPr>
              <a:t>  obstacles – creating a plan and executing that plan are two different processes</a:t>
            </a:r>
          </a:p>
          <a:p>
            <a:endParaRPr lang="en-US" sz="1600" dirty="0" smtClean="0">
              <a:solidFill>
                <a:schemeClr val="bg1"/>
              </a:solidFill>
              <a:latin typeface="Trebuchet MS" panose="020B0603020202020204" pitchFamily="34" charset="0"/>
            </a:endParaRPr>
          </a:p>
          <a:p>
            <a:r>
              <a:rPr lang="en-US" sz="1600" dirty="0" smtClean="0">
                <a:solidFill>
                  <a:schemeClr val="bg1"/>
                </a:solidFill>
                <a:latin typeface="Trebuchet MS" panose="020B0603020202020204" pitchFamily="34" charset="0"/>
              </a:rPr>
              <a:t>Utilizing resources/experts</a:t>
            </a:r>
          </a:p>
          <a:p>
            <a:pPr marL="0" indent="0">
              <a:buNone/>
            </a:pPr>
            <a:endParaRPr lang="en-US" sz="1600" dirty="0" smtClean="0">
              <a:solidFill>
                <a:schemeClr val="bg1"/>
              </a:solidFill>
              <a:latin typeface="Trebuchet MS" panose="020B0603020202020204" pitchFamily="34" charset="0"/>
            </a:endParaRPr>
          </a:p>
          <a:p>
            <a:r>
              <a:rPr lang="en-US" sz="1600" dirty="0" smtClean="0">
                <a:solidFill>
                  <a:schemeClr val="bg1"/>
                </a:solidFill>
                <a:latin typeface="Trebuchet MS" panose="020B0603020202020204" pitchFamily="34" charset="0"/>
              </a:rPr>
              <a:t>Positive attitude, trust</a:t>
            </a:r>
          </a:p>
          <a:p>
            <a:pPr marL="0" indent="0">
              <a:buNone/>
            </a:pPr>
            <a:endParaRPr lang="en-US" sz="1600" dirty="0" smtClean="0">
              <a:solidFill>
                <a:schemeClr val="bg1"/>
              </a:solidFill>
              <a:latin typeface="Trebuchet MS" panose="020B0603020202020204" pitchFamily="34" charset="0"/>
            </a:endParaRPr>
          </a:p>
          <a:p>
            <a:r>
              <a:rPr lang="en-US" sz="1600" dirty="0" smtClean="0">
                <a:solidFill>
                  <a:schemeClr val="bg1"/>
                </a:solidFill>
                <a:latin typeface="Trebuchet MS" panose="020B0603020202020204" pitchFamily="34" charset="0"/>
              </a:rPr>
              <a:t>Team work</a:t>
            </a:r>
          </a:p>
          <a:p>
            <a:pPr marL="0" indent="0">
              <a:buNone/>
            </a:pPr>
            <a:endParaRPr lang="en-US" sz="1600" dirty="0" smtClean="0">
              <a:solidFill>
                <a:schemeClr val="bg1"/>
              </a:solidFill>
              <a:latin typeface="Trebuchet MS" panose="020B0603020202020204" pitchFamily="34" charset="0"/>
            </a:endParaRP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52600" y="-59690"/>
            <a:ext cx="12496800" cy="7028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492599" y="279401"/>
            <a:ext cx="2743199" cy="646331"/>
          </a:xfrm>
          <a:prstGeom prst="rect">
            <a:avLst/>
          </a:prstGeom>
          <a:noFill/>
        </p:spPr>
        <p:txBody>
          <a:bodyPr wrap="square" rtlCol="0">
            <a:spAutoFit/>
          </a:bodyPr>
          <a:lstStyle/>
          <a:p>
            <a:pPr algn="ctr"/>
            <a:r>
              <a:rPr lang="en-US" altLang="en-US" sz="3600" dirty="0" smtClean="0">
                <a:solidFill>
                  <a:schemeClr val="bg1"/>
                </a:solidFill>
              </a:rPr>
              <a:t>Questions?</a:t>
            </a:r>
          </a:p>
        </p:txBody>
      </p:sp>
    </p:spTree>
    <p:extLst>
      <p:ext uri="{BB962C8B-B14F-4D97-AF65-F5344CB8AC3E}">
        <p14:creationId xmlns:p14="http://schemas.microsoft.com/office/powerpoint/2010/main" val="40169606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04800" y="1143000"/>
            <a:ext cx="7423265" cy="4177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1" y="-81280"/>
            <a:ext cx="3006249" cy="700532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88" y="5852951"/>
            <a:ext cx="1981200" cy="897731"/>
          </a:xfrm>
          <a:prstGeom prst="rect">
            <a:avLst/>
          </a:prstGeom>
        </p:spPr>
      </p:pic>
    </p:spTree>
    <p:extLst>
      <p:ext uri="{BB962C8B-B14F-4D97-AF65-F5344CB8AC3E}">
        <p14:creationId xmlns:p14="http://schemas.microsoft.com/office/powerpoint/2010/main" val="2547587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descr="G:\P.E.R.L\Photos\IUPUI\Solar Tour\11.01.18\Solar Tour IUPUI.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3824" y="1371600"/>
            <a:ext cx="6517178" cy="36700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1" y="-81280"/>
            <a:ext cx="3006249" cy="700532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88" y="5852951"/>
            <a:ext cx="1981200" cy="897731"/>
          </a:xfrm>
          <a:prstGeom prst="rect">
            <a:avLst/>
          </a:prstGeom>
        </p:spPr>
      </p:pic>
    </p:spTree>
    <p:extLst>
      <p:ext uri="{BB962C8B-B14F-4D97-AF65-F5344CB8AC3E}">
        <p14:creationId xmlns:p14="http://schemas.microsoft.com/office/powerpoint/2010/main" val="897237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00325" y="1219200"/>
            <a:ext cx="7813964" cy="440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25400"/>
            <a:ext cx="3581400" cy="7010400"/>
          </a:xfrm>
          <a:prstGeom prst="rect">
            <a:avLst/>
          </a:prstGeom>
        </p:spPr>
      </p:pic>
      <p:sp>
        <p:nvSpPr>
          <p:cNvPr id="10" name="Content Placeholder 6"/>
          <p:cNvSpPr>
            <a:spLocks noGrp="1"/>
          </p:cNvSpPr>
          <p:nvPr>
            <p:ph idx="1"/>
          </p:nvPr>
        </p:nvSpPr>
        <p:spPr>
          <a:xfrm>
            <a:off x="152400" y="381001"/>
            <a:ext cx="2971800" cy="5816823"/>
          </a:xfrm>
        </p:spPr>
        <p:txBody>
          <a:bodyPr>
            <a:normAutofit/>
          </a:bodyPr>
          <a:lstStyle/>
          <a:p>
            <a:pPr marL="0" indent="0" algn="ctr">
              <a:buNone/>
            </a:pPr>
            <a:r>
              <a:rPr lang="en-US" sz="2200" b="1" dirty="0" smtClean="0">
                <a:solidFill>
                  <a:schemeClr val="bg1"/>
                </a:solidFill>
                <a:effectLst>
                  <a:outerShdw blurRad="38100" dist="38100" dir="2700000" algn="tl">
                    <a:srgbClr val="000000">
                      <a:alpha val="43137"/>
                    </a:srgbClr>
                  </a:outerShdw>
                </a:effectLst>
              </a:rPr>
              <a:t>Agenda</a:t>
            </a:r>
            <a:endParaRPr lang="en-US" sz="2200" b="1" dirty="0" smtClean="0">
              <a:solidFill>
                <a:schemeClr val="bg1"/>
              </a:solidFill>
            </a:endParaRPr>
          </a:p>
          <a:p>
            <a:endParaRPr lang="en-US" sz="1200" dirty="0" smtClean="0">
              <a:solidFill>
                <a:schemeClr val="bg1"/>
              </a:solidFill>
            </a:endParaRPr>
          </a:p>
          <a:p>
            <a:r>
              <a:rPr lang="en-US" sz="2000" dirty="0" smtClean="0">
                <a:solidFill>
                  <a:schemeClr val="bg1"/>
                </a:solidFill>
              </a:rPr>
              <a:t>Program Overview</a:t>
            </a:r>
          </a:p>
          <a:p>
            <a:r>
              <a:rPr lang="en-US" sz="2000" dirty="0" smtClean="0">
                <a:solidFill>
                  <a:schemeClr val="bg1"/>
                </a:solidFill>
              </a:rPr>
              <a:t>Example Collaborations</a:t>
            </a:r>
          </a:p>
          <a:p>
            <a:r>
              <a:rPr lang="en-US" sz="2000" dirty="0" smtClean="0">
                <a:solidFill>
                  <a:schemeClr val="bg1"/>
                </a:solidFill>
              </a:rPr>
              <a:t>Student Benefits/Feedback</a:t>
            </a:r>
          </a:p>
          <a:p>
            <a:r>
              <a:rPr lang="en-US" sz="2000" dirty="0" smtClean="0">
                <a:solidFill>
                  <a:schemeClr val="bg1"/>
                </a:solidFill>
              </a:rPr>
              <a:t>Metrics</a:t>
            </a:r>
          </a:p>
          <a:p>
            <a:r>
              <a:rPr lang="en-US" sz="2000" dirty="0" smtClean="0">
                <a:solidFill>
                  <a:schemeClr val="bg1"/>
                </a:solidFill>
              </a:rPr>
              <a:t>Full Time Hires</a:t>
            </a:r>
          </a:p>
        </p:txBody>
      </p:sp>
      <p:pic>
        <p:nvPicPr>
          <p:cNvPr id="6" name="Picture 5"/>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81000" y="5715000"/>
            <a:ext cx="2438400" cy="1104900"/>
          </a:xfrm>
          <a:prstGeom prst="rect">
            <a:avLst/>
          </a:prstGeom>
        </p:spPr>
      </p:pic>
    </p:spTree>
    <p:extLst>
      <p:ext uri="{BB962C8B-B14F-4D97-AF65-F5344CB8AC3E}">
        <p14:creationId xmlns:p14="http://schemas.microsoft.com/office/powerpoint/2010/main" val="42365767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71351" y="1274618"/>
            <a:ext cx="7635240" cy="429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1" y="-81280"/>
            <a:ext cx="3006249" cy="7005320"/>
          </a:xfrm>
          <a:prstGeom prst="rect">
            <a:avLst/>
          </a:prstGeom>
        </p:spPr>
      </p:pic>
      <p:sp>
        <p:nvSpPr>
          <p:cNvPr id="12" name="Content Placeholder 3"/>
          <p:cNvSpPr txBox="1">
            <a:spLocks/>
          </p:cNvSpPr>
          <p:nvPr/>
        </p:nvSpPr>
        <p:spPr>
          <a:xfrm>
            <a:off x="6508886" y="1397000"/>
            <a:ext cx="2332876" cy="3251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b="1" dirty="0" smtClean="0">
                <a:solidFill>
                  <a:schemeClr val="bg1"/>
                </a:solidFill>
                <a:effectLst>
                  <a:outerShdw blurRad="38100" dist="38100" dir="2700000" algn="tl">
                    <a:srgbClr val="000000">
                      <a:alpha val="43137"/>
                    </a:srgbClr>
                  </a:outerShdw>
                </a:effectLst>
                <a:latin typeface="Trebuchet MS" panose="020B0603020202020204" pitchFamily="34" charset="0"/>
              </a:rPr>
              <a:t>What is PERL?</a:t>
            </a:r>
          </a:p>
          <a:p>
            <a:endParaRPr lang="en-US" sz="1600" dirty="0" smtClean="0">
              <a:solidFill>
                <a:schemeClr val="bg1"/>
              </a:solidFill>
              <a:latin typeface="Trebuchet MS" panose="020B0603020202020204" pitchFamily="34" charset="0"/>
            </a:endParaRPr>
          </a:p>
          <a:p>
            <a:endParaRPr lang="en-US" sz="1600" dirty="0" smtClean="0">
              <a:solidFill>
                <a:schemeClr val="bg1"/>
              </a:solidFill>
              <a:latin typeface="Trebuchet MS" panose="020B0603020202020204" pitchFamily="34" charset="0"/>
            </a:endParaRPr>
          </a:p>
          <a:p>
            <a:pPr algn="l"/>
            <a:r>
              <a:rPr lang="en-US" sz="1400" dirty="0" smtClean="0">
                <a:solidFill>
                  <a:schemeClr val="bg1"/>
                </a:solidFill>
                <a:latin typeface="Trebuchet MS" panose="020B0603020202020204" pitchFamily="34" charset="0"/>
              </a:rPr>
              <a:t>Partnership for Excellence in Research and Learning (PERL) is an initiative started by Citizens in 2015 to recruit and retain top talent in the state of Indiana</a:t>
            </a:r>
            <a:r>
              <a:rPr lang="en-US" sz="1400" dirty="0" smtClean="0">
                <a:solidFill>
                  <a:schemeClr val="bg1"/>
                </a:solidFill>
              </a:rPr>
              <a:t>.</a:t>
            </a:r>
            <a:endParaRPr lang="en-US" sz="1400" dirty="0">
              <a:solidFill>
                <a:schemeClr val="bg1"/>
              </a:solidFill>
            </a:endParaRPr>
          </a:p>
        </p:txBody>
      </p:sp>
      <p:pic>
        <p:nvPicPr>
          <p:cNvPr id="6" name="Picture 5"/>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675200" y="5638800"/>
            <a:ext cx="2438400" cy="1104900"/>
          </a:xfrm>
          <a:prstGeom prst="rect">
            <a:avLst/>
          </a:prstGeom>
        </p:spPr>
      </p:pic>
    </p:spTree>
    <p:extLst>
      <p:ext uri="{BB962C8B-B14F-4D97-AF65-F5344CB8AC3E}">
        <p14:creationId xmlns:p14="http://schemas.microsoft.com/office/powerpoint/2010/main" val="17478919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G:\P.E.R.L\Photos\Purdue\2017-09-20 Water Career Panel\IMG_20170920_182457.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67000" y="753860"/>
            <a:ext cx="7111538" cy="53326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40640"/>
            <a:ext cx="3581400" cy="6949440"/>
          </a:xfrm>
          <a:prstGeom prst="rect">
            <a:avLst/>
          </a:prstGeom>
        </p:spPr>
      </p:pic>
      <p:pic>
        <p:nvPicPr>
          <p:cNvPr id="5122" name="Picture 2" descr="G:\P.E.R.L\Photos\Purdue\2017-09-20 Water Career Panel\IMG_20170920_1824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01575" y="-16027400"/>
            <a:ext cx="7107936" cy="7107936"/>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6"/>
          <p:cNvSpPr>
            <a:spLocks noGrp="1"/>
          </p:cNvSpPr>
          <p:nvPr>
            <p:ph idx="1"/>
          </p:nvPr>
        </p:nvSpPr>
        <p:spPr>
          <a:xfrm>
            <a:off x="152400" y="635001"/>
            <a:ext cx="2971800" cy="5816823"/>
          </a:xfrm>
        </p:spPr>
        <p:txBody>
          <a:bodyPr>
            <a:normAutofit/>
          </a:bodyPr>
          <a:lstStyle/>
          <a:p>
            <a:pPr marL="0" indent="0" algn="ctr">
              <a:buNone/>
            </a:pPr>
            <a:r>
              <a:rPr lang="en-US" sz="2200" b="1" dirty="0">
                <a:solidFill>
                  <a:schemeClr val="bg1"/>
                </a:solidFill>
                <a:effectLst>
                  <a:outerShdw blurRad="38100" dist="38100" dir="2700000" algn="tl">
                    <a:srgbClr val="000000">
                      <a:alpha val="43137"/>
                    </a:srgbClr>
                  </a:outerShdw>
                </a:effectLst>
              </a:rPr>
              <a:t>PERL </a:t>
            </a:r>
            <a:r>
              <a:rPr lang="en-US" sz="2200" b="1" dirty="0" smtClean="0">
                <a:solidFill>
                  <a:schemeClr val="bg1"/>
                </a:solidFill>
                <a:effectLst>
                  <a:outerShdw blurRad="38100" dist="38100" dir="2700000" algn="tl">
                    <a:srgbClr val="000000">
                      <a:alpha val="43137"/>
                    </a:srgbClr>
                  </a:outerShdw>
                </a:effectLst>
              </a:rPr>
              <a:t>Goals </a:t>
            </a:r>
            <a:endParaRPr lang="en-US" sz="2200" b="1" dirty="0" smtClean="0">
              <a:solidFill>
                <a:schemeClr val="bg1"/>
              </a:solidFill>
            </a:endParaRPr>
          </a:p>
          <a:p>
            <a:endParaRPr lang="en-US" sz="1200" dirty="0" smtClean="0">
              <a:solidFill>
                <a:schemeClr val="bg1"/>
              </a:solidFill>
            </a:endParaRPr>
          </a:p>
          <a:p>
            <a:r>
              <a:rPr lang="en-US" sz="1200" dirty="0" smtClean="0">
                <a:solidFill>
                  <a:schemeClr val="bg1"/>
                </a:solidFill>
              </a:rPr>
              <a:t>Encourage graduating students to remain in Indiana and the Indianapolis area after graduation to fulfill workforce needs</a:t>
            </a:r>
          </a:p>
          <a:p>
            <a:endParaRPr lang="en-US" sz="1200" dirty="0" smtClean="0">
              <a:solidFill>
                <a:schemeClr val="bg1"/>
              </a:solidFill>
            </a:endParaRPr>
          </a:p>
          <a:p>
            <a:r>
              <a:rPr lang="en-US" sz="1200" dirty="0" smtClean="0">
                <a:solidFill>
                  <a:schemeClr val="bg1"/>
                </a:solidFill>
              </a:rPr>
              <a:t>Create more professional development opportunities for students as emerging talent and future business leaders</a:t>
            </a:r>
          </a:p>
          <a:p>
            <a:endParaRPr lang="en-US" sz="1200" dirty="0" smtClean="0">
              <a:solidFill>
                <a:schemeClr val="bg1"/>
              </a:solidFill>
            </a:endParaRPr>
          </a:p>
          <a:p>
            <a:r>
              <a:rPr lang="en-US" sz="1200" dirty="0" smtClean="0">
                <a:solidFill>
                  <a:schemeClr val="bg1"/>
                </a:solidFill>
              </a:rPr>
              <a:t>Create an improved exchange of industry and collegiate data that will better address research, technology and industry challenges</a:t>
            </a:r>
          </a:p>
        </p:txBody>
      </p:sp>
      <p:pic>
        <p:nvPicPr>
          <p:cNvPr id="7" name="Picture 6"/>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81000" y="5562600"/>
            <a:ext cx="2438400" cy="1104900"/>
          </a:xfrm>
          <a:prstGeom prst="rect">
            <a:avLst/>
          </a:prstGeom>
        </p:spPr>
      </p:pic>
    </p:spTree>
    <p:extLst>
      <p:ext uri="{BB962C8B-B14F-4D97-AF65-F5344CB8AC3E}">
        <p14:creationId xmlns:p14="http://schemas.microsoft.com/office/powerpoint/2010/main" val="1482115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11-06 at 2.48.29 PM.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133600" y="-609600"/>
            <a:ext cx="13611225" cy="762171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40640"/>
            <a:ext cx="3581400" cy="6949440"/>
          </a:xfrm>
          <a:prstGeom prst="rect">
            <a:avLst/>
          </a:prstGeom>
        </p:spPr>
      </p:pic>
      <p:sp>
        <p:nvSpPr>
          <p:cNvPr id="10" name="Content Placeholder 6"/>
          <p:cNvSpPr>
            <a:spLocks noGrp="1"/>
          </p:cNvSpPr>
          <p:nvPr>
            <p:ph idx="1"/>
          </p:nvPr>
        </p:nvSpPr>
        <p:spPr>
          <a:xfrm>
            <a:off x="152400" y="381001"/>
            <a:ext cx="3276600" cy="4470400"/>
          </a:xfrm>
        </p:spPr>
        <p:txBody>
          <a:bodyPr>
            <a:normAutofit/>
          </a:bodyPr>
          <a:lstStyle/>
          <a:p>
            <a:pPr marL="0" indent="0">
              <a:buNone/>
            </a:pPr>
            <a:r>
              <a:rPr lang="en-US" sz="2000" b="1" dirty="0" smtClean="0">
                <a:solidFill>
                  <a:schemeClr val="bg1"/>
                </a:solidFill>
                <a:effectLst>
                  <a:outerShdw blurRad="38100" dist="38100" dir="2700000" algn="tl">
                    <a:srgbClr val="000000">
                      <a:alpha val="43137"/>
                    </a:srgbClr>
                  </a:outerShdw>
                </a:effectLst>
              </a:rPr>
              <a:t>Current Academic Partners</a:t>
            </a:r>
            <a:endParaRPr lang="en-US" sz="2000" b="1" dirty="0" smtClean="0">
              <a:solidFill>
                <a:schemeClr val="bg1"/>
              </a:solidFill>
            </a:endParaRPr>
          </a:p>
          <a:p>
            <a:pPr marL="0" indent="0">
              <a:buNone/>
            </a:pPr>
            <a:endParaRPr lang="en-US" sz="1400" dirty="0" smtClean="0">
              <a:solidFill>
                <a:schemeClr val="bg1"/>
              </a:solidFill>
              <a:latin typeface="Trebuchet MS" panose="020B0603020202020204" pitchFamily="34" charset="0"/>
            </a:endParaRPr>
          </a:p>
          <a:p>
            <a:pPr marL="0" indent="0">
              <a:buNone/>
            </a:pPr>
            <a:r>
              <a:rPr lang="en-US" sz="1400" dirty="0" smtClean="0">
                <a:solidFill>
                  <a:schemeClr val="bg1"/>
                </a:solidFill>
                <a:latin typeface="Trebuchet MS" panose="020B0603020202020204" pitchFamily="34" charset="0"/>
              </a:rPr>
              <a:t>Our Academic Partners are paired with Citizens PERL Ambassadors, typically alumni of the partner university</a:t>
            </a:r>
          </a:p>
          <a:p>
            <a:pPr marL="287338" lvl="1" indent="0">
              <a:buNone/>
            </a:pPr>
            <a:endParaRPr lang="en-US" sz="1400" dirty="0" smtClean="0">
              <a:solidFill>
                <a:schemeClr val="bg1"/>
              </a:solidFill>
              <a:latin typeface="Trebuchet MS" panose="020B0603020202020204" pitchFamily="34" charset="0"/>
            </a:endParaRPr>
          </a:p>
          <a:p>
            <a:r>
              <a:rPr lang="en-US" sz="1400" dirty="0" smtClean="0">
                <a:solidFill>
                  <a:schemeClr val="bg1"/>
                </a:solidFill>
                <a:latin typeface="Trebuchet MS" panose="020B0603020202020204" pitchFamily="34" charset="0"/>
              </a:rPr>
              <a:t>Anderson University</a:t>
            </a:r>
          </a:p>
          <a:p>
            <a:r>
              <a:rPr lang="en-US" sz="1400" dirty="0">
                <a:solidFill>
                  <a:schemeClr val="bg1"/>
                </a:solidFill>
                <a:latin typeface="Trebuchet MS" panose="020B0603020202020204" pitchFamily="34" charset="0"/>
              </a:rPr>
              <a:t>Ball State University</a:t>
            </a:r>
          </a:p>
          <a:p>
            <a:r>
              <a:rPr lang="en-US" sz="1400" dirty="0" smtClean="0">
                <a:solidFill>
                  <a:schemeClr val="bg1"/>
                </a:solidFill>
                <a:latin typeface="Trebuchet MS" panose="020B0603020202020204" pitchFamily="34" charset="0"/>
              </a:rPr>
              <a:t>IUPUI</a:t>
            </a:r>
          </a:p>
          <a:p>
            <a:r>
              <a:rPr lang="en-US" sz="1400" dirty="0" smtClean="0">
                <a:solidFill>
                  <a:schemeClr val="bg1"/>
                </a:solidFill>
                <a:latin typeface="Trebuchet MS" panose="020B0603020202020204" pitchFamily="34" charset="0"/>
              </a:rPr>
              <a:t>Purdue University</a:t>
            </a:r>
          </a:p>
          <a:p>
            <a:r>
              <a:rPr lang="en-US" sz="1400" dirty="0" smtClean="0">
                <a:solidFill>
                  <a:schemeClr val="bg1"/>
                </a:solidFill>
                <a:latin typeface="Trebuchet MS" panose="020B0603020202020204" pitchFamily="34" charset="0"/>
              </a:rPr>
              <a:t>Trine University</a:t>
            </a:r>
          </a:p>
          <a:p>
            <a:r>
              <a:rPr lang="en-US" sz="1400" dirty="0">
                <a:solidFill>
                  <a:schemeClr val="bg1"/>
                </a:solidFill>
                <a:latin typeface="Trebuchet MS" panose="020B0603020202020204" pitchFamily="34" charset="0"/>
              </a:rPr>
              <a:t>University of Evansville</a:t>
            </a:r>
          </a:p>
          <a:p>
            <a:r>
              <a:rPr lang="en-US" sz="1400" dirty="0" smtClean="0">
                <a:solidFill>
                  <a:schemeClr val="bg1"/>
                </a:solidFill>
                <a:latin typeface="Trebuchet MS" panose="020B0603020202020204" pitchFamily="34" charset="0"/>
              </a:rPr>
              <a:t>University of Indianapolis</a:t>
            </a:r>
          </a:p>
        </p:txBody>
      </p:sp>
      <p:pic>
        <p:nvPicPr>
          <p:cNvPr id="7" name="Picture 6"/>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04800" y="5562600"/>
            <a:ext cx="2438400" cy="1104900"/>
          </a:xfrm>
          <a:prstGeom prst="rect">
            <a:avLst/>
          </a:prstGeom>
        </p:spPr>
      </p:pic>
    </p:spTree>
    <p:extLst>
      <p:ext uri="{BB962C8B-B14F-4D97-AF65-F5344CB8AC3E}">
        <p14:creationId xmlns:p14="http://schemas.microsoft.com/office/powerpoint/2010/main" val="25354713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40640"/>
            <a:ext cx="2590800" cy="6949440"/>
          </a:xfrm>
          <a:prstGeom prst="rect">
            <a:avLst/>
          </a:prstGeom>
        </p:spPr>
      </p:pic>
      <p:sp>
        <p:nvSpPr>
          <p:cNvPr id="10" name="Content Placeholder 6"/>
          <p:cNvSpPr>
            <a:spLocks noGrp="1"/>
          </p:cNvSpPr>
          <p:nvPr>
            <p:ph idx="1"/>
          </p:nvPr>
        </p:nvSpPr>
        <p:spPr>
          <a:xfrm>
            <a:off x="152400" y="381001"/>
            <a:ext cx="2286000" cy="4470400"/>
          </a:xfrm>
        </p:spPr>
        <p:txBody>
          <a:bodyPr>
            <a:normAutofit/>
          </a:bodyPr>
          <a:lstStyle/>
          <a:p>
            <a:pPr marL="0" indent="0" algn="ctr">
              <a:buNone/>
            </a:pPr>
            <a:r>
              <a:rPr lang="en-US" sz="2400" b="1" dirty="0" smtClean="0">
                <a:solidFill>
                  <a:schemeClr val="bg1"/>
                </a:solidFill>
                <a:effectLst>
                  <a:outerShdw blurRad="38100" dist="38100" dir="2700000" algn="tl">
                    <a:srgbClr val="000000">
                      <a:alpha val="43137"/>
                    </a:srgbClr>
                  </a:outerShdw>
                </a:effectLst>
                <a:latin typeface="Trebuchet MS" panose="020B0603020202020204" pitchFamily="34" charset="0"/>
              </a:rPr>
              <a:t>Careers/Job Shadowing</a:t>
            </a:r>
            <a:endParaRPr lang="en-US" sz="24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16" name="Content Placeholder 2"/>
          <p:cNvSpPr txBox="1">
            <a:spLocks/>
          </p:cNvSpPr>
          <p:nvPr/>
        </p:nvSpPr>
        <p:spPr>
          <a:xfrm>
            <a:off x="2971800" y="444501"/>
            <a:ext cx="4572000" cy="3898900"/>
          </a:xfrm>
          <a:prstGeom prst="rect">
            <a:avLst/>
          </a:prstGeom>
        </p:spPr>
        <p:txBody>
          <a:bodyPr vert="horz" lIns="91440" tIns="45720" rIns="91440" bIns="45720" rtlCol="0">
            <a:normAutofit/>
          </a:bodyPr>
          <a:lstStyle>
            <a:lvl1pPr marL="228600" indent="-228600" algn="l" defTabSz="457200" rtl="0" eaLnBrk="1" latinLnBrk="0" hangingPunct="1">
              <a:spcBef>
                <a:spcPct val="20000"/>
              </a:spcBef>
              <a:buFont typeface="Arial"/>
              <a:buChar char="•"/>
              <a:defRPr sz="1800" kern="1200">
                <a:solidFill>
                  <a:srgbClr val="FFFFFF"/>
                </a:solidFill>
                <a:latin typeface="+mn-lt"/>
                <a:ea typeface="+mn-ea"/>
                <a:cs typeface="+mn-cs"/>
              </a:defRPr>
            </a:lvl1pPr>
            <a:lvl2pPr marL="515938" indent="-228600" algn="l" defTabSz="457200" rtl="0" eaLnBrk="1" latinLnBrk="0" hangingPunct="1">
              <a:spcBef>
                <a:spcPct val="20000"/>
              </a:spcBef>
              <a:buFont typeface="Arial"/>
              <a:buChar char="–"/>
              <a:defRPr sz="1600" kern="1200">
                <a:solidFill>
                  <a:srgbClr val="FFFFFF"/>
                </a:solidFill>
                <a:latin typeface="+mn-lt"/>
                <a:ea typeface="+mn-ea"/>
                <a:cs typeface="+mn-cs"/>
              </a:defRPr>
            </a:lvl2pPr>
            <a:lvl3pPr marL="685800" indent="-173038" algn="l" defTabSz="457200" rtl="0" eaLnBrk="1" latinLnBrk="0" hangingPunct="1">
              <a:spcBef>
                <a:spcPct val="20000"/>
              </a:spcBef>
              <a:buFont typeface="Wingdings" charset="2"/>
              <a:buChar char="§"/>
              <a:defRPr sz="1400" kern="1200">
                <a:solidFill>
                  <a:srgbClr val="FFFFFF"/>
                </a:solidFill>
                <a:latin typeface="+mn-lt"/>
                <a:ea typeface="+mn-ea"/>
                <a:cs typeface="+mn-cs"/>
              </a:defRPr>
            </a:lvl3pPr>
            <a:lvl4pPr marL="914400" indent="-173038" algn="l" defTabSz="457200" rtl="0" eaLnBrk="1" latinLnBrk="0" hangingPunct="1">
              <a:spcBef>
                <a:spcPct val="20000"/>
              </a:spcBef>
              <a:buFont typeface="Courier New"/>
              <a:buChar char="o"/>
              <a:defRPr sz="1200" kern="1200">
                <a:solidFill>
                  <a:srgbClr val="FFFFFF"/>
                </a:solidFill>
                <a:latin typeface="+mn-lt"/>
                <a:ea typeface="+mn-ea"/>
                <a:cs typeface="+mn-cs"/>
              </a:defRPr>
            </a:lvl4pPr>
            <a:lvl5pPr marL="1081088" indent="-117475" algn="l" defTabSz="457200" rtl="0" eaLnBrk="1" latinLnBrk="0" hangingPunct="1">
              <a:spcBef>
                <a:spcPct val="20000"/>
              </a:spcBef>
              <a:buFont typeface="Arial"/>
              <a:buChar char="»"/>
              <a:defRPr sz="1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altLang="en-US" sz="2000" b="1" dirty="0" smtClean="0">
                <a:solidFill>
                  <a:srgbClr val="0070C0"/>
                </a:solidFill>
                <a:effectLst>
                  <a:outerShdw blurRad="38100" dist="38100" dir="2700000" algn="tl">
                    <a:srgbClr val="000000">
                      <a:alpha val="43137"/>
                    </a:srgbClr>
                  </a:outerShdw>
                </a:effectLst>
                <a:latin typeface="Trebuchet MS" panose="020B0603020202020204" pitchFamily="34" charset="0"/>
              </a:rPr>
              <a:t>PERL Vendor Network</a:t>
            </a:r>
          </a:p>
          <a:p>
            <a:pPr marL="0" indent="0">
              <a:buNone/>
              <a:defRPr/>
            </a:pPr>
            <a:endParaRPr lang="en-US" altLang="en-US" sz="800" dirty="0" smtClean="0">
              <a:solidFill>
                <a:srgbClr val="0070C0"/>
              </a:solidFill>
              <a:effectLst>
                <a:outerShdw blurRad="38100" dist="38100" dir="2700000" algn="tl">
                  <a:srgbClr val="000000">
                    <a:alpha val="43137"/>
                  </a:srgbClr>
                </a:outerShdw>
              </a:effectLst>
              <a:latin typeface="Trebuchet MS" panose="020B0603020202020204" pitchFamily="34" charset="0"/>
            </a:endParaRPr>
          </a:p>
          <a:p>
            <a:pPr lvl="1">
              <a:defRPr/>
            </a:pPr>
            <a:r>
              <a:rPr lang="en-US" dirty="0" smtClean="0">
                <a:solidFill>
                  <a:srgbClr val="0070C0"/>
                </a:solidFill>
                <a:effectLst>
                  <a:outerShdw blurRad="38100" dist="38100" dir="2700000" algn="tl">
                    <a:srgbClr val="000000">
                      <a:alpha val="43137"/>
                    </a:srgbClr>
                  </a:outerShdw>
                </a:effectLst>
                <a:latin typeface="Trebuchet MS" panose="020B0603020202020204" pitchFamily="34" charset="0"/>
              </a:rPr>
              <a:t>American Council of Engineering Companies</a:t>
            </a:r>
          </a:p>
          <a:p>
            <a:pPr lvl="1">
              <a:defRPr/>
            </a:pPr>
            <a:r>
              <a:rPr lang="en-US" dirty="0" smtClean="0">
                <a:solidFill>
                  <a:srgbClr val="0070C0"/>
                </a:solidFill>
                <a:effectLst>
                  <a:outerShdw blurRad="38100" dist="38100" dir="2700000" algn="tl">
                    <a:srgbClr val="000000">
                      <a:alpha val="43137"/>
                    </a:srgbClr>
                  </a:outerShdw>
                </a:effectLst>
                <a:latin typeface="Trebuchet MS" panose="020B0603020202020204" pitchFamily="34" charset="0"/>
              </a:rPr>
              <a:t>American </a:t>
            </a:r>
            <a:r>
              <a:rPr lang="en-US" dirty="0" err="1" smtClean="0">
                <a:solidFill>
                  <a:srgbClr val="0070C0"/>
                </a:solidFill>
                <a:effectLst>
                  <a:outerShdw blurRad="38100" dist="38100" dir="2700000" algn="tl">
                    <a:srgbClr val="000000">
                      <a:alpha val="43137"/>
                    </a:srgbClr>
                  </a:outerShdw>
                </a:effectLst>
                <a:latin typeface="Trebuchet MS" panose="020B0603020202020204" pitchFamily="34" charset="0"/>
              </a:rPr>
              <a:t>Structurepoint</a:t>
            </a:r>
            <a:r>
              <a:rPr lang="en-US" dirty="0" smtClean="0">
                <a:solidFill>
                  <a:srgbClr val="0070C0"/>
                </a:solidFill>
                <a:effectLst>
                  <a:outerShdw blurRad="38100" dist="38100" dir="2700000" algn="tl">
                    <a:srgbClr val="000000">
                      <a:alpha val="43137"/>
                    </a:srgbClr>
                  </a:outerShdw>
                </a:effectLst>
                <a:latin typeface="Trebuchet MS" panose="020B0603020202020204" pitchFamily="34" charset="0"/>
              </a:rPr>
              <a:t>, Inc.</a:t>
            </a:r>
          </a:p>
          <a:p>
            <a:pPr lvl="1">
              <a:defRPr/>
            </a:pPr>
            <a:r>
              <a:rPr lang="en-US" dirty="0" smtClean="0">
                <a:solidFill>
                  <a:srgbClr val="0070C0"/>
                </a:solidFill>
                <a:effectLst>
                  <a:outerShdw blurRad="38100" dist="38100" dir="2700000" algn="tl">
                    <a:srgbClr val="000000">
                      <a:alpha val="43137"/>
                    </a:srgbClr>
                  </a:outerShdw>
                </a:effectLst>
                <a:latin typeface="Trebuchet MS" panose="020B0603020202020204" pitchFamily="34" charset="0"/>
              </a:rPr>
              <a:t>Bowen Engineering</a:t>
            </a:r>
          </a:p>
          <a:p>
            <a:pPr lvl="1">
              <a:defRPr/>
            </a:pPr>
            <a:r>
              <a:rPr lang="en-US" dirty="0" smtClean="0">
                <a:solidFill>
                  <a:srgbClr val="0070C0"/>
                </a:solidFill>
                <a:effectLst>
                  <a:outerShdw blurRad="38100" dist="38100" dir="2700000" algn="tl">
                    <a:srgbClr val="000000">
                      <a:alpha val="43137"/>
                    </a:srgbClr>
                  </a:outerShdw>
                </a:effectLst>
                <a:latin typeface="Trebuchet MS" panose="020B0603020202020204" pitchFamily="34" charset="0"/>
              </a:rPr>
              <a:t>Christopher B. Burke Engineering</a:t>
            </a:r>
          </a:p>
          <a:p>
            <a:pPr lvl="1">
              <a:defRPr/>
            </a:pPr>
            <a:r>
              <a:rPr lang="en-US" dirty="0" smtClean="0">
                <a:solidFill>
                  <a:srgbClr val="0070C0"/>
                </a:solidFill>
                <a:effectLst>
                  <a:outerShdw blurRad="38100" dist="38100" dir="2700000" algn="tl">
                    <a:srgbClr val="000000">
                      <a:alpha val="43137"/>
                    </a:srgbClr>
                  </a:outerShdw>
                </a:effectLst>
                <a:latin typeface="Trebuchet MS" panose="020B0603020202020204" pitchFamily="34" charset="0"/>
              </a:rPr>
              <a:t>F.A. Wilhelm</a:t>
            </a:r>
          </a:p>
          <a:p>
            <a:pPr lvl="1">
              <a:defRPr/>
            </a:pPr>
            <a:r>
              <a:rPr lang="en-US" dirty="0" smtClean="0">
                <a:solidFill>
                  <a:srgbClr val="0070C0"/>
                </a:solidFill>
                <a:effectLst>
                  <a:outerShdw blurRad="38100" dist="38100" dir="2700000" algn="tl">
                    <a:srgbClr val="000000">
                      <a:alpha val="43137"/>
                    </a:srgbClr>
                  </a:outerShdw>
                </a:effectLst>
                <a:latin typeface="Trebuchet MS" panose="020B0603020202020204" pitchFamily="34" charset="0"/>
              </a:rPr>
              <a:t>HNTB</a:t>
            </a:r>
          </a:p>
          <a:p>
            <a:pPr lvl="1">
              <a:defRPr/>
            </a:pPr>
            <a:r>
              <a:rPr lang="en-US" dirty="0" smtClean="0">
                <a:solidFill>
                  <a:srgbClr val="0070C0"/>
                </a:solidFill>
                <a:effectLst>
                  <a:outerShdw blurRad="38100" dist="38100" dir="2700000" algn="tl">
                    <a:srgbClr val="000000">
                      <a:alpha val="43137"/>
                    </a:srgbClr>
                  </a:outerShdw>
                </a:effectLst>
                <a:latin typeface="Trebuchet MS" panose="020B0603020202020204" pitchFamily="34" charset="0"/>
              </a:rPr>
              <a:t>Powers Engineering</a:t>
            </a:r>
          </a:p>
          <a:p>
            <a:pPr lvl="1">
              <a:defRPr/>
            </a:pPr>
            <a:endParaRPr lang="en-US" sz="2000" dirty="0" smtClean="0">
              <a:solidFill>
                <a:srgbClr val="0070C0"/>
              </a:solidFill>
              <a:effectLst>
                <a:outerShdw blurRad="38100" dist="38100" dir="2700000" algn="tl">
                  <a:srgbClr val="000000">
                    <a:alpha val="43137"/>
                  </a:srgbClr>
                </a:outerShdw>
              </a:effectLst>
            </a:endParaRPr>
          </a:p>
          <a:p>
            <a:pPr marL="0" indent="0">
              <a:buNone/>
              <a:defRPr/>
            </a:pPr>
            <a:endParaRPr lang="en-US" sz="1000" dirty="0" smtClean="0">
              <a:solidFill>
                <a:srgbClr val="0070C0"/>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0825" y="4717639"/>
            <a:ext cx="1333500" cy="20955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6108" y="4514631"/>
            <a:ext cx="1679892" cy="73539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2437" y="4435497"/>
            <a:ext cx="893661" cy="893661"/>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8568" y="4583069"/>
            <a:ext cx="1055716" cy="598516"/>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7575" y="5653718"/>
            <a:ext cx="802217" cy="55698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5400" y="5718123"/>
            <a:ext cx="1155525" cy="320055"/>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73084" y="5478212"/>
            <a:ext cx="1981200" cy="732486"/>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400" y="5852952"/>
            <a:ext cx="1981200" cy="897731"/>
          </a:xfrm>
          <a:prstGeom prst="rect">
            <a:avLst/>
          </a:prstGeom>
        </p:spPr>
      </p:pic>
    </p:spTree>
    <p:extLst>
      <p:ext uri="{BB962C8B-B14F-4D97-AF65-F5344CB8AC3E}">
        <p14:creationId xmlns:p14="http://schemas.microsoft.com/office/powerpoint/2010/main" val="42135747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0345" y="-25401"/>
            <a:ext cx="2618105" cy="6949440"/>
          </a:xfrm>
          <a:prstGeom prst="rect">
            <a:avLst/>
          </a:prstGeom>
        </p:spPr>
      </p:pic>
      <p:sp>
        <p:nvSpPr>
          <p:cNvPr id="8" name="Title 2"/>
          <p:cNvSpPr txBox="1">
            <a:spLocks/>
          </p:cNvSpPr>
          <p:nvPr/>
        </p:nvSpPr>
        <p:spPr>
          <a:xfrm>
            <a:off x="6665116" y="800106"/>
            <a:ext cx="2408560" cy="754591"/>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chemeClr val="bg1"/>
                </a:solidFill>
                <a:effectLst>
                  <a:outerShdw blurRad="38100" dist="38100" dir="2700000" algn="tl">
                    <a:srgbClr val="000000">
                      <a:alpha val="43137"/>
                    </a:srgbClr>
                  </a:outerShdw>
                </a:effectLst>
                <a:latin typeface="Trebuchet MS" panose="020B0603020202020204" pitchFamily="34" charset="0"/>
              </a:rPr>
              <a:t>PERL Disciplines</a:t>
            </a:r>
            <a:endParaRPr lang="en-US" sz="24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9" name="TextBox 8"/>
          <p:cNvSpPr txBox="1"/>
          <p:nvPr/>
        </p:nvSpPr>
        <p:spPr>
          <a:xfrm>
            <a:off x="6781800" y="1892300"/>
            <a:ext cx="1981201" cy="1077218"/>
          </a:xfrm>
          <a:prstGeom prst="rect">
            <a:avLst/>
          </a:prstGeom>
          <a:noFill/>
        </p:spPr>
        <p:txBody>
          <a:bodyPr wrap="square" rtlCol="0">
            <a:spAutoFit/>
          </a:bodyPr>
          <a:lstStyle/>
          <a:p>
            <a:r>
              <a:rPr lang="en-US" sz="1600" dirty="0" smtClean="0">
                <a:solidFill>
                  <a:schemeClr val="bg1"/>
                </a:solidFill>
              </a:rPr>
              <a:t>PERL is pursuing partnerships in all disciplines in support of our business.</a:t>
            </a:r>
            <a:endParaRPr lang="en-US" sz="1600" dirty="0">
              <a:solidFill>
                <a:schemeClr val="bg1"/>
              </a:solidFill>
            </a:endParaRPr>
          </a:p>
        </p:txBody>
      </p:sp>
      <p:graphicFrame>
        <p:nvGraphicFramePr>
          <p:cNvPr id="7" name="Diagram 6"/>
          <p:cNvGraphicFramePr/>
          <p:nvPr>
            <p:extLst>
              <p:ext uri="{D42A27DB-BD31-4B8C-83A1-F6EECF244321}">
                <p14:modId xmlns:p14="http://schemas.microsoft.com/office/powerpoint/2010/main" val="775563585"/>
              </p:ext>
            </p:extLst>
          </p:nvPr>
        </p:nvGraphicFramePr>
        <p:xfrm>
          <a:off x="152400" y="191276"/>
          <a:ext cx="6172200" cy="65160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92476" y="5852952"/>
            <a:ext cx="1981200" cy="897731"/>
          </a:xfrm>
          <a:prstGeom prst="rect">
            <a:avLst/>
          </a:prstGeom>
        </p:spPr>
      </p:pic>
    </p:spTree>
    <p:extLst>
      <p:ext uri="{BB962C8B-B14F-4D97-AF65-F5344CB8AC3E}">
        <p14:creationId xmlns:p14="http://schemas.microsoft.com/office/powerpoint/2010/main" val="13864717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egfs02\common\CP&amp;E\P.E.R.L\Photos\IUPUI\Southport Tour\20161130_142303.jpg"/>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4448175" y="-152400"/>
            <a:ext cx="4208961" cy="747951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40640"/>
            <a:ext cx="3581400" cy="6949440"/>
          </a:xfrm>
          <a:prstGeom prst="rect">
            <a:avLst/>
          </a:prstGeom>
        </p:spPr>
      </p:pic>
      <p:sp>
        <p:nvSpPr>
          <p:cNvPr id="10" name="Content Placeholder 6"/>
          <p:cNvSpPr>
            <a:spLocks noGrp="1"/>
          </p:cNvSpPr>
          <p:nvPr>
            <p:ph idx="1"/>
          </p:nvPr>
        </p:nvSpPr>
        <p:spPr>
          <a:xfrm>
            <a:off x="152400" y="381001"/>
            <a:ext cx="3276600" cy="4470400"/>
          </a:xfrm>
        </p:spPr>
        <p:txBody>
          <a:bodyPr>
            <a:normAutofit/>
          </a:bodyPr>
          <a:lstStyle/>
          <a:p>
            <a:pPr marL="0" indent="0">
              <a:buNone/>
            </a:pPr>
            <a:r>
              <a:rPr lang="en-US" sz="2000" b="1" dirty="0" smtClean="0">
                <a:solidFill>
                  <a:schemeClr val="bg1"/>
                </a:solidFill>
                <a:effectLst>
                  <a:outerShdw blurRad="38100" dist="38100" dir="2700000" algn="tl">
                    <a:srgbClr val="000000">
                      <a:alpha val="43137"/>
                    </a:srgbClr>
                  </a:outerShdw>
                </a:effectLst>
                <a:latin typeface="Trebuchet MS" panose="020B0603020202020204" pitchFamily="34" charset="0"/>
              </a:rPr>
              <a:t>Collaboration Examples</a:t>
            </a:r>
            <a:endParaRPr lang="en-US" sz="1400" b="1" dirty="0" smtClean="0">
              <a:solidFill>
                <a:schemeClr val="bg1"/>
              </a:solidFill>
              <a:latin typeface="Trebuchet MS" panose="020B0603020202020204" pitchFamily="34" charset="0"/>
            </a:endParaRPr>
          </a:p>
          <a:p>
            <a:pPr marL="0" indent="0">
              <a:buNone/>
            </a:pPr>
            <a:endParaRPr lang="en-US" sz="1600" b="1" dirty="0">
              <a:solidFill>
                <a:schemeClr val="bg1"/>
              </a:solidFill>
              <a:latin typeface="Trebuchet MS" panose="020B0603020202020204" pitchFamily="34" charset="0"/>
            </a:endParaRPr>
          </a:p>
          <a:p>
            <a:r>
              <a:rPr lang="en-US" sz="1600" dirty="0" smtClean="0">
                <a:solidFill>
                  <a:schemeClr val="bg1"/>
                </a:solidFill>
                <a:latin typeface="Trebuchet MS" panose="020B0603020202020204" pitchFamily="34" charset="0"/>
              </a:rPr>
              <a:t>Student Projects</a:t>
            </a:r>
          </a:p>
          <a:p>
            <a:r>
              <a:rPr lang="en-US" sz="1600" dirty="0" smtClean="0">
                <a:solidFill>
                  <a:schemeClr val="bg1"/>
                </a:solidFill>
                <a:latin typeface="Trebuchet MS" panose="020B0603020202020204" pitchFamily="34" charset="0"/>
              </a:rPr>
              <a:t>Internships</a:t>
            </a:r>
          </a:p>
          <a:p>
            <a:r>
              <a:rPr lang="en-US" sz="1600" dirty="0" smtClean="0">
                <a:solidFill>
                  <a:schemeClr val="bg1"/>
                </a:solidFill>
                <a:latin typeface="Trebuchet MS" panose="020B0603020202020204" pitchFamily="34" charset="0"/>
              </a:rPr>
              <a:t>Tours</a:t>
            </a:r>
          </a:p>
          <a:p>
            <a:r>
              <a:rPr lang="en-US" sz="1600" dirty="0" smtClean="0">
                <a:solidFill>
                  <a:schemeClr val="bg1"/>
                </a:solidFill>
                <a:latin typeface="Trebuchet MS" panose="020B0603020202020204" pitchFamily="34" charset="0"/>
              </a:rPr>
              <a:t>Research</a:t>
            </a:r>
          </a:p>
          <a:p>
            <a:r>
              <a:rPr lang="en-US" sz="1600" dirty="0" smtClean="0">
                <a:solidFill>
                  <a:schemeClr val="bg1"/>
                </a:solidFill>
                <a:latin typeface="Trebuchet MS" panose="020B0603020202020204" pitchFamily="34" charset="0"/>
              </a:rPr>
              <a:t>Guest Lectures</a:t>
            </a:r>
          </a:p>
          <a:p>
            <a:r>
              <a:rPr lang="en-US" sz="1600" dirty="0" smtClean="0">
                <a:solidFill>
                  <a:schemeClr val="bg1"/>
                </a:solidFill>
                <a:latin typeface="Trebuchet MS" panose="020B0603020202020204" pitchFamily="34" charset="0"/>
              </a:rPr>
              <a:t>Careers</a:t>
            </a:r>
          </a:p>
          <a:p>
            <a:r>
              <a:rPr lang="en-US" sz="1600" dirty="0" smtClean="0">
                <a:solidFill>
                  <a:schemeClr val="bg1"/>
                </a:solidFill>
                <a:latin typeface="Trebuchet MS" panose="020B0603020202020204" pitchFamily="34" charset="0"/>
              </a:rPr>
              <a:t>Job Shadowing</a:t>
            </a:r>
          </a:p>
          <a:p>
            <a:pPr marL="0" indent="0">
              <a:buNone/>
            </a:pPr>
            <a:endParaRPr lang="en-US" sz="1600" dirty="0" smtClean="0">
              <a:solidFill>
                <a:schemeClr val="bg1"/>
              </a:solidFill>
              <a:latin typeface="Trebuchet MS" panose="020B0603020202020204" pitchFamily="34" charset="0"/>
            </a:endParaRPr>
          </a:p>
        </p:txBody>
      </p:sp>
      <p:pic>
        <p:nvPicPr>
          <p:cNvPr id="8" name="Picture 7"/>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04800" y="5562600"/>
            <a:ext cx="2438400" cy="1104900"/>
          </a:xfrm>
          <a:prstGeom prst="rect">
            <a:avLst/>
          </a:prstGeom>
        </p:spPr>
      </p:pic>
    </p:spTree>
    <p:extLst>
      <p:ext uri="{BB962C8B-B14F-4D97-AF65-F5344CB8AC3E}">
        <p14:creationId xmlns:p14="http://schemas.microsoft.com/office/powerpoint/2010/main" val="11805726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2450</TotalTime>
  <Words>1617</Words>
  <Application>Microsoft Office PowerPoint</Application>
  <PresentationFormat>On-screen Show (4:3)</PresentationFormat>
  <Paragraphs>203</Paragraphs>
  <Slides>23</Slides>
  <Notes>23</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Cambria</vt:lpstr>
      <vt:lpstr>Trebuchet MS</vt:lpstr>
      <vt:lpstr>Office Theme</vt:lpstr>
      <vt:lpstr>PowerPoint Presentation</vt:lpstr>
      <vt:lpstr>Citizens Energy Group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Citizens Energy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Powell, Mike</dc:creator>
  <cp:lastModifiedBy>Trypus, John</cp:lastModifiedBy>
  <cp:revision>65</cp:revision>
  <cp:lastPrinted>2019-08-28T15:59:08Z</cp:lastPrinted>
  <dcterms:created xsi:type="dcterms:W3CDTF">2017-07-18T14:46:54Z</dcterms:created>
  <dcterms:modified xsi:type="dcterms:W3CDTF">2019-08-28T15:59:56Z</dcterms:modified>
</cp:coreProperties>
</file>