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1" r:id="rId2"/>
    <p:sldMasterId id="2147483694" r:id="rId3"/>
    <p:sldMasterId id="2147483707" r:id="rId4"/>
    <p:sldMasterId id="2147483721" r:id="rId5"/>
    <p:sldMasterId id="2147483735" r:id="rId6"/>
    <p:sldMasterId id="2147483749" r:id="rId7"/>
  </p:sldMasterIdLst>
  <p:notesMasterIdLst>
    <p:notesMasterId r:id="rId44"/>
  </p:notesMasterIdLst>
  <p:handoutMasterIdLst>
    <p:handoutMasterId r:id="rId45"/>
  </p:handoutMasterIdLst>
  <p:sldIdLst>
    <p:sldId id="260" r:id="rId8"/>
    <p:sldId id="258" r:id="rId9"/>
    <p:sldId id="569" r:id="rId10"/>
    <p:sldId id="318" r:id="rId11"/>
    <p:sldId id="500" r:id="rId12"/>
    <p:sldId id="468" r:id="rId13"/>
    <p:sldId id="353" r:id="rId14"/>
    <p:sldId id="419" r:id="rId15"/>
    <p:sldId id="471" r:id="rId16"/>
    <p:sldId id="427" r:id="rId17"/>
    <p:sldId id="447" r:id="rId18"/>
    <p:sldId id="510" r:id="rId19"/>
    <p:sldId id="497" r:id="rId20"/>
    <p:sldId id="565" r:id="rId21"/>
    <p:sldId id="545" r:id="rId22"/>
    <p:sldId id="570" r:id="rId23"/>
    <p:sldId id="558" r:id="rId24"/>
    <p:sldId id="428" r:id="rId25"/>
    <p:sldId id="564" r:id="rId26"/>
    <p:sldId id="546" r:id="rId27"/>
    <p:sldId id="505" r:id="rId28"/>
    <p:sldId id="547" r:id="rId29"/>
    <p:sldId id="537" r:id="rId30"/>
    <p:sldId id="571" r:id="rId31"/>
    <p:sldId id="490" r:id="rId32"/>
    <p:sldId id="485" r:id="rId33"/>
    <p:sldId id="458" r:id="rId34"/>
    <p:sldId id="459" r:id="rId35"/>
    <p:sldId id="460" r:id="rId36"/>
    <p:sldId id="566" r:id="rId37"/>
    <p:sldId id="568" r:id="rId38"/>
    <p:sldId id="567" r:id="rId39"/>
    <p:sldId id="491" r:id="rId40"/>
    <p:sldId id="429" r:id="rId41"/>
    <p:sldId id="465" r:id="rId42"/>
    <p:sldId id="381" r:id="rId43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9B"/>
    <a:srgbClr val="FFFF99"/>
    <a:srgbClr val="00438D"/>
    <a:srgbClr val="E31B23"/>
    <a:srgbClr val="90A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1599" autoAdjust="0"/>
    <p:restoredTop sz="94660" autoAdjust="0"/>
  </p:normalViewPr>
  <p:slideViewPr>
    <p:cSldViewPr snapToGrid="0" snapToObjects="1">
      <p:cViewPr varScale="1">
        <p:scale>
          <a:sx n="85" d="100"/>
          <a:sy n="85" d="100"/>
        </p:scale>
        <p:origin x="51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34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C96DBF-8400-47E5-BCF0-1CB4091430C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927E7B-690A-4325-BF06-75519B81A89B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200" b="1" u="sng" dirty="0"/>
            <a:t>Residuals </a:t>
          </a:r>
          <a:r>
            <a:rPr lang="en-US" sz="1200" b="1" u="sng" dirty="0" err="1"/>
            <a:t>Mgr</a:t>
          </a:r>
          <a:endParaRPr lang="en-US" sz="1200" b="1" u="sng" dirty="0"/>
        </a:p>
        <a:p>
          <a:pPr>
            <a:spcAft>
              <a:spcPts val="0"/>
            </a:spcAft>
          </a:pPr>
          <a:r>
            <a:rPr lang="en-US" sz="1200" b="1" dirty="0"/>
            <a:t>Josh Lutz</a:t>
          </a:r>
        </a:p>
      </dgm:t>
    </dgm:pt>
    <dgm:pt modelId="{927503D6-B47A-4B6B-AB23-2026C6FD1CBA}" type="parTrans" cxnId="{9C2BE404-ECBF-4A4F-804C-3159704F9F76}">
      <dgm:prSet/>
      <dgm:spPr/>
      <dgm:t>
        <a:bodyPr/>
        <a:lstStyle/>
        <a:p>
          <a:endParaRPr lang="en-US"/>
        </a:p>
      </dgm:t>
    </dgm:pt>
    <dgm:pt modelId="{FBBC0661-4C40-4BF7-8468-FCE80F97C6E0}" type="sibTrans" cxnId="{9C2BE404-ECBF-4A4F-804C-3159704F9F76}">
      <dgm:prSet/>
      <dgm:spPr/>
      <dgm:t>
        <a:bodyPr/>
        <a:lstStyle/>
        <a:p>
          <a:endParaRPr lang="en-US"/>
        </a:p>
      </dgm:t>
    </dgm:pt>
    <dgm:pt modelId="{6543A9AB-EE6B-4BEE-B8FA-724A8F6CB2FE}" type="asst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200" b="1" u="sng" dirty="0"/>
            <a:t>Soil Application Coordination</a:t>
          </a:r>
        </a:p>
        <a:p>
          <a:pPr>
            <a:spcAft>
              <a:spcPts val="0"/>
            </a:spcAft>
          </a:pPr>
          <a:r>
            <a:rPr lang="en-US" sz="1200" b="1" dirty="0"/>
            <a:t>Heather Curtis</a:t>
          </a:r>
        </a:p>
      </dgm:t>
    </dgm:pt>
    <dgm:pt modelId="{9A9568BA-82F2-42C2-826B-44AB7D15E753}" type="parTrans" cxnId="{EBA38BA4-664A-48A4-B257-A1D7394A3A04}">
      <dgm:prSet/>
      <dgm:spPr/>
      <dgm:t>
        <a:bodyPr/>
        <a:lstStyle/>
        <a:p>
          <a:endParaRPr lang="en-US"/>
        </a:p>
      </dgm:t>
    </dgm:pt>
    <dgm:pt modelId="{1626457E-6C87-44CF-B269-658D7FEBDE44}" type="sibTrans" cxnId="{EBA38BA4-664A-48A4-B257-A1D7394A3A04}">
      <dgm:prSet/>
      <dgm:spPr/>
      <dgm:t>
        <a:bodyPr/>
        <a:lstStyle/>
        <a:p>
          <a:endParaRPr lang="en-US"/>
        </a:p>
      </dgm:t>
    </dgm:pt>
    <dgm:pt modelId="{75EFC9DD-410E-4191-A2AA-C01014574308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200" b="1" u="sng" dirty="0"/>
            <a:t>Compost</a:t>
          </a:r>
        </a:p>
        <a:p>
          <a:pPr>
            <a:spcAft>
              <a:spcPts val="0"/>
            </a:spcAft>
          </a:pPr>
          <a:r>
            <a:rPr lang="en-US" sz="1200" b="1" dirty="0"/>
            <a:t>2 Supervisors</a:t>
          </a:r>
        </a:p>
        <a:p>
          <a:pPr>
            <a:spcAft>
              <a:spcPts val="0"/>
            </a:spcAft>
          </a:pPr>
          <a:r>
            <a:rPr lang="en-US" sz="1200" b="1" dirty="0"/>
            <a:t>12 Equip Operators</a:t>
          </a:r>
        </a:p>
        <a:p>
          <a:pPr>
            <a:spcAft>
              <a:spcPts val="0"/>
            </a:spcAft>
          </a:pPr>
          <a:r>
            <a:rPr lang="en-US" sz="1200" b="1" dirty="0"/>
            <a:t>4 Support</a:t>
          </a:r>
        </a:p>
      </dgm:t>
    </dgm:pt>
    <dgm:pt modelId="{C1C94F20-D429-4FAE-9F74-48461838FEE3}" type="parTrans" cxnId="{9FD46AAF-B19B-4B28-8CFD-9A9EA32C078B}">
      <dgm:prSet/>
      <dgm:spPr/>
      <dgm:t>
        <a:bodyPr/>
        <a:lstStyle/>
        <a:p>
          <a:endParaRPr lang="en-US"/>
        </a:p>
      </dgm:t>
    </dgm:pt>
    <dgm:pt modelId="{E14A264E-EBF4-4856-8A5E-F08F9EB057FD}" type="sibTrans" cxnId="{9FD46AAF-B19B-4B28-8CFD-9A9EA32C078B}">
      <dgm:prSet/>
      <dgm:spPr/>
      <dgm:t>
        <a:bodyPr/>
        <a:lstStyle/>
        <a:p>
          <a:endParaRPr lang="en-US"/>
        </a:p>
      </dgm:t>
    </dgm:pt>
    <dgm:pt modelId="{227FE89A-A59F-4FC0-B45B-798A3F8FFF8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200" b="1" u="sng" dirty="0"/>
            <a:t>Commercial Digestion</a:t>
          </a:r>
        </a:p>
        <a:p>
          <a:pPr>
            <a:spcAft>
              <a:spcPts val="0"/>
            </a:spcAft>
          </a:pPr>
          <a:r>
            <a:rPr lang="en-US" sz="1200" b="1" dirty="0"/>
            <a:t>Contractor</a:t>
          </a:r>
        </a:p>
      </dgm:t>
    </dgm:pt>
    <dgm:pt modelId="{A59A9CEB-FEE5-4003-A853-247FDD103E45}" type="parTrans" cxnId="{162CD33C-4FD2-455D-8B04-8ADDD39A1684}">
      <dgm:prSet/>
      <dgm:spPr/>
      <dgm:t>
        <a:bodyPr/>
        <a:lstStyle/>
        <a:p>
          <a:endParaRPr lang="en-US"/>
        </a:p>
      </dgm:t>
    </dgm:pt>
    <dgm:pt modelId="{7F14A76D-E36E-4E73-BFAC-3D5287B59662}" type="sibTrans" cxnId="{162CD33C-4FD2-455D-8B04-8ADDD39A1684}">
      <dgm:prSet/>
      <dgm:spPr/>
      <dgm:t>
        <a:bodyPr/>
        <a:lstStyle/>
        <a:p>
          <a:endParaRPr lang="en-US"/>
        </a:p>
      </dgm:t>
    </dgm:pt>
    <dgm:pt modelId="{EBBE87D3-EA63-4083-ADCD-4617BA35E8A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200" b="1" u="sng" dirty="0"/>
            <a:t>Land Application</a:t>
          </a:r>
        </a:p>
        <a:p>
          <a:pPr>
            <a:spcAft>
              <a:spcPts val="0"/>
            </a:spcAft>
          </a:pPr>
          <a:r>
            <a:rPr lang="en-US" sz="1200" b="1" dirty="0"/>
            <a:t>Contractor</a:t>
          </a:r>
        </a:p>
      </dgm:t>
    </dgm:pt>
    <dgm:pt modelId="{F5214C64-0B17-4A7C-B102-16692D336507}" type="parTrans" cxnId="{762A5D6B-9115-415D-BA23-5708ED1E2FC9}">
      <dgm:prSet/>
      <dgm:spPr/>
      <dgm:t>
        <a:bodyPr/>
        <a:lstStyle/>
        <a:p>
          <a:endParaRPr lang="en-US"/>
        </a:p>
      </dgm:t>
    </dgm:pt>
    <dgm:pt modelId="{54DCD6C2-B2EF-474C-B38F-2B3A7398A54C}" type="sibTrans" cxnId="{762A5D6B-9115-415D-BA23-5708ED1E2FC9}">
      <dgm:prSet/>
      <dgm:spPr/>
      <dgm:t>
        <a:bodyPr/>
        <a:lstStyle/>
        <a:p>
          <a:endParaRPr lang="en-US"/>
        </a:p>
      </dgm:t>
    </dgm:pt>
    <dgm:pt modelId="{C26F5EEA-539D-4262-8A8F-C2B346118AF9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200" b="1" u="sng" dirty="0"/>
            <a:t>Tree Farm </a:t>
          </a:r>
        </a:p>
        <a:p>
          <a:pPr>
            <a:spcAft>
              <a:spcPts val="0"/>
            </a:spcAft>
          </a:pPr>
          <a:r>
            <a:rPr lang="en-US" sz="1200" b="1" dirty="0"/>
            <a:t>Contractor</a:t>
          </a:r>
        </a:p>
      </dgm:t>
    </dgm:pt>
    <dgm:pt modelId="{E414A4F4-D6ED-4054-B184-0E5B4DAD2149}" type="parTrans" cxnId="{9DC8CE4A-B57E-47F7-A171-9CD36C68E3B8}">
      <dgm:prSet/>
      <dgm:spPr/>
      <dgm:t>
        <a:bodyPr/>
        <a:lstStyle/>
        <a:p>
          <a:endParaRPr lang="en-US"/>
        </a:p>
      </dgm:t>
    </dgm:pt>
    <dgm:pt modelId="{DD6B33D3-387E-4F34-AC5B-D4E2254AE23A}" type="sibTrans" cxnId="{9DC8CE4A-B57E-47F7-A171-9CD36C68E3B8}">
      <dgm:prSet/>
      <dgm:spPr/>
      <dgm:t>
        <a:bodyPr/>
        <a:lstStyle/>
        <a:p>
          <a:endParaRPr lang="en-US"/>
        </a:p>
      </dgm:t>
    </dgm:pt>
    <dgm:pt modelId="{03631C8E-FFE8-4C4C-98B1-1314AABEC9CC}">
      <dgm:prSet phldrT="[Text]" custT="1"/>
      <dgm:spPr/>
      <dgm:t>
        <a:bodyPr/>
        <a:lstStyle/>
        <a:p>
          <a:r>
            <a:rPr lang="en-US" sz="1200" b="1" dirty="0"/>
            <a:t>Emergency and Smaller Outlets </a:t>
          </a:r>
        </a:p>
      </dgm:t>
    </dgm:pt>
    <dgm:pt modelId="{98B91396-C138-4225-8B82-2AC809C84C29}" type="parTrans" cxnId="{0C71262E-BF5F-494D-9F0C-0A386155C569}">
      <dgm:prSet/>
      <dgm:spPr/>
      <dgm:t>
        <a:bodyPr/>
        <a:lstStyle/>
        <a:p>
          <a:endParaRPr lang="en-US"/>
        </a:p>
      </dgm:t>
    </dgm:pt>
    <dgm:pt modelId="{B237A952-83FA-43B3-AD93-2402F5D121E3}" type="sibTrans" cxnId="{0C71262E-BF5F-494D-9F0C-0A386155C569}">
      <dgm:prSet/>
      <dgm:spPr/>
      <dgm:t>
        <a:bodyPr/>
        <a:lstStyle/>
        <a:p>
          <a:endParaRPr lang="en-US"/>
        </a:p>
      </dgm:t>
    </dgm:pt>
    <dgm:pt modelId="{B60C7D27-21F6-45AE-89FB-426A79DEF2BF}" type="pres">
      <dgm:prSet presAssocID="{2BC96DBF-8400-47E5-BCF0-1CB4091430C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A68BD87-336E-468D-8002-3A0A6086C330}" type="pres">
      <dgm:prSet presAssocID="{F0927E7B-690A-4325-BF06-75519B81A89B}" presName="hierRoot1" presStyleCnt="0">
        <dgm:presLayoutVars>
          <dgm:hierBranch val="init"/>
        </dgm:presLayoutVars>
      </dgm:prSet>
      <dgm:spPr/>
    </dgm:pt>
    <dgm:pt modelId="{421CDB82-8505-4A40-AAED-4B45567B41DA}" type="pres">
      <dgm:prSet presAssocID="{F0927E7B-690A-4325-BF06-75519B81A89B}" presName="rootComposite1" presStyleCnt="0"/>
      <dgm:spPr/>
    </dgm:pt>
    <dgm:pt modelId="{80DCE30F-62D1-44A8-8B95-5D1B6585AE72}" type="pres">
      <dgm:prSet presAssocID="{F0927E7B-690A-4325-BF06-75519B81A89B}" presName="rootText1" presStyleLbl="node0" presStyleIdx="0" presStyleCnt="1" custScaleX="110338" custScaleY="132748" custLinFactX="100000" custLinFactNeighborX="195411" custLinFactNeighborY="-10139">
        <dgm:presLayoutVars>
          <dgm:chPref val="3"/>
        </dgm:presLayoutVars>
      </dgm:prSet>
      <dgm:spPr/>
    </dgm:pt>
    <dgm:pt modelId="{74133AA4-DA2F-44EE-8525-19943BF567F0}" type="pres">
      <dgm:prSet presAssocID="{F0927E7B-690A-4325-BF06-75519B81A89B}" presName="rootConnector1" presStyleLbl="node1" presStyleIdx="0" presStyleCnt="0"/>
      <dgm:spPr/>
    </dgm:pt>
    <dgm:pt modelId="{769443D7-32D7-47D0-9EDA-A6E2FA10CB29}" type="pres">
      <dgm:prSet presAssocID="{F0927E7B-690A-4325-BF06-75519B81A89B}" presName="hierChild2" presStyleCnt="0"/>
      <dgm:spPr/>
    </dgm:pt>
    <dgm:pt modelId="{AD85021C-440A-43D0-8CFD-2BF83A6463F2}" type="pres">
      <dgm:prSet presAssocID="{C1C94F20-D429-4FAE-9F74-48461838FEE3}" presName="Name37" presStyleLbl="parChTrans1D2" presStyleIdx="0" presStyleCnt="6"/>
      <dgm:spPr/>
    </dgm:pt>
    <dgm:pt modelId="{325934E8-64F5-481C-9474-F7BAA06AC6EE}" type="pres">
      <dgm:prSet presAssocID="{75EFC9DD-410E-4191-A2AA-C01014574308}" presName="hierRoot2" presStyleCnt="0">
        <dgm:presLayoutVars>
          <dgm:hierBranch val="init"/>
        </dgm:presLayoutVars>
      </dgm:prSet>
      <dgm:spPr/>
    </dgm:pt>
    <dgm:pt modelId="{DF0F95F6-677C-4F21-8702-556212F07335}" type="pres">
      <dgm:prSet presAssocID="{75EFC9DD-410E-4191-A2AA-C01014574308}" presName="rootComposite" presStyleCnt="0"/>
      <dgm:spPr/>
    </dgm:pt>
    <dgm:pt modelId="{096B8F7F-D2C9-4DFD-83B9-CC7A6C399FF6}" type="pres">
      <dgm:prSet presAssocID="{75EFC9DD-410E-4191-A2AA-C01014574308}" presName="rootText" presStyleLbl="node2" presStyleIdx="0" presStyleCnt="5" custScaleX="162211" custScaleY="166088">
        <dgm:presLayoutVars>
          <dgm:chPref val="3"/>
        </dgm:presLayoutVars>
      </dgm:prSet>
      <dgm:spPr/>
    </dgm:pt>
    <dgm:pt modelId="{27F19D59-F8D8-4267-AA1F-F5FB305D9F63}" type="pres">
      <dgm:prSet presAssocID="{75EFC9DD-410E-4191-A2AA-C01014574308}" presName="rootConnector" presStyleLbl="node2" presStyleIdx="0" presStyleCnt="5"/>
      <dgm:spPr/>
    </dgm:pt>
    <dgm:pt modelId="{2E3ECB73-5183-43C4-8CF2-8A3190788E0A}" type="pres">
      <dgm:prSet presAssocID="{75EFC9DD-410E-4191-A2AA-C01014574308}" presName="hierChild4" presStyleCnt="0"/>
      <dgm:spPr/>
    </dgm:pt>
    <dgm:pt modelId="{9A302C1D-6854-4A1A-B80A-D3E866310FDD}" type="pres">
      <dgm:prSet presAssocID="{75EFC9DD-410E-4191-A2AA-C01014574308}" presName="hierChild5" presStyleCnt="0"/>
      <dgm:spPr/>
    </dgm:pt>
    <dgm:pt modelId="{B821CF19-43FB-481F-AB0B-4E4E9D353DE3}" type="pres">
      <dgm:prSet presAssocID="{A59A9CEB-FEE5-4003-A853-247FDD103E45}" presName="Name37" presStyleLbl="parChTrans1D2" presStyleIdx="1" presStyleCnt="6"/>
      <dgm:spPr/>
    </dgm:pt>
    <dgm:pt modelId="{49F240E5-0624-4326-94EA-4B0044A96AC4}" type="pres">
      <dgm:prSet presAssocID="{227FE89A-A59F-4FC0-B45B-798A3F8FFF84}" presName="hierRoot2" presStyleCnt="0">
        <dgm:presLayoutVars>
          <dgm:hierBranch val="init"/>
        </dgm:presLayoutVars>
      </dgm:prSet>
      <dgm:spPr/>
    </dgm:pt>
    <dgm:pt modelId="{3BE80217-E088-4922-91E8-55224A7FDA4A}" type="pres">
      <dgm:prSet presAssocID="{227FE89A-A59F-4FC0-B45B-798A3F8FFF84}" presName="rootComposite" presStyleCnt="0"/>
      <dgm:spPr/>
    </dgm:pt>
    <dgm:pt modelId="{853BA57D-77E9-4166-BE3C-20DB7F946AA2}" type="pres">
      <dgm:prSet presAssocID="{227FE89A-A59F-4FC0-B45B-798A3F8FFF84}" presName="rootText" presStyleLbl="node2" presStyleIdx="1" presStyleCnt="5" custScaleX="132398" custScaleY="165373">
        <dgm:presLayoutVars>
          <dgm:chPref val="3"/>
        </dgm:presLayoutVars>
      </dgm:prSet>
      <dgm:spPr/>
    </dgm:pt>
    <dgm:pt modelId="{85001D4B-12C5-47B5-9973-2C5FDFF0657F}" type="pres">
      <dgm:prSet presAssocID="{227FE89A-A59F-4FC0-B45B-798A3F8FFF84}" presName="rootConnector" presStyleLbl="node2" presStyleIdx="1" presStyleCnt="5"/>
      <dgm:spPr/>
    </dgm:pt>
    <dgm:pt modelId="{D22E3BA6-A9FC-49AF-82C6-9BDD8EF7454B}" type="pres">
      <dgm:prSet presAssocID="{227FE89A-A59F-4FC0-B45B-798A3F8FFF84}" presName="hierChild4" presStyleCnt="0"/>
      <dgm:spPr/>
    </dgm:pt>
    <dgm:pt modelId="{4A21DDC7-662F-4DBA-BE13-40CB4C16B17F}" type="pres">
      <dgm:prSet presAssocID="{227FE89A-A59F-4FC0-B45B-798A3F8FFF84}" presName="hierChild5" presStyleCnt="0"/>
      <dgm:spPr/>
    </dgm:pt>
    <dgm:pt modelId="{0E3F6BC8-6150-4A88-8A41-9320516457AD}" type="pres">
      <dgm:prSet presAssocID="{F5214C64-0B17-4A7C-B102-16692D336507}" presName="Name37" presStyleLbl="parChTrans1D2" presStyleIdx="2" presStyleCnt="6"/>
      <dgm:spPr/>
    </dgm:pt>
    <dgm:pt modelId="{69E5C8D3-22C4-4C9A-B8B2-55A7920413E9}" type="pres">
      <dgm:prSet presAssocID="{EBBE87D3-EA63-4083-ADCD-4617BA35E8A7}" presName="hierRoot2" presStyleCnt="0">
        <dgm:presLayoutVars>
          <dgm:hierBranch val="init"/>
        </dgm:presLayoutVars>
      </dgm:prSet>
      <dgm:spPr/>
    </dgm:pt>
    <dgm:pt modelId="{371F624C-3596-4A84-AA74-87C3D910CCA3}" type="pres">
      <dgm:prSet presAssocID="{EBBE87D3-EA63-4083-ADCD-4617BA35E8A7}" presName="rootComposite" presStyleCnt="0"/>
      <dgm:spPr/>
    </dgm:pt>
    <dgm:pt modelId="{51BD86D7-B57F-4C5A-B17C-6C412AB53A4F}" type="pres">
      <dgm:prSet presAssocID="{EBBE87D3-EA63-4083-ADCD-4617BA35E8A7}" presName="rootText" presStyleLbl="node2" presStyleIdx="2" presStyleCnt="5" custScaleX="164596" custScaleY="165373">
        <dgm:presLayoutVars>
          <dgm:chPref val="3"/>
        </dgm:presLayoutVars>
      </dgm:prSet>
      <dgm:spPr/>
    </dgm:pt>
    <dgm:pt modelId="{1560601F-77FA-4A1B-B3B7-8F82D0D6C3D8}" type="pres">
      <dgm:prSet presAssocID="{EBBE87D3-EA63-4083-ADCD-4617BA35E8A7}" presName="rootConnector" presStyleLbl="node2" presStyleIdx="2" presStyleCnt="5"/>
      <dgm:spPr/>
    </dgm:pt>
    <dgm:pt modelId="{DCA9FDC3-B44B-46B1-86A5-67A418A1B6D8}" type="pres">
      <dgm:prSet presAssocID="{EBBE87D3-EA63-4083-ADCD-4617BA35E8A7}" presName="hierChild4" presStyleCnt="0"/>
      <dgm:spPr/>
    </dgm:pt>
    <dgm:pt modelId="{148F283A-8745-4513-ABCB-7FF62FE29F0A}" type="pres">
      <dgm:prSet presAssocID="{EBBE87D3-EA63-4083-ADCD-4617BA35E8A7}" presName="hierChild5" presStyleCnt="0"/>
      <dgm:spPr/>
    </dgm:pt>
    <dgm:pt modelId="{2C4D9156-556E-448B-918F-18C08C26101E}" type="pres">
      <dgm:prSet presAssocID="{E414A4F4-D6ED-4054-B184-0E5B4DAD2149}" presName="Name37" presStyleLbl="parChTrans1D2" presStyleIdx="3" presStyleCnt="6"/>
      <dgm:spPr/>
    </dgm:pt>
    <dgm:pt modelId="{8101EDF7-595B-47C3-B1E7-F4DFBB92A174}" type="pres">
      <dgm:prSet presAssocID="{C26F5EEA-539D-4262-8A8F-C2B346118AF9}" presName="hierRoot2" presStyleCnt="0">
        <dgm:presLayoutVars>
          <dgm:hierBranch val="init"/>
        </dgm:presLayoutVars>
      </dgm:prSet>
      <dgm:spPr/>
    </dgm:pt>
    <dgm:pt modelId="{EA8923DF-6EDF-4276-A539-FA001377DC5F}" type="pres">
      <dgm:prSet presAssocID="{C26F5EEA-539D-4262-8A8F-C2B346118AF9}" presName="rootComposite" presStyleCnt="0"/>
      <dgm:spPr/>
    </dgm:pt>
    <dgm:pt modelId="{6575D55F-3C53-4DE0-950F-0F0BD57E642E}" type="pres">
      <dgm:prSet presAssocID="{C26F5EEA-539D-4262-8A8F-C2B346118AF9}" presName="rootText" presStyleLbl="node2" presStyleIdx="3" presStyleCnt="5" custScaleY="165373">
        <dgm:presLayoutVars>
          <dgm:chPref val="3"/>
        </dgm:presLayoutVars>
      </dgm:prSet>
      <dgm:spPr/>
    </dgm:pt>
    <dgm:pt modelId="{AE3FBECB-6252-47A4-9C84-FF4915AF2E85}" type="pres">
      <dgm:prSet presAssocID="{C26F5EEA-539D-4262-8A8F-C2B346118AF9}" presName="rootConnector" presStyleLbl="node2" presStyleIdx="3" presStyleCnt="5"/>
      <dgm:spPr/>
    </dgm:pt>
    <dgm:pt modelId="{7A87769B-847D-42C6-80D4-F57171DE28FD}" type="pres">
      <dgm:prSet presAssocID="{C26F5EEA-539D-4262-8A8F-C2B346118AF9}" presName="hierChild4" presStyleCnt="0"/>
      <dgm:spPr/>
    </dgm:pt>
    <dgm:pt modelId="{256E88CB-5C5C-48B3-955E-E7C2334E1707}" type="pres">
      <dgm:prSet presAssocID="{C26F5EEA-539D-4262-8A8F-C2B346118AF9}" presName="hierChild5" presStyleCnt="0"/>
      <dgm:spPr/>
    </dgm:pt>
    <dgm:pt modelId="{60F14C32-E38B-4085-8536-2DABD93F9B0A}" type="pres">
      <dgm:prSet presAssocID="{98B91396-C138-4225-8B82-2AC809C84C29}" presName="Name37" presStyleLbl="parChTrans1D2" presStyleIdx="4" presStyleCnt="6"/>
      <dgm:spPr/>
    </dgm:pt>
    <dgm:pt modelId="{AAB8EF88-5FED-4863-A6CE-DF614E3DD4DE}" type="pres">
      <dgm:prSet presAssocID="{03631C8E-FFE8-4C4C-98B1-1314AABEC9CC}" presName="hierRoot2" presStyleCnt="0">
        <dgm:presLayoutVars>
          <dgm:hierBranch val="init"/>
        </dgm:presLayoutVars>
      </dgm:prSet>
      <dgm:spPr/>
    </dgm:pt>
    <dgm:pt modelId="{4D77514E-9D91-4059-84CD-3A9B321767A0}" type="pres">
      <dgm:prSet presAssocID="{03631C8E-FFE8-4C4C-98B1-1314AABEC9CC}" presName="rootComposite" presStyleCnt="0"/>
      <dgm:spPr/>
    </dgm:pt>
    <dgm:pt modelId="{32D54B43-1AFA-4A15-9F16-7DA83543DD7B}" type="pres">
      <dgm:prSet presAssocID="{03631C8E-FFE8-4C4C-98B1-1314AABEC9CC}" presName="rootText" presStyleLbl="node2" presStyleIdx="4" presStyleCnt="5" custScaleY="165373" custLinFactNeighborX="339" custLinFactNeighborY="4134">
        <dgm:presLayoutVars>
          <dgm:chPref val="3"/>
        </dgm:presLayoutVars>
      </dgm:prSet>
      <dgm:spPr/>
    </dgm:pt>
    <dgm:pt modelId="{032333BD-6C7F-4B55-BFE5-771E0A26089D}" type="pres">
      <dgm:prSet presAssocID="{03631C8E-FFE8-4C4C-98B1-1314AABEC9CC}" presName="rootConnector" presStyleLbl="node2" presStyleIdx="4" presStyleCnt="5"/>
      <dgm:spPr/>
    </dgm:pt>
    <dgm:pt modelId="{7065D286-646C-4EFF-92C8-F747F2240D7F}" type="pres">
      <dgm:prSet presAssocID="{03631C8E-FFE8-4C4C-98B1-1314AABEC9CC}" presName="hierChild4" presStyleCnt="0"/>
      <dgm:spPr/>
    </dgm:pt>
    <dgm:pt modelId="{25654CAB-F43C-41BF-9F11-2846D69713BE}" type="pres">
      <dgm:prSet presAssocID="{03631C8E-FFE8-4C4C-98B1-1314AABEC9CC}" presName="hierChild5" presStyleCnt="0"/>
      <dgm:spPr/>
    </dgm:pt>
    <dgm:pt modelId="{2946259A-2FA6-4890-B885-C1449FBD6152}" type="pres">
      <dgm:prSet presAssocID="{F0927E7B-690A-4325-BF06-75519B81A89B}" presName="hierChild3" presStyleCnt="0"/>
      <dgm:spPr/>
    </dgm:pt>
    <dgm:pt modelId="{927029DB-1501-473D-AA7B-29F3FCD55AE4}" type="pres">
      <dgm:prSet presAssocID="{9A9568BA-82F2-42C2-826B-44AB7D15E753}" presName="Name111" presStyleLbl="parChTrans1D2" presStyleIdx="5" presStyleCnt="6"/>
      <dgm:spPr/>
    </dgm:pt>
    <dgm:pt modelId="{0E09E3B2-249B-46DD-9C8F-01D5DFC0A917}" type="pres">
      <dgm:prSet presAssocID="{6543A9AB-EE6B-4BEE-B8FA-724A8F6CB2FE}" presName="hierRoot3" presStyleCnt="0">
        <dgm:presLayoutVars>
          <dgm:hierBranch val="init"/>
        </dgm:presLayoutVars>
      </dgm:prSet>
      <dgm:spPr/>
    </dgm:pt>
    <dgm:pt modelId="{36783BB0-09A7-4FCA-8D91-A32DD7253E22}" type="pres">
      <dgm:prSet presAssocID="{6543A9AB-EE6B-4BEE-B8FA-724A8F6CB2FE}" presName="rootComposite3" presStyleCnt="0"/>
      <dgm:spPr/>
    </dgm:pt>
    <dgm:pt modelId="{4AE654E6-DFA2-4E34-B680-8E31461DD90B}" type="pres">
      <dgm:prSet presAssocID="{6543A9AB-EE6B-4BEE-B8FA-724A8F6CB2FE}" presName="rootText3" presStyleLbl="asst1" presStyleIdx="0" presStyleCnt="1" custScaleX="125282" custScaleY="118182" custLinFactX="100000" custLinFactNeighborX="199698" custLinFactNeighborY="-3003">
        <dgm:presLayoutVars>
          <dgm:chPref val="3"/>
        </dgm:presLayoutVars>
      </dgm:prSet>
      <dgm:spPr/>
    </dgm:pt>
    <dgm:pt modelId="{DCE418BA-4BE8-4F2A-A451-D2EEE7DB5001}" type="pres">
      <dgm:prSet presAssocID="{6543A9AB-EE6B-4BEE-B8FA-724A8F6CB2FE}" presName="rootConnector3" presStyleLbl="asst1" presStyleIdx="0" presStyleCnt="1"/>
      <dgm:spPr/>
    </dgm:pt>
    <dgm:pt modelId="{337C31E8-87E7-487F-8934-34FF6485F94F}" type="pres">
      <dgm:prSet presAssocID="{6543A9AB-EE6B-4BEE-B8FA-724A8F6CB2FE}" presName="hierChild6" presStyleCnt="0"/>
      <dgm:spPr/>
    </dgm:pt>
    <dgm:pt modelId="{13ADC947-B0D1-45F3-A31A-B8E001FA4785}" type="pres">
      <dgm:prSet presAssocID="{6543A9AB-EE6B-4BEE-B8FA-724A8F6CB2FE}" presName="hierChild7" presStyleCnt="0"/>
      <dgm:spPr/>
    </dgm:pt>
  </dgm:ptLst>
  <dgm:cxnLst>
    <dgm:cxn modelId="{D629A600-E3D3-4C50-9C77-131F0D186D6E}" type="presOf" srcId="{C26F5EEA-539D-4262-8A8F-C2B346118AF9}" destId="{6575D55F-3C53-4DE0-950F-0F0BD57E642E}" srcOrd="0" destOrd="0" presId="urn:microsoft.com/office/officeart/2005/8/layout/orgChart1"/>
    <dgm:cxn modelId="{FC534A04-F70F-47A4-A538-57830DD62DA1}" type="presOf" srcId="{C26F5EEA-539D-4262-8A8F-C2B346118AF9}" destId="{AE3FBECB-6252-47A4-9C84-FF4915AF2E85}" srcOrd="1" destOrd="0" presId="urn:microsoft.com/office/officeart/2005/8/layout/orgChart1"/>
    <dgm:cxn modelId="{9C2BE404-ECBF-4A4F-804C-3159704F9F76}" srcId="{2BC96DBF-8400-47E5-BCF0-1CB4091430CA}" destId="{F0927E7B-690A-4325-BF06-75519B81A89B}" srcOrd="0" destOrd="0" parTransId="{927503D6-B47A-4B6B-AB23-2026C6FD1CBA}" sibTransId="{FBBC0661-4C40-4BF7-8468-FCE80F97C6E0}"/>
    <dgm:cxn modelId="{9E1B4A20-3FB0-41E7-B2FE-71C10F3FB6BD}" type="presOf" srcId="{03631C8E-FFE8-4C4C-98B1-1314AABEC9CC}" destId="{032333BD-6C7F-4B55-BFE5-771E0A26089D}" srcOrd="1" destOrd="0" presId="urn:microsoft.com/office/officeart/2005/8/layout/orgChart1"/>
    <dgm:cxn modelId="{7D48DF24-AF46-4164-85F3-21FF0778F3DB}" type="presOf" srcId="{6543A9AB-EE6B-4BEE-B8FA-724A8F6CB2FE}" destId="{4AE654E6-DFA2-4E34-B680-8E31461DD90B}" srcOrd="0" destOrd="0" presId="urn:microsoft.com/office/officeart/2005/8/layout/orgChart1"/>
    <dgm:cxn modelId="{0C71262E-BF5F-494D-9F0C-0A386155C569}" srcId="{F0927E7B-690A-4325-BF06-75519B81A89B}" destId="{03631C8E-FFE8-4C4C-98B1-1314AABEC9CC}" srcOrd="5" destOrd="0" parTransId="{98B91396-C138-4225-8B82-2AC809C84C29}" sibTransId="{B237A952-83FA-43B3-AD93-2402F5D121E3}"/>
    <dgm:cxn modelId="{F87B8F3B-894D-4F6E-8923-1C03DDE4BDB9}" type="presOf" srcId="{227FE89A-A59F-4FC0-B45B-798A3F8FFF84}" destId="{85001D4B-12C5-47B5-9973-2C5FDFF0657F}" srcOrd="1" destOrd="0" presId="urn:microsoft.com/office/officeart/2005/8/layout/orgChart1"/>
    <dgm:cxn modelId="{162CD33C-4FD2-455D-8B04-8ADDD39A1684}" srcId="{F0927E7B-690A-4325-BF06-75519B81A89B}" destId="{227FE89A-A59F-4FC0-B45B-798A3F8FFF84}" srcOrd="2" destOrd="0" parTransId="{A59A9CEB-FEE5-4003-A853-247FDD103E45}" sibTransId="{7F14A76D-E36E-4E73-BFAC-3D5287B59662}"/>
    <dgm:cxn modelId="{C780E45C-0228-4AFE-8DE7-C038EF25FA89}" type="presOf" srcId="{C1C94F20-D429-4FAE-9F74-48461838FEE3}" destId="{AD85021C-440A-43D0-8CFD-2BF83A6463F2}" srcOrd="0" destOrd="0" presId="urn:microsoft.com/office/officeart/2005/8/layout/orgChart1"/>
    <dgm:cxn modelId="{0735F660-D239-4626-983D-1B6C0FE16717}" type="presOf" srcId="{227FE89A-A59F-4FC0-B45B-798A3F8FFF84}" destId="{853BA57D-77E9-4166-BE3C-20DB7F946AA2}" srcOrd="0" destOrd="0" presId="urn:microsoft.com/office/officeart/2005/8/layout/orgChart1"/>
    <dgm:cxn modelId="{A6D2DD42-A56D-41FC-A594-51508F29A80D}" type="presOf" srcId="{75EFC9DD-410E-4191-A2AA-C01014574308}" destId="{096B8F7F-D2C9-4DFD-83B9-CC7A6C399FF6}" srcOrd="0" destOrd="0" presId="urn:microsoft.com/office/officeart/2005/8/layout/orgChart1"/>
    <dgm:cxn modelId="{05F6D145-3D50-44BB-83D2-A42D9825C0CB}" type="presOf" srcId="{EBBE87D3-EA63-4083-ADCD-4617BA35E8A7}" destId="{1560601F-77FA-4A1B-B3B7-8F82D0D6C3D8}" srcOrd="1" destOrd="0" presId="urn:microsoft.com/office/officeart/2005/8/layout/orgChart1"/>
    <dgm:cxn modelId="{9DC8CE4A-B57E-47F7-A171-9CD36C68E3B8}" srcId="{F0927E7B-690A-4325-BF06-75519B81A89B}" destId="{C26F5EEA-539D-4262-8A8F-C2B346118AF9}" srcOrd="4" destOrd="0" parTransId="{E414A4F4-D6ED-4054-B184-0E5B4DAD2149}" sibTransId="{DD6B33D3-387E-4F34-AC5B-D4E2254AE23A}"/>
    <dgm:cxn modelId="{2B375C6B-BF4D-4A3D-B545-323BFC3CF9B7}" type="presOf" srcId="{A59A9CEB-FEE5-4003-A853-247FDD103E45}" destId="{B821CF19-43FB-481F-AB0B-4E4E9D353DE3}" srcOrd="0" destOrd="0" presId="urn:microsoft.com/office/officeart/2005/8/layout/orgChart1"/>
    <dgm:cxn modelId="{762A5D6B-9115-415D-BA23-5708ED1E2FC9}" srcId="{F0927E7B-690A-4325-BF06-75519B81A89B}" destId="{EBBE87D3-EA63-4083-ADCD-4617BA35E8A7}" srcOrd="3" destOrd="0" parTransId="{F5214C64-0B17-4A7C-B102-16692D336507}" sibTransId="{54DCD6C2-B2EF-474C-B38F-2B3A7398A54C}"/>
    <dgm:cxn modelId="{C792F14E-C2BB-4579-8573-AC84B297FACD}" type="presOf" srcId="{2BC96DBF-8400-47E5-BCF0-1CB4091430CA}" destId="{B60C7D27-21F6-45AE-89FB-426A79DEF2BF}" srcOrd="0" destOrd="0" presId="urn:microsoft.com/office/officeart/2005/8/layout/orgChart1"/>
    <dgm:cxn modelId="{BDD43652-7F63-4B51-BC10-08188C0C1D13}" type="presOf" srcId="{F5214C64-0B17-4A7C-B102-16692D336507}" destId="{0E3F6BC8-6150-4A88-8A41-9320516457AD}" srcOrd="0" destOrd="0" presId="urn:microsoft.com/office/officeart/2005/8/layout/orgChart1"/>
    <dgm:cxn modelId="{9A0648A0-D374-45EE-BB7A-EF8C0A234B64}" type="presOf" srcId="{98B91396-C138-4225-8B82-2AC809C84C29}" destId="{60F14C32-E38B-4085-8536-2DABD93F9B0A}" srcOrd="0" destOrd="0" presId="urn:microsoft.com/office/officeart/2005/8/layout/orgChart1"/>
    <dgm:cxn modelId="{34D683A3-F6EF-476B-911F-B17E0407275F}" type="presOf" srcId="{6543A9AB-EE6B-4BEE-B8FA-724A8F6CB2FE}" destId="{DCE418BA-4BE8-4F2A-A451-D2EEE7DB5001}" srcOrd="1" destOrd="0" presId="urn:microsoft.com/office/officeart/2005/8/layout/orgChart1"/>
    <dgm:cxn modelId="{EBA38BA4-664A-48A4-B257-A1D7394A3A04}" srcId="{F0927E7B-690A-4325-BF06-75519B81A89B}" destId="{6543A9AB-EE6B-4BEE-B8FA-724A8F6CB2FE}" srcOrd="0" destOrd="0" parTransId="{9A9568BA-82F2-42C2-826B-44AB7D15E753}" sibTransId="{1626457E-6C87-44CF-B269-658D7FEBDE44}"/>
    <dgm:cxn modelId="{671F12AF-9804-4A71-8447-41B49CEA325F}" type="presOf" srcId="{E414A4F4-D6ED-4054-B184-0E5B4DAD2149}" destId="{2C4D9156-556E-448B-918F-18C08C26101E}" srcOrd="0" destOrd="0" presId="urn:microsoft.com/office/officeart/2005/8/layout/orgChart1"/>
    <dgm:cxn modelId="{8ED449AF-E805-48B0-B349-A694A4FC886B}" type="presOf" srcId="{9A9568BA-82F2-42C2-826B-44AB7D15E753}" destId="{927029DB-1501-473D-AA7B-29F3FCD55AE4}" srcOrd="0" destOrd="0" presId="urn:microsoft.com/office/officeart/2005/8/layout/orgChart1"/>
    <dgm:cxn modelId="{9FD46AAF-B19B-4B28-8CFD-9A9EA32C078B}" srcId="{F0927E7B-690A-4325-BF06-75519B81A89B}" destId="{75EFC9DD-410E-4191-A2AA-C01014574308}" srcOrd="1" destOrd="0" parTransId="{C1C94F20-D429-4FAE-9F74-48461838FEE3}" sibTransId="{E14A264E-EBF4-4856-8A5E-F08F9EB057FD}"/>
    <dgm:cxn modelId="{CBA2EABC-97E9-4759-8EBF-9CB1325B03F8}" type="presOf" srcId="{F0927E7B-690A-4325-BF06-75519B81A89B}" destId="{80DCE30F-62D1-44A8-8B95-5D1B6585AE72}" srcOrd="0" destOrd="0" presId="urn:microsoft.com/office/officeart/2005/8/layout/orgChart1"/>
    <dgm:cxn modelId="{3A6D2BBF-747B-40A2-BA81-2BEA747C8C52}" type="presOf" srcId="{03631C8E-FFE8-4C4C-98B1-1314AABEC9CC}" destId="{32D54B43-1AFA-4A15-9F16-7DA83543DD7B}" srcOrd="0" destOrd="0" presId="urn:microsoft.com/office/officeart/2005/8/layout/orgChart1"/>
    <dgm:cxn modelId="{52E99CD3-33B2-4387-82EE-1A49F3D3419A}" type="presOf" srcId="{75EFC9DD-410E-4191-A2AA-C01014574308}" destId="{27F19D59-F8D8-4267-AA1F-F5FB305D9F63}" srcOrd="1" destOrd="0" presId="urn:microsoft.com/office/officeart/2005/8/layout/orgChart1"/>
    <dgm:cxn modelId="{02F0D3E2-06DF-467D-B6F0-83B0C557E1B7}" type="presOf" srcId="{F0927E7B-690A-4325-BF06-75519B81A89B}" destId="{74133AA4-DA2F-44EE-8525-19943BF567F0}" srcOrd="1" destOrd="0" presId="urn:microsoft.com/office/officeart/2005/8/layout/orgChart1"/>
    <dgm:cxn modelId="{814E4EEC-72B0-4467-A452-468EDBCD723D}" type="presOf" srcId="{EBBE87D3-EA63-4083-ADCD-4617BA35E8A7}" destId="{51BD86D7-B57F-4C5A-B17C-6C412AB53A4F}" srcOrd="0" destOrd="0" presId="urn:microsoft.com/office/officeart/2005/8/layout/orgChart1"/>
    <dgm:cxn modelId="{F61544B5-C8ED-4E07-BC19-6D8288459997}" type="presParOf" srcId="{B60C7D27-21F6-45AE-89FB-426A79DEF2BF}" destId="{AA68BD87-336E-468D-8002-3A0A6086C330}" srcOrd="0" destOrd="0" presId="urn:microsoft.com/office/officeart/2005/8/layout/orgChart1"/>
    <dgm:cxn modelId="{FC6443BE-523E-47EB-B075-66AC1F40ECD4}" type="presParOf" srcId="{AA68BD87-336E-468D-8002-3A0A6086C330}" destId="{421CDB82-8505-4A40-AAED-4B45567B41DA}" srcOrd="0" destOrd="0" presId="urn:microsoft.com/office/officeart/2005/8/layout/orgChart1"/>
    <dgm:cxn modelId="{B2AADBCA-FF82-4996-BD2D-81EDF867FFCF}" type="presParOf" srcId="{421CDB82-8505-4A40-AAED-4B45567B41DA}" destId="{80DCE30F-62D1-44A8-8B95-5D1B6585AE72}" srcOrd="0" destOrd="0" presId="urn:microsoft.com/office/officeart/2005/8/layout/orgChart1"/>
    <dgm:cxn modelId="{A20C5A36-965D-4E7D-BC68-1E56482381D9}" type="presParOf" srcId="{421CDB82-8505-4A40-AAED-4B45567B41DA}" destId="{74133AA4-DA2F-44EE-8525-19943BF567F0}" srcOrd="1" destOrd="0" presId="urn:microsoft.com/office/officeart/2005/8/layout/orgChart1"/>
    <dgm:cxn modelId="{71F3FFD9-629E-4438-8174-76839F68135D}" type="presParOf" srcId="{AA68BD87-336E-468D-8002-3A0A6086C330}" destId="{769443D7-32D7-47D0-9EDA-A6E2FA10CB29}" srcOrd="1" destOrd="0" presId="urn:microsoft.com/office/officeart/2005/8/layout/orgChart1"/>
    <dgm:cxn modelId="{53815C50-3739-4B5B-BA80-D5E6F2620DD2}" type="presParOf" srcId="{769443D7-32D7-47D0-9EDA-A6E2FA10CB29}" destId="{AD85021C-440A-43D0-8CFD-2BF83A6463F2}" srcOrd="0" destOrd="0" presId="urn:microsoft.com/office/officeart/2005/8/layout/orgChart1"/>
    <dgm:cxn modelId="{C0F49637-4ABC-44D3-ACC4-B816C3D97BCC}" type="presParOf" srcId="{769443D7-32D7-47D0-9EDA-A6E2FA10CB29}" destId="{325934E8-64F5-481C-9474-F7BAA06AC6EE}" srcOrd="1" destOrd="0" presId="urn:microsoft.com/office/officeart/2005/8/layout/orgChart1"/>
    <dgm:cxn modelId="{483CD40D-839B-493E-9D12-0CA88609B9F2}" type="presParOf" srcId="{325934E8-64F5-481C-9474-F7BAA06AC6EE}" destId="{DF0F95F6-677C-4F21-8702-556212F07335}" srcOrd="0" destOrd="0" presId="urn:microsoft.com/office/officeart/2005/8/layout/orgChart1"/>
    <dgm:cxn modelId="{5C85935F-7220-40DB-86C1-14C509326C4F}" type="presParOf" srcId="{DF0F95F6-677C-4F21-8702-556212F07335}" destId="{096B8F7F-D2C9-4DFD-83B9-CC7A6C399FF6}" srcOrd="0" destOrd="0" presId="urn:microsoft.com/office/officeart/2005/8/layout/orgChart1"/>
    <dgm:cxn modelId="{74A6DF3C-4253-4ACB-B546-0B9FEE6265EC}" type="presParOf" srcId="{DF0F95F6-677C-4F21-8702-556212F07335}" destId="{27F19D59-F8D8-4267-AA1F-F5FB305D9F63}" srcOrd="1" destOrd="0" presId="urn:microsoft.com/office/officeart/2005/8/layout/orgChart1"/>
    <dgm:cxn modelId="{556DE8DA-FCB1-4768-8480-2F4C9792864F}" type="presParOf" srcId="{325934E8-64F5-481C-9474-F7BAA06AC6EE}" destId="{2E3ECB73-5183-43C4-8CF2-8A3190788E0A}" srcOrd="1" destOrd="0" presId="urn:microsoft.com/office/officeart/2005/8/layout/orgChart1"/>
    <dgm:cxn modelId="{42DCFF0B-716D-437C-AD20-5F5FBC8ECF93}" type="presParOf" srcId="{325934E8-64F5-481C-9474-F7BAA06AC6EE}" destId="{9A302C1D-6854-4A1A-B80A-D3E866310FDD}" srcOrd="2" destOrd="0" presId="urn:microsoft.com/office/officeart/2005/8/layout/orgChart1"/>
    <dgm:cxn modelId="{105041BE-E016-4FD1-A556-A33218EF6435}" type="presParOf" srcId="{769443D7-32D7-47D0-9EDA-A6E2FA10CB29}" destId="{B821CF19-43FB-481F-AB0B-4E4E9D353DE3}" srcOrd="2" destOrd="0" presId="urn:microsoft.com/office/officeart/2005/8/layout/orgChart1"/>
    <dgm:cxn modelId="{999956EB-CE56-41E8-A8E3-F4EF115632B8}" type="presParOf" srcId="{769443D7-32D7-47D0-9EDA-A6E2FA10CB29}" destId="{49F240E5-0624-4326-94EA-4B0044A96AC4}" srcOrd="3" destOrd="0" presId="urn:microsoft.com/office/officeart/2005/8/layout/orgChart1"/>
    <dgm:cxn modelId="{C7F684FB-5F1F-4C6F-BB32-F055E1184E27}" type="presParOf" srcId="{49F240E5-0624-4326-94EA-4B0044A96AC4}" destId="{3BE80217-E088-4922-91E8-55224A7FDA4A}" srcOrd="0" destOrd="0" presId="urn:microsoft.com/office/officeart/2005/8/layout/orgChart1"/>
    <dgm:cxn modelId="{6E826CCF-7B07-49B8-833A-A4FF7BA460BC}" type="presParOf" srcId="{3BE80217-E088-4922-91E8-55224A7FDA4A}" destId="{853BA57D-77E9-4166-BE3C-20DB7F946AA2}" srcOrd="0" destOrd="0" presId="urn:microsoft.com/office/officeart/2005/8/layout/orgChart1"/>
    <dgm:cxn modelId="{2A8334A4-1C43-47C9-B09E-D4E02249F659}" type="presParOf" srcId="{3BE80217-E088-4922-91E8-55224A7FDA4A}" destId="{85001D4B-12C5-47B5-9973-2C5FDFF0657F}" srcOrd="1" destOrd="0" presId="urn:microsoft.com/office/officeart/2005/8/layout/orgChart1"/>
    <dgm:cxn modelId="{8EAA61DE-7818-4ADB-8619-F5138D9712F6}" type="presParOf" srcId="{49F240E5-0624-4326-94EA-4B0044A96AC4}" destId="{D22E3BA6-A9FC-49AF-82C6-9BDD8EF7454B}" srcOrd="1" destOrd="0" presId="urn:microsoft.com/office/officeart/2005/8/layout/orgChart1"/>
    <dgm:cxn modelId="{CF7033C2-4D7D-414E-A0ED-1909D727F8BB}" type="presParOf" srcId="{49F240E5-0624-4326-94EA-4B0044A96AC4}" destId="{4A21DDC7-662F-4DBA-BE13-40CB4C16B17F}" srcOrd="2" destOrd="0" presId="urn:microsoft.com/office/officeart/2005/8/layout/orgChart1"/>
    <dgm:cxn modelId="{66C2841A-721B-4169-8405-2DB29BFA43EB}" type="presParOf" srcId="{769443D7-32D7-47D0-9EDA-A6E2FA10CB29}" destId="{0E3F6BC8-6150-4A88-8A41-9320516457AD}" srcOrd="4" destOrd="0" presId="urn:microsoft.com/office/officeart/2005/8/layout/orgChart1"/>
    <dgm:cxn modelId="{36EAB661-868F-41AB-9FB2-4027004E1283}" type="presParOf" srcId="{769443D7-32D7-47D0-9EDA-A6E2FA10CB29}" destId="{69E5C8D3-22C4-4C9A-B8B2-55A7920413E9}" srcOrd="5" destOrd="0" presId="urn:microsoft.com/office/officeart/2005/8/layout/orgChart1"/>
    <dgm:cxn modelId="{B956B1D2-F4B6-4602-8EE4-460D86378535}" type="presParOf" srcId="{69E5C8D3-22C4-4C9A-B8B2-55A7920413E9}" destId="{371F624C-3596-4A84-AA74-87C3D910CCA3}" srcOrd="0" destOrd="0" presId="urn:microsoft.com/office/officeart/2005/8/layout/orgChart1"/>
    <dgm:cxn modelId="{9E68C952-121B-4C89-AE69-53C35D19EE25}" type="presParOf" srcId="{371F624C-3596-4A84-AA74-87C3D910CCA3}" destId="{51BD86D7-B57F-4C5A-B17C-6C412AB53A4F}" srcOrd="0" destOrd="0" presId="urn:microsoft.com/office/officeart/2005/8/layout/orgChart1"/>
    <dgm:cxn modelId="{D99926B5-362F-4483-856D-54E6EB2CDB25}" type="presParOf" srcId="{371F624C-3596-4A84-AA74-87C3D910CCA3}" destId="{1560601F-77FA-4A1B-B3B7-8F82D0D6C3D8}" srcOrd="1" destOrd="0" presId="urn:microsoft.com/office/officeart/2005/8/layout/orgChart1"/>
    <dgm:cxn modelId="{1A711A6A-6C26-459D-A642-6BE49EB4793A}" type="presParOf" srcId="{69E5C8D3-22C4-4C9A-B8B2-55A7920413E9}" destId="{DCA9FDC3-B44B-46B1-86A5-67A418A1B6D8}" srcOrd="1" destOrd="0" presId="urn:microsoft.com/office/officeart/2005/8/layout/orgChart1"/>
    <dgm:cxn modelId="{4FAB7292-9DD5-4983-A8BE-5ACAB870665E}" type="presParOf" srcId="{69E5C8D3-22C4-4C9A-B8B2-55A7920413E9}" destId="{148F283A-8745-4513-ABCB-7FF62FE29F0A}" srcOrd="2" destOrd="0" presId="urn:microsoft.com/office/officeart/2005/8/layout/orgChart1"/>
    <dgm:cxn modelId="{CABEBA59-AB3A-431E-8CD2-2414F3458B5F}" type="presParOf" srcId="{769443D7-32D7-47D0-9EDA-A6E2FA10CB29}" destId="{2C4D9156-556E-448B-918F-18C08C26101E}" srcOrd="6" destOrd="0" presId="urn:microsoft.com/office/officeart/2005/8/layout/orgChart1"/>
    <dgm:cxn modelId="{E8DC04C1-2E21-4D36-8AF2-FACEB9100257}" type="presParOf" srcId="{769443D7-32D7-47D0-9EDA-A6E2FA10CB29}" destId="{8101EDF7-595B-47C3-B1E7-F4DFBB92A174}" srcOrd="7" destOrd="0" presId="urn:microsoft.com/office/officeart/2005/8/layout/orgChart1"/>
    <dgm:cxn modelId="{1316607E-7A18-4DC8-98F5-714ADA02C51A}" type="presParOf" srcId="{8101EDF7-595B-47C3-B1E7-F4DFBB92A174}" destId="{EA8923DF-6EDF-4276-A539-FA001377DC5F}" srcOrd="0" destOrd="0" presId="urn:microsoft.com/office/officeart/2005/8/layout/orgChart1"/>
    <dgm:cxn modelId="{5884ECD1-CA0C-46A5-9BF5-587419B04DE1}" type="presParOf" srcId="{EA8923DF-6EDF-4276-A539-FA001377DC5F}" destId="{6575D55F-3C53-4DE0-950F-0F0BD57E642E}" srcOrd="0" destOrd="0" presId="urn:microsoft.com/office/officeart/2005/8/layout/orgChart1"/>
    <dgm:cxn modelId="{749DE1EB-7357-4231-95ED-A5819B6398E9}" type="presParOf" srcId="{EA8923DF-6EDF-4276-A539-FA001377DC5F}" destId="{AE3FBECB-6252-47A4-9C84-FF4915AF2E85}" srcOrd="1" destOrd="0" presId="urn:microsoft.com/office/officeart/2005/8/layout/orgChart1"/>
    <dgm:cxn modelId="{870CAFFE-8447-42C5-847C-91AA84991291}" type="presParOf" srcId="{8101EDF7-595B-47C3-B1E7-F4DFBB92A174}" destId="{7A87769B-847D-42C6-80D4-F57171DE28FD}" srcOrd="1" destOrd="0" presId="urn:microsoft.com/office/officeart/2005/8/layout/orgChart1"/>
    <dgm:cxn modelId="{323025E5-2338-4D92-B5EA-F965C28E4343}" type="presParOf" srcId="{8101EDF7-595B-47C3-B1E7-F4DFBB92A174}" destId="{256E88CB-5C5C-48B3-955E-E7C2334E1707}" srcOrd="2" destOrd="0" presId="urn:microsoft.com/office/officeart/2005/8/layout/orgChart1"/>
    <dgm:cxn modelId="{6C450A4C-04F8-4597-B1E7-B30F70936E3B}" type="presParOf" srcId="{769443D7-32D7-47D0-9EDA-A6E2FA10CB29}" destId="{60F14C32-E38B-4085-8536-2DABD93F9B0A}" srcOrd="8" destOrd="0" presId="urn:microsoft.com/office/officeart/2005/8/layout/orgChart1"/>
    <dgm:cxn modelId="{74D2AC3C-2CA6-4C1A-A432-6CCBDF6CBDD7}" type="presParOf" srcId="{769443D7-32D7-47D0-9EDA-A6E2FA10CB29}" destId="{AAB8EF88-5FED-4863-A6CE-DF614E3DD4DE}" srcOrd="9" destOrd="0" presId="urn:microsoft.com/office/officeart/2005/8/layout/orgChart1"/>
    <dgm:cxn modelId="{19FA051B-4FFC-4EC1-A3B8-5D2B4D391E3F}" type="presParOf" srcId="{AAB8EF88-5FED-4863-A6CE-DF614E3DD4DE}" destId="{4D77514E-9D91-4059-84CD-3A9B321767A0}" srcOrd="0" destOrd="0" presId="urn:microsoft.com/office/officeart/2005/8/layout/orgChart1"/>
    <dgm:cxn modelId="{7C8570C5-C5B6-45F7-A948-9EAB329033DE}" type="presParOf" srcId="{4D77514E-9D91-4059-84CD-3A9B321767A0}" destId="{32D54B43-1AFA-4A15-9F16-7DA83543DD7B}" srcOrd="0" destOrd="0" presId="urn:microsoft.com/office/officeart/2005/8/layout/orgChart1"/>
    <dgm:cxn modelId="{91D72749-CE9D-4719-A5D7-F87C2A32F0BD}" type="presParOf" srcId="{4D77514E-9D91-4059-84CD-3A9B321767A0}" destId="{032333BD-6C7F-4B55-BFE5-771E0A26089D}" srcOrd="1" destOrd="0" presId="urn:microsoft.com/office/officeart/2005/8/layout/orgChart1"/>
    <dgm:cxn modelId="{83040872-8E27-4C7D-A8F7-D02A40E9E0C4}" type="presParOf" srcId="{AAB8EF88-5FED-4863-A6CE-DF614E3DD4DE}" destId="{7065D286-646C-4EFF-92C8-F747F2240D7F}" srcOrd="1" destOrd="0" presId="urn:microsoft.com/office/officeart/2005/8/layout/orgChart1"/>
    <dgm:cxn modelId="{1D46078C-7EC3-4432-A57D-C4008CFF01E3}" type="presParOf" srcId="{AAB8EF88-5FED-4863-A6CE-DF614E3DD4DE}" destId="{25654CAB-F43C-41BF-9F11-2846D69713BE}" srcOrd="2" destOrd="0" presId="urn:microsoft.com/office/officeart/2005/8/layout/orgChart1"/>
    <dgm:cxn modelId="{C3299AEB-3141-410C-9B62-4C5C5683D5F6}" type="presParOf" srcId="{AA68BD87-336E-468D-8002-3A0A6086C330}" destId="{2946259A-2FA6-4890-B885-C1449FBD6152}" srcOrd="2" destOrd="0" presId="urn:microsoft.com/office/officeart/2005/8/layout/orgChart1"/>
    <dgm:cxn modelId="{E41F42EF-D8CE-478C-8F20-86EB18B814C0}" type="presParOf" srcId="{2946259A-2FA6-4890-B885-C1449FBD6152}" destId="{927029DB-1501-473D-AA7B-29F3FCD55AE4}" srcOrd="0" destOrd="0" presId="urn:microsoft.com/office/officeart/2005/8/layout/orgChart1"/>
    <dgm:cxn modelId="{4C6FC478-FD74-4CD6-9CD2-CC11C5384433}" type="presParOf" srcId="{2946259A-2FA6-4890-B885-C1449FBD6152}" destId="{0E09E3B2-249B-46DD-9C8F-01D5DFC0A917}" srcOrd="1" destOrd="0" presId="urn:microsoft.com/office/officeart/2005/8/layout/orgChart1"/>
    <dgm:cxn modelId="{CDDE4C6D-85FE-4175-AF75-C927AEC4C272}" type="presParOf" srcId="{0E09E3B2-249B-46DD-9C8F-01D5DFC0A917}" destId="{36783BB0-09A7-4FCA-8D91-A32DD7253E22}" srcOrd="0" destOrd="0" presId="urn:microsoft.com/office/officeart/2005/8/layout/orgChart1"/>
    <dgm:cxn modelId="{11DA02CD-BA3F-4525-902B-95BB329BF34B}" type="presParOf" srcId="{36783BB0-09A7-4FCA-8D91-A32DD7253E22}" destId="{4AE654E6-DFA2-4E34-B680-8E31461DD90B}" srcOrd="0" destOrd="0" presId="urn:microsoft.com/office/officeart/2005/8/layout/orgChart1"/>
    <dgm:cxn modelId="{7ED2575C-EEB4-4093-8B1F-AE1F558C2E0C}" type="presParOf" srcId="{36783BB0-09A7-4FCA-8D91-A32DD7253E22}" destId="{DCE418BA-4BE8-4F2A-A451-D2EEE7DB5001}" srcOrd="1" destOrd="0" presId="urn:microsoft.com/office/officeart/2005/8/layout/orgChart1"/>
    <dgm:cxn modelId="{504838C7-B1A6-4F00-83B0-81F65BD2C378}" type="presParOf" srcId="{0E09E3B2-249B-46DD-9C8F-01D5DFC0A917}" destId="{337C31E8-87E7-487F-8934-34FF6485F94F}" srcOrd="1" destOrd="0" presId="urn:microsoft.com/office/officeart/2005/8/layout/orgChart1"/>
    <dgm:cxn modelId="{E37E92A3-4B20-4CF2-B0C7-454853C1BC58}" type="presParOf" srcId="{0E09E3B2-249B-46DD-9C8F-01D5DFC0A917}" destId="{13ADC947-B0D1-45F3-A31A-B8E001FA478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7029DB-1501-473D-AA7B-29F3FCD55AE4}">
      <dsp:nvSpPr>
        <dsp:cNvPr id="0" name=""/>
        <dsp:cNvSpPr/>
      </dsp:nvSpPr>
      <dsp:spPr>
        <a:xfrm>
          <a:off x="7265587" y="1324799"/>
          <a:ext cx="91440" cy="598422"/>
        </a:xfrm>
        <a:custGeom>
          <a:avLst/>
          <a:gdLst/>
          <a:ahLst/>
          <a:cxnLst/>
          <a:rect l="0" t="0" r="0" b="0"/>
          <a:pathLst>
            <a:path>
              <a:moveTo>
                <a:pt x="114427" y="0"/>
              </a:moveTo>
              <a:lnTo>
                <a:pt x="114427" y="598422"/>
              </a:lnTo>
              <a:lnTo>
                <a:pt x="45720" y="5984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F14C32-E38B-4085-8536-2DABD93F9B0A}">
      <dsp:nvSpPr>
        <dsp:cNvPr id="0" name=""/>
        <dsp:cNvSpPr/>
      </dsp:nvSpPr>
      <dsp:spPr>
        <a:xfrm>
          <a:off x="7380015" y="1324799"/>
          <a:ext cx="293385" cy="119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0734"/>
              </a:lnTo>
              <a:lnTo>
                <a:pt x="293385" y="1080734"/>
              </a:lnTo>
              <a:lnTo>
                <a:pt x="293385" y="11968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4D9156-556E-448B-918F-18C08C26101E}">
      <dsp:nvSpPr>
        <dsp:cNvPr id="0" name=""/>
        <dsp:cNvSpPr/>
      </dsp:nvSpPr>
      <dsp:spPr>
        <a:xfrm>
          <a:off x="6331560" y="1324799"/>
          <a:ext cx="1048454" cy="1173992"/>
        </a:xfrm>
        <a:custGeom>
          <a:avLst/>
          <a:gdLst/>
          <a:ahLst/>
          <a:cxnLst/>
          <a:rect l="0" t="0" r="0" b="0"/>
          <a:pathLst>
            <a:path>
              <a:moveTo>
                <a:pt x="1048454" y="0"/>
              </a:moveTo>
              <a:lnTo>
                <a:pt x="1048454" y="1057876"/>
              </a:lnTo>
              <a:lnTo>
                <a:pt x="0" y="1057876"/>
              </a:lnTo>
              <a:lnTo>
                <a:pt x="0" y="11739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3F6BC8-6150-4A88-8A41-9320516457AD}">
      <dsp:nvSpPr>
        <dsp:cNvPr id="0" name=""/>
        <dsp:cNvSpPr/>
      </dsp:nvSpPr>
      <dsp:spPr>
        <a:xfrm>
          <a:off x="4636291" y="1324799"/>
          <a:ext cx="2743724" cy="1173992"/>
        </a:xfrm>
        <a:custGeom>
          <a:avLst/>
          <a:gdLst/>
          <a:ahLst/>
          <a:cxnLst/>
          <a:rect l="0" t="0" r="0" b="0"/>
          <a:pathLst>
            <a:path>
              <a:moveTo>
                <a:pt x="2743724" y="0"/>
              </a:moveTo>
              <a:lnTo>
                <a:pt x="2743724" y="1057876"/>
              </a:lnTo>
              <a:lnTo>
                <a:pt x="0" y="1057876"/>
              </a:lnTo>
              <a:lnTo>
                <a:pt x="0" y="11739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21CF19-43FB-481F-AB0B-4E4E9D353DE3}">
      <dsp:nvSpPr>
        <dsp:cNvPr id="0" name=""/>
        <dsp:cNvSpPr/>
      </dsp:nvSpPr>
      <dsp:spPr>
        <a:xfrm>
          <a:off x="2761882" y="1324799"/>
          <a:ext cx="4618133" cy="1173992"/>
        </a:xfrm>
        <a:custGeom>
          <a:avLst/>
          <a:gdLst/>
          <a:ahLst/>
          <a:cxnLst/>
          <a:rect l="0" t="0" r="0" b="0"/>
          <a:pathLst>
            <a:path>
              <a:moveTo>
                <a:pt x="4618133" y="0"/>
              </a:moveTo>
              <a:lnTo>
                <a:pt x="4618133" y="1057876"/>
              </a:lnTo>
              <a:lnTo>
                <a:pt x="0" y="1057876"/>
              </a:lnTo>
              <a:lnTo>
                <a:pt x="0" y="11739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85021C-440A-43D0-8CFD-2BF83A6463F2}">
      <dsp:nvSpPr>
        <dsp:cNvPr id="0" name=""/>
        <dsp:cNvSpPr/>
      </dsp:nvSpPr>
      <dsp:spPr>
        <a:xfrm>
          <a:off x="900660" y="1324799"/>
          <a:ext cx="6479354" cy="1173992"/>
        </a:xfrm>
        <a:custGeom>
          <a:avLst/>
          <a:gdLst/>
          <a:ahLst/>
          <a:cxnLst/>
          <a:rect l="0" t="0" r="0" b="0"/>
          <a:pathLst>
            <a:path>
              <a:moveTo>
                <a:pt x="6479354" y="0"/>
              </a:moveTo>
              <a:lnTo>
                <a:pt x="6479354" y="1057876"/>
              </a:lnTo>
              <a:lnTo>
                <a:pt x="0" y="1057876"/>
              </a:lnTo>
              <a:lnTo>
                <a:pt x="0" y="11739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CE30F-62D1-44A8-8B95-5D1B6585AE72}">
      <dsp:nvSpPr>
        <dsp:cNvPr id="0" name=""/>
        <dsp:cNvSpPr/>
      </dsp:nvSpPr>
      <dsp:spPr>
        <a:xfrm>
          <a:off x="6769920" y="590791"/>
          <a:ext cx="1220189" cy="7340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u="sng" kern="1200" dirty="0"/>
            <a:t>Residuals </a:t>
          </a:r>
          <a:r>
            <a:rPr lang="en-US" sz="1200" b="1" u="sng" kern="1200" dirty="0" err="1"/>
            <a:t>Mgr</a:t>
          </a:r>
          <a:endParaRPr lang="en-US" sz="1200" b="1" u="sng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/>
            <a:t>Josh Lutz</a:t>
          </a:r>
        </a:p>
      </dsp:txBody>
      <dsp:txXfrm>
        <a:off x="6769920" y="590791"/>
        <a:ext cx="1220189" cy="734007"/>
      </dsp:txXfrm>
    </dsp:sp>
    <dsp:sp modelId="{096B8F7F-D2C9-4DFD-83B9-CC7A6C399FF6}">
      <dsp:nvSpPr>
        <dsp:cNvPr id="0" name=""/>
        <dsp:cNvSpPr/>
      </dsp:nvSpPr>
      <dsp:spPr>
        <a:xfrm>
          <a:off x="3743" y="2498791"/>
          <a:ext cx="1793835" cy="918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u="sng" kern="1200" dirty="0"/>
            <a:t>Compost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/>
            <a:t>2 Supervisors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/>
            <a:t>12 Equip Operators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/>
            <a:t>4 Support</a:t>
          </a:r>
        </a:p>
      </dsp:txBody>
      <dsp:txXfrm>
        <a:off x="3743" y="2498791"/>
        <a:ext cx="1793835" cy="918354"/>
      </dsp:txXfrm>
    </dsp:sp>
    <dsp:sp modelId="{853BA57D-77E9-4166-BE3C-20DB7F946AA2}">
      <dsp:nvSpPr>
        <dsp:cNvPr id="0" name=""/>
        <dsp:cNvSpPr/>
      </dsp:nvSpPr>
      <dsp:spPr>
        <a:xfrm>
          <a:off x="2029810" y="2498791"/>
          <a:ext cx="1464143" cy="914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u="sng" kern="1200" dirty="0"/>
            <a:t>Commercial Digestion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/>
            <a:t>Contractor</a:t>
          </a:r>
        </a:p>
      </dsp:txBody>
      <dsp:txXfrm>
        <a:off x="2029810" y="2498791"/>
        <a:ext cx="1464143" cy="914401"/>
      </dsp:txXfrm>
    </dsp:sp>
    <dsp:sp modelId="{51BD86D7-B57F-4C5A-B17C-6C412AB53A4F}">
      <dsp:nvSpPr>
        <dsp:cNvPr id="0" name=""/>
        <dsp:cNvSpPr/>
      </dsp:nvSpPr>
      <dsp:spPr>
        <a:xfrm>
          <a:off x="3726185" y="2498791"/>
          <a:ext cx="1820210" cy="914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u="sng" kern="1200" dirty="0"/>
            <a:t>Land Application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/>
            <a:t>Contractor</a:t>
          </a:r>
        </a:p>
      </dsp:txBody>
      <dsp:txXfrm>
        <a:off x="3726185" y="2498791"/>
        <a:ext cx="1820210" cy="914401"/>
      </dsp:txXfrm>
    </dsp:sp>
    <dsp:sp modelId="{6575D55F-3C53-4DE0-950F-0F0BD57E642E}">
      <dsp:nvSpPr>
        <dsp:cNvPr id="0" name=""/>
        <dsp:cNvSpPr/>
      </dsp:nvSpPr>
      <dsp:spPr>
        <a:xfrm>
          <a:off x="5778628" y="2498791"/>
          <a:ext cx="1105865" cy="914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u="sng" kern="1200" dirty="0"/>
            <a:t>Tree Farm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/>
            <a:t>Contractor</a:t>
          </a:r>
        </a:p>
      </dsp:txBody>
      <dsp:txXfrm>
        <a:off x="5778628" y="2498791"/>
        <a:ext cx="1105865" cy="914401"/>
      </dsp:txXfrm>
    </dsp:sp>
    <dsp:sp modelId="{32D54B43-1AFA-4A15-9F16-7DA83543DD7B}">
      <dsp:nvSpPr>
        <dsp:cNvPr id="0" name=""/>
        <dsp:cNvSpPr/>
      </dsp:nvSpPr>
      <dsp:spPr>
        <a:xfrm>
          <a:off x="7120468" y="2521649"/>
          <a:ext cx="1105865" cy="914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Emergency and Smaller Outlets </a:t>
          </a:r>
        </a:p>
      </dsp:txBody>
      <dsp:txXfrm>
        <a:off x="7120468" y="2521649"/>
        <a:ext cx="1105865" cy="914401"/>
      </dsp:txXfrm>
    </dsp:sp>
    <dsp:sp modelId="{4AE654E6-DFA2-4E34-B680-8E31461DD90B}">
      <dsp:nvSpPr>
        <dsp:cNvPr id="0" name=""/>
        <dsp:cNvSpPr/>
      </dsp:nvSpPr>
      <dsp:spPr>
        <a:xfrm>
          <a:off x="5925857" y="1596488"/>
          <a:ext cx="1385450" cy="6534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u="sng" kern="1200" dirty="0"/>
            <a:t>Soil Application Coordination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/>
            <a:t>Heather Curtis</a:t>
          </a:r>
        </a:p>
      </dsp:txBody>
      <dsp:txXfrm>
        <a:off x="5925857" y="1596488"/>
        <a:ext cx="1385450" cy="653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1029D9-F2C7-4BE6-A13E-9C4841389C7C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DF7C3C3-DDF1-4F52-8515-DBC5F28EB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25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FB00F-B73E-410B-A20A-8AFD84C14D34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112FC-E5CE-4272-B8EC-556B667E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72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-Compost Facility to the west of Southerly </a:t>
            </a:r>
          </a:p>
          <a:p>
            <a:r>
              <a:rPr lang="en-US" dirty="0"/>
              <a:t>-45 acres fences surrounded by approximately 400 acres of City owned farmland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B6026-0240-430E-8678-4DA97B5B31C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998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-Compost Facility to the west of Southerly </a:t>
            </a:r>
          </a:p>
          <a:p>
            <a:r>
              <a:rPr lang="en-US" dirty="0"/>
              <a:t>-45 acres fences surrounded by approximately 400 acres of City owned farmland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B6026-0240-430E-8678-4DA97B5B31C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998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-Compost Facility to the west of Southerly </a:t>
            </a:r>
          </a:p>
          <a:p>
            <a:r>
              <a:rPr lang="en-US" dirty="0"/>
              <a:t>-45 acres fences surrounded by approximately 400 acres of City owned farmland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B6026-0240-430E-8678-4DA97B5B31C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998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-Compost Facility to the west of Southerly </a:t>
            </a:r>
          </a:p>
          <a:p>
            <a:r>
              <a:rPr lang="en-US" dirty="0"/>
              <a:t>-45 acres fences surrounded by approximately 400 acres of City owned farmland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B6026-0240-430E-8678-4DA97B5B31C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998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-Compost Facility to the west of Southerly </a:t>
            </a:r>
          </a:p>
          <a:p>
            <a:r>
              <a:rPr lang="en-US" dirty="0"/>
              <a:t>-45 acres fences surrounded by approximately 400 acres of City owned farmland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B6026-0240-430E-8678-4DA97B5B31C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998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-Compost Facility to the west of Southerly </a:t>
            </a:r>
          </a:p>
          <a:p>
            <a:r>
              <a:rPr lang="en-US" dirty="0"/>
              <a:t>-45 acres fences surrounded by approximately 400 acres of City owned farmland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B6026-0240-430E-8678-4DA97B5B31C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998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-Compost Facility to the west of Southerly </a:t>
            </a:r>
          </a:p>
          <a:p>
            <a:r>
              <a:rPr lang="en-US" dirty="0"/>
              <a:t>-45 acres fences surrounded by approximately 400 acres of City owned farmland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B6026-0240-430E-8678-4DA97B5B31C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998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jpe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with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438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487" y="5528532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4188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47FD56-D7E6-4560-8433-9C6FD060580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69247F5-6A52-428C-A430-738F53903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56608-490A-47F1-A028-7845994ACAD9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263E529-9C19-41A5-BEEF-184FA4EEB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BCABF49-9CEB-491B-A00E-1D7E08FCB295}" type="datetimeFigureOut">
              <a:rPr lang="en-US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59E6BF-FAEC-4FD0-94C5-C292CFE935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894B136-A9FB-441E-9B1A-2C2C27028901}" type="datetimeFigureOut">
              <a:rPr lang="en-US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ED160AB-544A-44DB-B0F5-2788D63B8E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with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438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OC Logo_RGB_Soli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487" y="5527767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4188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673" y="5414233"/>
            <a:ext cx="1276930" cy="120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48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de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68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pic>
        <p:nvPicPr>
          <p:cNvPr id="6" name="Picture 5" descr="COC Logo_RGB_Soli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487" y="5310053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777" y="5263921"/>
            <a:ext cx="1276930" cy="120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23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54300" y="4595813"/>
            <a:ext cx="6489700" cy="1547812"/>
          </a:xfrm>
          <a:prstGeom prst="rect">
            <a:avLst/>
          </a:prstGeom>
          <a:solidFill>
            <a:srgbClr val="00438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1" descr="03998_h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388" y="825500"/>
            <a:ext cx="1512887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02800_h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388" y="2520950"/>
            <a:ext cx="337343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01358_h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5500"/>
            <a:ext cx="2654300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Fire En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300" y="825500"/>
            <a:ext cx="3240088" cy="3768725"/>
          </a:xfrm>
          <a:prstGeom prst="rect">
            <a:avLst/>
          </a:prstGeom>
          <a:noFill/>
        </p:spPr>
      </p:pic>
      <p:pic>
        <p:nvPicPr>
          <p:cNvPr id="14" name="Picture 12" descr="patch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0275" y="825500"/>
            <a:ext cx="1863725" cy="1695450"/>
          </a:xfrm>
          <a:prstGeom prst="rect">
            <a:avLst/>
          </a:prstGeom>
          <a:noFill/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2914197" y="4985657"/>
            <a:ext cx="5565774" cy="914400"/>
          </a:xfrm>
        </p:spPr>
        <p:txBody>
          <a:bodyPr/>
          <a:lstStyle>
            <a:lvl1pPr>
              <a:buNone/>
              <a:defRPr sz="30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5" name="Picture 5" descr="COC Logo_RGB_Solid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8973" y="4985657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6450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lide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576943"/>
            <a:ext cx="8294914" cy="639762"/>
          </a:xfrm>
        </p:spPr>
        <p:txBody>
          <a:bodyPr anchor="b">
            <a:noAutofit/>
          </a:bodyPr>
          <a:lstStyle>
            <a:lvl1pPr marL="0" indent="0">
              <a:buNone/>
              <a:defRPr sz="4000" b="1" baseline="0">
                <a:solidFill>
                  <a:srgbClr val="0053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8294914" cy="4422095"/>
          </a:xfrm>
        </p:spPr>
        <p:txBody>
          <a:bodyPr/>
          <a:lstStyle>
            <a:lvl1pPr>
              <a:defRPr sz="3600" baseline="0"/>
            </a:lvl1pPr>
            <a:lvl2pPr>
              <a:defRPr sz="2800" baseline="0"/>
            </a:lvl2pPr>
            <a:lvl3pPr>
              <a:defRPr sz="2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COC Logo_RGB_Soli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5839172"/>
            <a:ext cx="1273627" cy="70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300" y="5784458"/>
            <a:ext cx="1082813" cy="101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01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lide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7694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3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4040188" cy="4422095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57694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3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216705"/>
            <a:ext cx="4041775" cy="4422095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COC Logo_RGB_Soli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5850058"/>
            <a:ext cx="1273627" cy="70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300" y="5784458"/>
            <a:ext cx="1082813" cy="101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12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620B5A5-29DD-40EF-A409-BD509275F86A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953893-CB39-4169-9818-86DD03FEBEF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1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de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68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487" y="5310818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56D636B-631D-406F-BDC2-3F39DB41A820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0AC549-2E54-4B39-AA7F-2A963E885DB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29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69A00C-2DB2-4C77-B375-8F23A7E0F94E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A7D4CA-6C83-4D61-AFB4-AC902312C23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96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85D61D-46F9-4E87-A865-5CFEF1456F65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008A62-B6EE-4C8D-9D78-F5C004ADE16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29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47FD56-D7E6-4560-8433-9C6FD0605803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69247F5-6A52-428C-A430-738F539034B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668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56608-490A-47F1-A028-7845994ACAD9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263E529-9C19-41A5-BEEF-184FA4EEBC6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76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C12029-64F7-4C91-94AC-EC91D8B3D430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2A1AA-8DD0-49DD-8F43-18A456D593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3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mithkg\Desktop\COLUMBUS-OHIO[1]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003" y="-135420"/>
            <a:ext cx="9345881" cy="626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4188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pic>
        <p:nvPicPr>
          <p:cNvPr id="5" name="Picture 5" descr="COC Logo_RGB_Soli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487" y="5625303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60665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76797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54300" y="4595813"/>
            <a:ext cx="6489700" cy="1547812"/>
          </a:xfrm>
          <a:prstGeom prst="rect">
            <a:avLst/>
          </a:prstGeom>
          <a:solidFill>
            <a:srgbClr val="00438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1" descr="03998_h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388" y="825500"/>
            <a:ext cx="1512887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02800_h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388" y="2520950"/>
            <a:ext cx="337343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01358_h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5500"/>
            <a:ext cx="2654300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Fire Engin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300" y="825500"/>
            <a:ext cx="3240088" cy="3768725"/>
          </a:xfrm>
          <a:prstGeom prst="rect">
            <a:avLst/>
          </a:prstGeom>
          <a:noFill/>
        </p:spPr>
      </p:pic>
      <p:pic>
        <p:nvPicPr>
          <p:cNvPr id="14" name="Picture 12" descr="patch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0275" y="825500"/>
            <a:ext cx="1863725" cy="1695450"/>
          </a:xfrm>
          <a:prstGeom prst="rect">
            <a:avLst/>
          </a:prstGeom>
          <a:noFill/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2914197" y="4985657"/>
            <a:ext cx="5565774" cy="914400"/>
          </a:xfrm>
        </p:spPr>
        <p:txBody>
          <a:bodyPr/>
          <a:lstStyle>
            <a:lvl1pPr>
              <a:buNone/>
              <a:defRPr sz="30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2527300" y="4594225"/>
            <a:ext cx="6616700" cy="1611842"/>
          </a:xfrm>
          <a:prstGeom prst="rect">
            <a:avLst/>
          </a:prstGeom>
          <a:solidFill>
            <a:srgbClr val="FFED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5" descr="COC Logo_RGB_Solid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9965" y="4956248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1550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lid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9525" y="-14289"/>
            <a:ext cx="9153524" cy="2723621"/>
          </a:xfrm>
          <a:prstGeom prst="rect">
            <a:avLst/>
          </a:prstGeom>
          <a:gradFill>
            <a:gsLst>
              <a:gs pos="0">
                <a:schemeClr val="accent5">
                  <a:lumMod val="9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4015"/>
            <a:ext cx="8294914" cy="639762"/>
          </a:xfrm>
        </p:spPr>
        <p:txBody>
          <a:bodyPr anchor="b">
            <a:normAutofit/>
          </a:bodyPr>
          <a:lstStyle>
            <a:lvl1pPr marL="0" indent="0">
              <a:buNone/>
              <a:defRPr sz="3000" b="1" baseline="0">
                <a:solidFill>
                  <a:srgbClr val="00B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8294914" cy="442209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000" baseline="0"/>
            </a:lvl1pPr>
            <a:lvl2pPr>
              <a:spcBef>
                <a:spcPts val="600"/>
              </a:spcBef>
              <a:spcAft>
                <a:spcPts val="600"/>
              </a:spcAft>
              <a:defRPr sz="1800" baseline="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9525" y="5958203"/>
            <a:ext cx="912495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5" descr="COC Logo_RGB_Soli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487" y="5809308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3597" y="5991042"/>
            <a:ext cx="1131559" cy="84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54300" y="4595813"/>
            <a:ext cx="6489700" cy="1547812"/>
          </a:xfrm>
          <a:prstGeom prst="rect">
            <a:avLst/>
          </a:prstGeom>
          <a:solidFill>
            <a:srgbClr val="00438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0" name="Picture 11" descr="03998_h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388" y="825500"/>
            <a:ext cx="1512887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02800_h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388" y="2520950"/>
            <a:ext cx="337343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01358_h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5500"/>
            <a:ext cx="2654300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Fire En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300" y="825500"/>
            <a:ext cx="3240088" cy="3768725"/>
          </a:xfrm>
          <a:prstGeom prst="rect">
            <a:avLst/>
          </a:prstGeom>
          <a:noFill/>
        </p:spPr>
      </p:pic>
      <p:pic>
        <p:nvPicPr>
          <p:cNvPr id="14" name="Picture 12" descr="patch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0275" y="825500"/>
            <a:ext cx="1863725" cy="1695450"/>
          </a:xfrm>
          <a:prstGeom prst="rect">
            <a:avLst/>
          </a:prstGeom>
          <a:noFill/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2914197" y="4985657"/>
            <a:ext cx="5565774" cy="914400"/>
          </a:xfrm>
        </p:spPr>
        <p:txBody>
          <a:bodyPr/>
          <a:lstStyle>
            <a:lvl1pPr>
              <a:buNone/>
              <a:defRPr sz="30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5" name="Picture 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8973" y="4986422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lid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 userDrawn="1"/>
        </p:nvSpPr>
        <p:spPr>
          <a:xfrm>
            <a:off x="9525" y="-14289"/>
            <a:ext cx="9153524" cy="2723621"/>
          </a:xfrm>
          <a:prstGeom prst="rect">
            <a:avLst/>
          </a:prstGeom>
          <a:gradFill>
            <a:gsLst>
              <a:gs pos="0">
                <a:schemeClr val="accent5">
                  <a:lumMod val="9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21295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B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4040188" cy="442209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000" baseline="0"/>
            </a:lvl1pPr>
            <a:lvl2pPr>
              <a:spcBef>
                <a:spcPts val="600"/>
              </a:spcBef>
              <a:spcAft>
                <a:spcPts val="600"/>
              </a:spcAft>
              <a:defRPr sz="1800" baseline="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421295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B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216705"/>
            <a:ext cx="4041775" cy="442209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000" baseline="0"/>
            </a:lvl1pPr>
            <a:lvl2pPr>
              <a:spcBef>
                <a:spcPts val="600"/>
              </a:spcBef>
              <a:spcAft>
                <a:spcPts val="600"/>
              </a:spcAft>
              <a:defRPr sz="1800" baseline="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525" y="5958203"/>
            <a:ext cx="912495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092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620B5A5-29DD-40EF-A409-BD509275F86A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953893-CB39-4169-9818-86DD03FEBEF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75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56D636B-631D-406F-BDC2-3F39DB41A820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0AC549-2E54-4B39-AA7F-2A963E885DB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3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69A00C-2DB2-4C77-B375-8F23A7E0F94E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A7D4CA-6C83-4D61-AFB4-AC902312C23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75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85D61D-46F9-4E87-A865-5CFEF1456F65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008A62-B6EE-4C8D-9D78-F5C004ADE16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47FD56-D7E6-4560-8433-9C6FD0605803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69247F5-6A52-428C-A430-738F539034B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3356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56608-490A-47F1-A028-7845994ACAD9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263E529-9C19-41A5-BEEF-184FA4EEBC6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139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894B136-A9FB-441E-9B1A-2C2C27028901}" type="datetimeFigureOut">
              <a:rPr lang="en-US">
                <a:solidFill>
                  <a:prstClr val="black"/>
                </a:solidFill>
              </a:rPr>
              <a:pPr/>
              <a:t>9/12/2019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ED160AB-544A-44DB-B0F5-2788D63B8ED6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371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with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438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487" y="5528532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4188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93554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de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68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487" y="5310818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038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lide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576943"/>
            <a:ext cx="8294914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3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8294914" cy="4422095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5839721"/>
            <a:ext cx="12736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54300" y="4595813"/>
            <a:ext cx="6489700" cy="1547812"/>
          </a:xfrm>
          <a:prstGeom prst="rect">
            <a:avLst/>
          </a:prstGeom>
          <a:solidFill>
            <a:srgbClr val="00438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1" descr="03998_h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388" y="825500"/>
            <a:ext cx="1512887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02800_h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388" y="2520950"/>
            <a:ext cx="337343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01358_h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5500"/>
            <a:ext cx="2654300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Fire En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300" y="825500"/>
            <a:ext cx="3240088" cy="3768725"/>
          </a:xfrm>
          <a:prstGeom prst="rect">
            <a:avLst/>
          </a:prstGeom>
          <a:noFill/>
        </p:spPr>
      </p:pic>
      <p:pic>
        <p:nvPicPr>
          <p:cNvPr id="14" name="Picture 12" descr="patch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0275" y="825500"/>
            <a:ext cx="1863725" cy="1695450"/>
          </a:xfrm>
          <a:prstGeom prst="rect">
            <a:avLst/>
          </a:prstGeom>
          <a:noFill/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2914197" y="4985657"/>
            <a:ext cx="5565774" cy="914400"/>
          </a:xfrm>
        </p:spPr>
        <p:txBody>
          <a:bodyPr/>
          <a:lstStyle>
            <a:lvl1pPr>
              <a:buNone/>
              <a:defRPr sz="30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5" name="Picture 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8973" y="4986422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2581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lide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576943"/>
            <a:ext cx="8294914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3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8294914" cy="4422095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5839721"/>
            <a:ext cx="12736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5386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lide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7694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3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4040188" cy="4422095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57694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3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216705"/>
            <a:ext cx="4041775" cy="4422095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5850607"/>
            <a:ext cx="12736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1813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620B5A5-29DD-40EF-A409-BD509275F86A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953893-CB39-4169-9818-86DD03FEBEF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882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56D636B-631D-406F-BDC2-3F39DB41A820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0AC549-2E54-4B39-AA7F-2A963E885DB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336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69A00C-2DB2-4C77-B375-8F23A7E0F94E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A7D4CA-6C83-4D61-AFB4-AC902312C23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426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85D61D-46F9-4E87-A865-5CFEF1456F65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008A62-B6EE-4C8D-9D78-F5C004ADE16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307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47FD56-D7E6-4560-8433-9C6FD0605803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69247F5-6A52-428C-A430-738F539034B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616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56608-490A-47F1-A028-7845994ACAD9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263E529-9C19-41A5-BEEF-184FA4EEBC6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773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BCABF49-9CEB-491B-A00E-1D7E08FCB295}" type="datetimeFigureOut">
              <a:rPr lang="en-US">
                <a:solidFill>
                  <a:prstClr val="black"/>
                </a:solidFill>
              </a:rPr>
              <a:pPr/>
              <a:t>9/12/2019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59E6BF-FAEC-4FD0-94C5-C292CFE9358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16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lide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7694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3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4040188" cy="4422095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57694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3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216705"/>
            <a:ext cx="4041775" cy="4422095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5850607"/>
            <a:ext cx="12736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894B136-A9FB-441E-9B1A-2C2C27028901}" type="datetimeFigureOut">
              <a:rPr lang="en-US">
                <a:solidFill>
                  <a:prstClr val="black"/>
                </a:solidFill>
              </a:rPr>
              <a:pPr/>
              <a:t>9/12/2019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ED160AB-544A-44DB-B0F5-2788D63B8ED6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3184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with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215438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488" y="5528534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4189" y="871540"/>
            <a:ext cx="7599362" cy="1533525"/>
          </a:xfrm>
        </p:spPr>
        <p:txBody>
          <a:bodyPr/>
          <a:lstStyle>
            <a:lvl1pPr>
              <a:buNone/>
              <a:defRPr sz="3300">
                <a:solidFill>
                  <a:schemeClr val="bg1"/>
                </a:solidFill>
              </a:defRPr>
            </a:lvl1pPr>
            <a:lvl2pPr>
              <a:buNone/>
              <a:defRPr sz="195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14921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de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8368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4" y="871540"/>
            <a:ext cx="7599362" cy="1533525"/>
          </a:xfrm>
        </p:spPr>
        <p:txBody>
          <a:bodyPr/>
          <a:lstStyle>
            <a:lvl1pPr>
              <a:buNone/>
              <a:defRPr sz="3300">
                <a:solidFill>
                  <a:schemeClr val="bg1"/>
                </a:solidFill>
              </a:defRPr>
            </a:lvl1pPr>
            <a:lvl2pPr>
              <a:buNone/>
              <a:defRPr sz="195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488" y="5310820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43377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54301" y="4595813"/>
            <a:ext cx="6489700" cy="1547812"/>
          </a:xfrm>
          <a:prstGeom prst="rect">
            <a:avLst/>
          </a:prstGeom>
          <a:solidFill>
            <a:srgbClr val="00438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1" descr="03998_h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389" y="825500"/>
            <a:ext cx="1512887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02800_h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388" y="2520952"/>
            <a:ext cx="337343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01358_h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825502"/>
            <a:ext cx="2654300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Fire En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301" y="825502"/>
            <a:ext cx="3240088" cy="3768725"/>
          </a:xfrm>
          <a:prstGeom prst="rect">
            <a:avLst/>
          </a:prstGeom>
          <a:noFill/>
        </p:spPr>
      </p:pic>
      <p:pic>
        <p:nvPicPr>
          <p:cNvPr id="14" name="Picture 12" descr="patch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0276" y="825500"/>
            <a:ext cx="1863725" cy="1695450"/>
          </a:xfrm>
          <a:prstGeom prst="rect">
            <a:avLst/>
          </a:prstGeom>
          <a:noFill/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2914197" y="4985657"/>
            <a:ext cx="5565774" cy="914400"/>
          </a:xfrm>
        </p:spPr>
        <p:txBody>
          <a:bodyPr/>
          <a:lstStyle>
            <a:lvl1pPr>
              <a:buNone/>
              <a:defRPr sz="2258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5" name="Picture 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8974" y="4986424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7583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lide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576943"/>
            <a:ext cx="8294914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rgbClr val="00539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7"/>
            <a:ext cx="8294914" cy="4422095"/>
          </a:xfrm>
        </p:spPr>
        <p:txBody>
          <a:bodyPr/>
          <a:lstStyle>
            <a:lvl1pPr>
              <a:defRPr sz="1500" baseline="0"/>
            </a:lvl1pPr>
            <a:lvl2pPr>
              <a:defRPr sz="1350" baseline="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1" y="5839721"/>
            <a:ext cx="12736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70451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lide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7694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rgbClr val="00539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7"/>
            <a:ext cx="4040188" cy="4422095"/>
          </a:xfrm>
        </p:spPr>
        <p:txBody>
          <a:bodyPr/>
          <a:lstStyle>
            <a:lvl1pPr>
              <a:defRPr sz="1500" baseline="0"/>
            </a:lvl1pPr>
            <a:lvl2pPr>
              <a:defRPr sz="1350" baseline="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57694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rgbClr val="00539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216707"/>
            <a:ext cx="4041775" cy="4422095"/>
          </a:xfrm>
        </p:spPr>
        <p:txBody>
          <a:bodyPr/>
          <a:lstStyle>
            <a:lvl1pPr>
              <a:defRPr sz="1500" baseline="0"/>
            </a:lvl1pPr>
            <a:lvl2pPr>
              <a:defRPr sz="1350" baseline="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1" y="5850607"/>
            <a:ext cx="12736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30667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620B5A5-29DD-40EF-A409-BD509275F86A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9/12/2019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953893-CB39-4169-9818-86DD03FEBE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3241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56D636B-631D-406F-BDC2-3F39DB41A8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9/12/2019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0AC549-2E54-4B39-AA7F-2A963E885DB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39162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69A00C-2DB2-4C77-B375-8F23A7E0F94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9/12/2019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A7D4CA-6C83-4D61-AFB4-AC902312C23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6278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85D61D-46F9-4E87-A865-5CFEF1456F65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9/12/2019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008A62-B6EE-4C8D-9D78-F5C004ADE16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19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620B5A5-29DD-40EF-A409-BD509275F86A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953893-CB39-4169-9818-86DD03FEB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47FD56-D7E6-4560-8433-9C6FD0605803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9/12/2019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69247F5-6A52-428C-A430-738F539034B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81173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56608-490A-47F1-A028-7845994ACAD9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9/12/2019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263E529-9C19-41A5-BEEF-184FA4EEBC6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93390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BCABF49-9CEB-491B-A00E-1D7E08FCB295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9/12/2019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59E6BF-FAEC-4FD0-94C5-C292CFE9358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8193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894B136-A9FB-441E-9B1A-2C2C27028901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9/12/2019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ED160AB-544A-44DB-B0F5-2788D63B8ED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39776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with_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215438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4189" y="871540"/>
            <a:ext cx="7599362" cy="1533525"/>
          </a:xfrm>
        </p:spPr>
        <p:txBody>
          <a:bodyPr/>
          <a:lstStyle>
            <a:lvl1pPr>
              <a:buNone/>
              <a:defRPr sz="3300">
                <a:solidFill>
                  <a:schemeClr val="bg1"/>
                </a:solidFill>
              </a:defRPr>
            </a:lvl1pPr>
            <a:lvl2pPr>
              <a:buNone/>
              <a:defRPr sz="195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pic>
        <p:nvPicPr>
          <p:cNvPr id="5" name="Picture 5" descr="COC Logo_RGB_Soli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488" y="5625303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62768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de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8368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4" y="871540"/>
            <a:ext cx="7599362" cy="1533525"/>
          </a:xfrm>
        </p:spPr>
        <p:txBody>
          <a:bodyPr/>
          <a:lstStyle>
            <a:lvl1pPr>
              <a:buNone/>
              <a:defRPr sz="3300">
                <a:solidFill>
                  <a:schemeClr val="bg1"/>
                </a:solidFill>
              </a:defRPr>
            </a:lvl1pPr>
            <a:lvl2pPr>
              <a:buNone/>
              <a:defRPr sz="195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pic>
        <p:nvPicPr>
          <p:cNvPr id="6" name="Picture 5" descr="COC Logo_RGB_Solid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488" y="5310053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16658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54301" y="4595813"/>
            <a:ext cx="6489700" cy="1547812"/>
          </a:xfrm>
          <a:prstGeom prst="rect">
            <a:avLst/>
          </a:prstGeom>
          <a:solidFill>
            <a:srgbClr val="00438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1" descr="03998_h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389" y="825500"/>
            <a:ext cx="1512887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02800_h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388" y="2520952"/>
            <a:ext cx="337343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01358_h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825502"/>
            <a:ext cx="2654300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Fire Engin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301" y="825502"/>
            <a:ext cx="3240088" cy="3768725"/>
          </a:xfrm>
          <a:prstGeom prst="rect">
            <a:avLst/>
          </a:prstGeom>
          <a:noFill/>
        </p:spPr>
      </p:pic>
      <p:pic>
        <p:nvPicPr>
          <p:cNvPr id="14" name="Picture 12" descr="patch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0276" y="825500"/>
            <a:ext cx="1863725" cy="1695450"/>
          </a:xfrm>
          <a:prstGeom prst="rect">
            <a:avLst/>
          </a:prstGeom>
          <a:noFill/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2914197" y="4985657"/>
            <a:ext cx="5565774" cy="914400"/>
          </a:xfrm>
        </p:spPr>
        <p:txBody>
          <a:bodyPr/>
          <a:lstStyle>
            <a:lvl1pPr>
              <a:buNone/>
              <a:defRPr sz="2258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5" name="Picture 5" descr="COC Logo_RGB_Solid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8974" y="4985657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67777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lide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4015"/>
            <a:ext cx="8294914" cy="639762"/>
          </a:xfrm>
        </p:spPr>
        <p:txBody>
          <a:bodyPr anchor="b">
            <a:normAutofit/>
          </a:bodyPr>
          <a:lstStyle>
            <a:lvl1pPr marL="0" indent="0">
              <a:buNone/>
              <a:defRPr sz="2250" b="1" baseline="0">
                <a:solidFill>
                  <a:srgbClr val="00539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7"/>
            <a:ext cx="8294914" cy="4422095"/>
          </a:xfrm>
        </p:spPr>
        <p:txBody>
          <a:bodyPr/>
          <a:lstStyle>
            <a:lvl1pPr>
              <a:spcBef>
                <a:spcPts val="450"/>
              </a:spcBef>
              <a:spcAft>
                <a:spcPts val="450"/>
              </a:spcAft>
              <a:defRPr sz="1500" baseline="0"/>
            </a:lvl1pPr>
            <a:lvl2pPr>
              <a:spcBef>
                <a:spcPts val="450"/>
              </a:spcBef>
              <a:spcAft>
                <a:spcPts val="450"/>
              </a:spcAft>
              <a:defRPr sz="1350" baseline="0"/>
            </a:lvl2pPr>
            <a:lvl3pPr>
              <a:spcBef>
                <a:spcPts val="450"/>
              </a:spcBef>
              <a:spcAft>
                <a:spcPts val="450"/>
              </a:spcAft>
              <a:defRPr sz="1350"/>
            </a:lvl3pPr>
            <a:lvl4pPr>
              <a:spcBef>
                <a:spcPts val="450"/>
              </a:spcBef>
              <a:spcAft>
                <a:spcPts val="450"/>
              </a:spcAft>
              <a:defRPr sz="1200"/>
            </a:lvl4pPr>
            <a:lvl5pPr>
              <a:spcBef>
                <a:spcPts val="450"/>
              </a:spcBef>
              <a:spcAft>
                <a:spcPts val="450"/>
              </a:spcAft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712670"/>
            <a:ext cx="912495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5" descr="COC Logo_RGB_Soli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488" y="5809308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41486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lide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21295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rgbClr val="00539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7"/>
            <a:ext cx="4040188" cy="4422095"/>
          </a:xfrm>
        </p:spPr>
        <p:txBody>
          <a:bodyPr/>
          <a:lstStyle>
            <a:lvl1pPr>
              <a:spcBef>
                <a:spcPts val="450"/>
              </a:spcBef>
              <a:spcAft>
                <a:spcPts val="450"/>
              </a:spcAft>
              <a:defRPr sz="1500" baseline="0"/>
            </a:lvl1pPr>
            <a:lvl2pPr>
              <a:spcBef>
                <a:spcPts val="450"/>
              </a:spcBef>
              <a:spcAft>
                <a:spcPts val="450"/>
              </a:spcAft>
              <a:defRPr sz="1350" baseline="0"/>
            </a:lvl2pPr>
            <a:lvl3pPr>
              <a:spcBef>
                <a:spcPts val="450"/>
              </a:spcBef>
              <a:spcAft>
                <a:spcPts val="450"/>
              </a:spcAft>
              <a:defRPr sz="1350"/>
            </a:lvl3pPr>
            <a:lvl4pPr>
              <a:spcBef>
                <a:spcPts val="450"/>
              </a:spcBef>
              <a:spcAft>
                <a:spcPts val="450"/>
              </a:spcAft>
              <a:defRPr sz="1200"/>
            </a:lvl4pPr>
            <a:lvl5pPr>
              <a:spcBef>
                <a:spcPts val="450"/>
              </a:spcBef>
              <a:spcAft>
                <a:spcPts val="450"/>
              </a:spcAft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421295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rgbClr val="00539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216707"/>
            <a:ext cx="4041775" cy="4422095"/>
          </a:xfrm>
        </p:spPr>
        <p:txBody>
          <a:bodyPr/>
          <a:lstStyle>
            <a:lvl1pPr>
              <a:spcBef>
                <a:spcPts val="450"/>
              </a:spcBef>
              <a:spcAft>
                <a:spcPts val="450"/>
              </a:spcAft>
              <a:defRPr sz="1500" baseline="0"/>
            </a:lvl1pPr>
            <a:lvl2pPr>
              <a:spcBef>
                <a:spcPts val="450"/>
              </a:spcBef>
              <a:spcAft>
                <a:spcPts val="450"/>
              </a:spcAft>
              <a:defRPr sz="1350" baseline="0"/>
            </a:lvl2pPr>
            <a:lvl3pPr>
              <a:spcBef>
                <a:spcPts val="450"/>
              </a:spcBef>
              <a:spcAft>
                <a:spcPts val="450"/>
              </a:spcAft>
              <a:defRPr sz="1350"/>
            </a:lvl3pPr>
            <a:lvl4pPr>
              <a:spcBef>
                <a:spcPts val="450"/>
              </a:spcBef>
              <a:spcAft>
                <a:spcPts val="450"/>
              </a:spcAft>
              <a:defRPr sz="1200"/>
            </a:lvl4pPr>
            <a:lvl5pPr>
              <a:spcBef>
                <a:spcPts val="450"/>
              </a:spcBef>
              <a:spcAft>
                <a:spcPts val="450"/>
              </a:spcAft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COC Logo_RGB_Soli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1" y="5850060"/>
            <a:ext cx="1273627" cy="70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 userDrawn="1"/>
        </p:nvCxnSpPr>
        <p:spPr>
          <a:xfrm>
            <a:off x="0" y="5712670"/>
            <a:ext cx="912495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4097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620B5A5-29DD-40EF-A409-BD509275F86A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9/12/2019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953893-CB39-4169-9818-86DD03FEBE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6939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56D636B-631D-406F-BDC2-3F39DB41A820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0AC549-2E54-4B39-AA7F-2A963E885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56D636B-631D-406F-BDC2-3F39DB41A8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9/12/2019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0AC549-2E54-4B39-AA7F-2A963E885DB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6420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69A00C-2DB2-4C77-B375-8F23A7E0F94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9/12/2019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A7D4CA-6C83-4D61-AFB4-AC902312C23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303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85D61D-46F9-4E87-A865-5CFEF1456F65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9/12/2019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008A62-B6EE-4C8D-9D78-F5C004ADE16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1351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47FD56-D7E6-4560-8433-9C6FD0605803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9/12/2019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69247F5-6A52-428C-A430-738F539034B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67167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56608-490A-47F1-A028-7845994ACAD9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9/12/2019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263E529-9C19-41A5-BEEF-184FA4EEBC6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35794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BCABF49-9CEB-491B-A00E-1D7E08FCB295}" type="datetimeFigureOut">
              <a:rPr lang="en-US">
                <a:solidFill>
                  <a:prstClr val="black"/>
                </a:solidFill>
                <a:latin typeface="Calibri"/>
              </a:rPr>
              <a:pPr/>
              <a:t>9/12/2019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59E6BF-FAEC-4FD0-94C5-C292CFE93580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2287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894B136-A9FB-441E-9B1A-2C2C27028901}" type="datetimeFigureOut">
              <a:rPr lang="en-US">
                <a:solidFill>
                  <a:prstClr val="black"/>
                </a:solidFill>
                <a:latin typeface="Calibri"/>
              </a:rPr>
              <a:pPr/>
              <a:t>9/12/2019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ED160AB-544A-44DB-B0F5-2788D63B8ED6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62747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4188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pic>
        <p:nvPicPr>
          <p:cNvPr id="5" name="Picture 5" descr="COC Logo_RGB_Solid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487" y="5625303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DB237D-D305-41F6-9699-F50C354FF1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2"/>
            <a:ext cx="9144000" cy="684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472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871538"/>
            <a:ext cx="7599362" cy="1533525"/>
          </a:xfrm>
        </p:spPr>
        <p:txBody>
          <a:bodyPr/>
          <a:lstStyle>
            <a:lvl1pPr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2600">
                <a:solidFill>
                  <a:srgbClr val="90A2CD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280117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54300" y="4595813"/>
            <a:ext cx="6489700" cy="1547812"/>
          </a:xfrm>
          <a:prstGeom prst="rect">
            <a:avLst/>
          </a:prstGeom>
          <a:solidFill>
            <a:srgbClr val="00438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1" descr="03998_h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388" y="825500"/>
            <a:ext cx="1512887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02800_h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388" y="2520950"/>
            <a:ext cx="337343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01358_h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5500"/>
            <a:ext cx="2654300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Fire Engin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300" y="825500"/>
            <a:ext cx="3240088" cy="3768725"/>
          </a:xfrm>
          <a:prstGeom prst="rect">
            <a:avLst/>
          </a:prstGeom>
          <a:noFill/>
        </p:spPr>
      </p:pic>
      <p:pic>
        <p:nvPicPr>
          <p:cNvPr id="14" name="Picture 12" descr="patch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0275" y="825500"/>
            <a:ext cx="1863725" cy="1695450"/>
          </a:xfrm>
          <a:prstGeom prst="rect">
            <a:avLst/>
          </a:prstGeom>
          <a:noFill/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2914197" y="4985657"/>
            <a:ext cx="5565774" cy="914400"/>
          </a:xfrm>
        </p:spPr>
        <p:txBody>
          <a:bodyPr/>
          <a:lstStyle>
            <a:lvl1pPr>
              <a:buNone/>
              <a:defRPr sz="30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2527300" y="4594225"/>
            <a:ext cx="6616700" cy="1611842"/>
          </a:xfrm>
          <a:prstGeom prst="rect">
            <a:avLst/>
          </a:prstGeom>
          <a:solidFill>
            <a:srgbClr val="FFED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7" name="Picture 5" descr="COC Logo_RGB_Solid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9965" y="4956248"/>
            <a:ext cx="1774370" cy="9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1670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69A00C-2DB2-4C77-B375-8F23A7E0F94E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A7D4CA-6C83-4D61-AFB4-AC902312C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lid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4015"/>
            <a:ext cx="8294914" cy="639762"/>
          </a:xfrm>
        </p:spPr>
        <p:txBody>
          <a:bodyPr anchor="b">
            <a:normAutofit/>
          </a:bodyPr>
          <a:lstStyle>
            <a:lvl1pPr marL="0" indent="0">
              <a:buNone/>
              <a:defRPr sz="3000" b="1" baseline="0">
                <a:solidFill>
                  <a:srgbClr val="00B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8294914" cy="442209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000" baseline="0"/>
            </a:lvl1pPr>
            <a:lvl2pPr>
              <a:spcBef>
                <a:spcPts val="600"/>
              </a:spcBef>
              <a:spcAft>
                <a:spcPts val="600"/>
              </a:spcAft>
              <a:defRPr sz="1800" baseline="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9525" y="5958203"/>
            <a:ext cx="912495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3597" y="5991042"/>
            <a:ext cx="1131559" cy="84569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71159F6D-0F75-40DE-BB41-99FF39C8EF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8973" y="5796319"/>
            <a:ext cx="1774370" cy="9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35721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lid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21295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B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16705"/>
            <a:ext cx="4040188" cy="442209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000" baseline="0"/>
            </a:lvl1pPr>
            <a:lvl2pPr>
              <a:spcBef>
                <a:spcPts val="600"/>
              </a:spcBef>
              <a:spcAft>
                <a:spcPts val="600"/>
              </a:spcAft>
              <a:defRPr sz="1800" baseline="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421295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B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216705"/>
            <a:ext cx="4041775" cy="442209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000" baseline="0"/>
            </a:lvl1pPr>
            <a:lvl2pPr>
              <a:spcBef>
                <a:spcPts val="600"/>
              </a:spcBef>
              <a:spcAft>
                <a:spcPts val="600"/>
              </a:spcAft>
              <a:defRPr sz="1800" baseline="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525" y="5958203"/>
            <a:ext cx="912495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7722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620B5A5-29DD-40EF-A409-BD509275F86A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953893-CB39-4169-9818-86DD03FEBEF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029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56D636B-631D-406F-BDC2-3F39DB41A820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0AC549-2E54-4B39-AA7F-2A963E885DB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259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69A00C-2DB2-4C77-B375-8F23A7E0F94E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A7D4CA-6C83-4D61-AFB4-AC902312C23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351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85D61D-46F9-4E87-A865-5CFEF1456F65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008A62-B6EE-4C8D-9D78-F5C004ADE16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140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47FD56-D7E6-4560-8433-9C6FD0605803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69247F5-6A52-428C-A430-738F539034B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669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56608-490A-47F1-A028-7845994ACAD9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263E529-9C19-41A5-BEEF-184FA4EEBC6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48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85D61D-46F9-4E87-A865-5CFEF1456F6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008A62-B6EE-4C8D-9D78-F5C004ADE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8" r:id="rId4"/>
    <p:sldLayoutId id="2147483680" r:id="rId5"/>
    <p:sldLayoutId id="2147483665" r:id="rId6"/>
    <p:sldLayoutId id="2147483667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 baseline="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836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 baseline="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525" y="-14289"/>
            <a:ext cx="9153524" cy="2723621"/>
          </a:xfrm>
          <a:prstGeom prst="rect">
            <a:avLst/>
          </a:prstGeom>
          <a:gradFill>
            <a:gsLst>
              <a:gs pos="0">
                <a:schemeClr val="accent5">
                  <a:lumMod val="9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0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 baseline="0">
          <a:solidFill>
            <a:srgbClr val="00B050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720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 baseline="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84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 baseline="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84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 baseline="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04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 baseline="0">
          <a:solidFill>
            <a:srgbClr val="00B050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 baseline="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84187" y="278875"/>
            <a:ext cx="8404439" cy="3848282"/>
          </a:xfrm>
        </p:spPr>
        <p:txBody>
          <a:bodyPr/>
          <a:lstStyle/>
          <a:p>
            <a:pPr algn="ctr"/>
            <a:r>
              <a:rPr lang="en-US" b="1" dirty="0"/>
              <a:t>City of Columbus</a:t>
            </a:r>
          </a:p>
          <a:p>
            <a:pPr algn="ctr"/>
            <a:r>
              <a:rPr lang="en-US" sz="3200" b="1" dirty="0">
                <a:latin typeface="+mj-lt"/>
              </a:rPr>
              <a:t>Department of Public Utilities</a:t>
            </a:r>
          </a:p>
          <a:p>
            <a:pPr algn="ctr"/>
            <a:r>
              <a:rPr lang="en-US" sz="3200" b="1" dirty="0">
                <a:latin typeface="+mj-lt"/>
              </a:rPr>
              <a:t>Division of Sewerage &amp; Drainage </a:t>
            </a:r>
          </a:p>
          <a:p>
            <a:pPr algn="ctr"/>
            <a:endParaRPr lang="en-US" sz="2400" b="1" dirty="0">
              <a:latin typeface="+mj-lt"/>
            </a:endParaRPr>
          </a:p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Southwesterly Composting Facility</a:t>
            </a:r>
          </a:p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Odor Reduction Improvements Project</a:t>
            </a:r>
          </a:p>
          <a:p>
            <a:pPr lvl="0" algn="r">
              <a:spcBef>
                <a:spcPts val="0"/>
              </a:spcBef>
            </a:pP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 algn="r">
              <a:spcBef>
                <a:spcPts val="0"/>
              </a:spcBef>
            </a:pP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 algn="r">
              <a:spcBef>
                <a:spcPts val="0"/>
              </a:spcBef>
            </a:pP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39264" y="6104931"/>
            <a:ext cx="36493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September 4,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84187" y="493059"/>
            <a:ext cx="8404439" cy="3213968"/>
          </a:xfrm>
        </p:spPr>
        <p:txBody>
          <a:bodyPr/>
          <a:lstStyle/>
          <a:p>
            <a:pPr algn="ctr"/>
            <a:r>
              <a:rPr lang="en-US" b="1" dirty="0"/>
              <a:t>Compost Facility</a:t>
            </a:r>
          </a:p>
          <a:p>
            <a:pPr algn="ctr"/>
            <a:r>
              <a:rPr lang="en-US" b="1" dirty="0"/>
              <a:t>Background</a:t>
            </a:r>
          </a:p>
          <a:p>
            <a:pPr algn="ctr"/>
            <a:endParaRPr lang="en-US" sz="3200" b="1" dirty="0">
              <a:latin typeface="+mj-lt"/>
            </a:endParaRPr>
          </a:p>
          <a:p>
            <a:pPr lvl="0" algn="r">
              <a:spcBef>
                <a:spcPts val="0"/>
              </a:spcBef>
            </a:pP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 algn="r">
              <a:spcBef>
                <a:spcPts val="0"/>
              </a:spcBef>
            </a:pP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 algn="r">
              <a:spcBef>
                <a:spcPts val="0"/>
              </a:spcBef>
            </a:pP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915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972" y="110490"/>
            <a:ext cx="3344634" cy="133937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Compost </a:t>
            </a:r>
          </a:p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Facility</a:t>
            </a:r>
          </a:p>
        </p:txBody>
      </p:sp>
    </p:spTree>
    <p:extLst>
      <p:ext uri="{BB962C8B-B14F-4D97-AF65-F5344CB8AC3E}">
        <p14:creationId xmlns:p14="http://schemas.microsoft.com/office/powerpoint/2010/main" val="4087933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27" y="5790507"/>
            <a:ext cx="1476137" cy="86150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009" y="275247"/>
            <a:ext cx="8005191" cy="639762"/>
          </a:xfrm>
        </p:spPr>
        <p:txBody>
          <a:bodyPr>
            <a:noAutofit/>
          </a:bodyPr>
          <a:lstStyle/>
          <a:p>
            <a:r>
              <a:rPr lang="en-US" sz="4000" dirty="0"/>
              <a:t>Compost Facility – Background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199" y="1309817"/>
            <a:ext cx="8194432" cy="337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Site developed in 1980 using static pile composting </a:t>
            </a:r>
          </a:p>
          <a:p>
            <a:r>
              <a:rPr lang="en-US" sz="2200" dirty="0"/>
              <a:t>Several projects completed in 1980’s increased efficiency and 		capacity</a:t>
            </a:r>
          </a:p>
          <a:p>
            <a:r>
              <a:rPr lang="en-US" sz="2200" dirty="0"/>
              <a:t>Due to odor complaints from static pile composting, the site switched to negative aerated static pile composting in 2001 </a:t>
            </a:r>
          </a:p>
          <a:p>
            <a:pPr lvl="1"/>
            <a:r>
              <a:rPr lang="en-US" sz="2000" dirty="0"/>
              <a:t>160 </a:t>
            </a:r>
            <a:r>
              <a:rPr lang="en-US" sz="2000" dirty="0" err="1"/>
              <a:t>wtpd</a:t>
            </a:r>
            <a:r>
              <a:rPr lang="en-US" sz="2000" dirty="0"/>
              <a:t> average, 200 </a:t>
            </a:r>
            <a:r>
              <a:rPr lang="en-US" sz="2000" dirty="0" err="1"/>
              <a:t>wtpd</a:t>
            </a:r>
            <a:r>
              <a:rPr lang="en-US" sz="2000" dirty="0"/>
              <a:t> peak capacity, 7 – 9 trucks /day</a:t>
            </a:r>
          </a:p>
          <a:p>
            <a:pPr lvl="1"/>
            <a:r>
              <a:rPr lang="en-US" sz="2000" dirty="0"/>
              <a:t>Two pads with dedicated </a:t>
            </a:r>
            <a:r>
              <a:rPr lang="en-US" sz="2000" dirty="0" err="1"/>
              <a:t>biofilters</a:t>
            </a:r>
            <a:endParaRPr lang="en-US" sz="2000" dirty="0"/>
          </a:p>
          <a:p>
            <a:pPr lvl="1"/>
            <a:r>
              <a:rPr lang="en-US" sz="2000" dirty="0"/>
              <a:t>44 legs per pad, 3 trucks per leg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23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27" y="5790507"/>
            <a:ext cx="1476137" cy="86150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009" y="275247"/>
            <a:ext cx="8128283" cy="639762"/>
          </a:xfrm>
        </p:spPr>
        <p:txBody>
          <a:bodyPr>
            <a:noAutofit/>
          </a:bodyPr>
          <a:lstStyle/>
          <a:p>
            <a:r>
              <a:rPr lang="en-US" sz="4000" dirty="0"/>
              <a:t>Composting Pad 2 and </a:t>
            </a:r>
            <a:r>
              <a:rPr lang="en-US" sz="4000" dirty="0" err="1"/>
              <a:t>Biofilter</a:t>
            </a:r>
            <a:r>
              <a:rPr lang="en-US" sz="4000" dirty="0"/>
              <a:t> 2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3211" y="915007"/>
            <a:ext cx="7447005" cy="463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arallelogram 8"/>
          <p:cNvSpPr/>
          <p:nvPr/>
        </p:nvSpPr>
        <p:spPr>
          <a:xfrm rot="-9000000">
            <a:off x="3200695" y="2769736"/>
            <a:ext cx="4933358" cy="99328"/>
          </a:xfrm>
          <a:prstGeom prst="parallelogram">
            <a:avLst/>
          </a:prstGeom>
          <a:solidFill>
            <a:srgbClr val="0070C0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/>
        </p:nvSpPr>
        <p:spPr>
          <a:xfrm rot="-9000000">
            <a:off x="4206584" y="1807784"/>
            <a:ext cx="278658" cy="187766"/>
          </a:xfrm>
          <a:prstGeom prst="parallelogram">
            <a:avLst/>
          </a:prstGeom>
          <a:solidFill>
            <a:srgbClr val="00B050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/>
          <p:cNvSpPr/>
          <p:nvPr/>
        </p:nvSpPr>
        <p:spPr>
          <a:xfrm rot="-9000000">
            <a:off x="6706183" y="3121028"/>
            <a:ext cx="278658" cy="187766"/>
          </a:xfrm>
          <a:prstGeom prst="parallelogram">
            <a:avLst/>
          </a:prstGeom>
          <a:solidFill>
            <a:srgbClr val="00B050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15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935" y="915009"/>
            <a:ext cx="7860429" cy="478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27" y="5790507"/>
            <a:ext cx="1476137" cy="86150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009" y="275247"/>
            <a:ext cx="8128283" cy="639762"/>
          </a:xfrm>
        </p:spPr>
        <p:txBody>
          <a:bodyPr>
            <a:noAutofit/>
          </a:bodyPr>
          <a:lstStyle/>
          <a:p>
            <a:r>
              <a:rPr lang="en-US" sz="4000" dirty="0"/>
              <a:t>Composting Pad and </a:t>
            </a:r>
            <a:r>
              <a:rPr lang="en-US" sz="4000" dirty="0" err="1"/>
              <a:t>Biofilter</a:t>
            </a:r>
            <a:endParaRPr lang="en-US" sz="4000" dirty="0"/>
          </a:p>
        </p:txBody>
      </p:sp>
      <p:sp>
        <p:nvSpPr>
          <p:cNvPr id="7" name="Parallelogram 6"/>
          <p:cNvSpPr/>
          <p:nvPr/>
        </p:nvSpPr>
        <p:spPr>
          <a:xfrm rot="-9000000">
            <a:off x="2015502" y="3006743"/>
            <a:ext cx="5529042" cy="294491"/>
          </a:xfrm>
          <a:prstGeom prst="parallelogram">
            <a:avLst/>
          </a:prstGeom>
          <a:solidFill>
            <a:srgbClr val="0070C0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/>
          <p:cNvSpPr/>
          <p:nvPr/>
        </p:nvSpPr>
        <p:spPr>
          <a:xfrm rot="-9000000">
            <a:off x="4166599" y="1759743"/>
            <a:ext cx="526196" cy="321629"/>
          </a:xfrm>
          <a:prstGeom prst="parallelogram">
            <a:avLst/>
          </a:prstGeom>
          <a:solidFill>
            <a:srgbClr val="00B050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/>
          <p:cNvSpPr/>
          <p:nvPr/>
        </p:nvSpPr>
        <p:spPr>
          <a:xfrm rot="-9000000">
            <a:off x="6617642" y="3144665"/>
            <a:ext cx="526196" cy="321629"/>
          </a:xfrm>
          <a:prstGeom prst="parallelogram">
            <a:avLst/>
          </a:prstGeom>
          <a:solidFill>
            <a:srgbClr val="00B050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2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27" y="5790507"/>
            <a:ext cx="1476137" cy="86150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009" y="275247"/>
            <a:ext cx="6540915" cy="639762"/>
          </a:xfrm>
        </p:spPr>
        <p:txBody>
          <a:bodyPr>
            <a:noAutofit/>
          </a:bodyPr>
          <a:lstStyle/>
          <a:p>
            <a:r>
              <a:rPr lang="en-US" sz="4000" dirty="0"/>
              <a:t>Compost Facility - Operations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551163" y="953193"/>
            <a:ext cx="6220340" cy="4523682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/>
              <a:t>Compost Process Steps: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Mixing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Composting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Curing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Screening &amp; Woodchip Recycling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Finished Product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/>
              <a:t>Support Functions: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Leachate Management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Air Pollution &amp; Odor Control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Bulking Agent</a:t>
            </a:r>
          </a:p>
          <a:p>
            <a:pPr lvl="1">
              <a:spcBef>
                <a:spcPts val="0"/>
              </a:spcBef>
            </a:pPr>
            <a:endParaRPr lang="en-US" sz="2600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5827" y="1041768"/>
            <a:ext cx="3366762" cy="2492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9572" y="3622727"/>
            <a:ext cx="4563017" cy="1854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121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611" y="274638"/>
            <a:ext cx="8740345" cy="746854"/>
          </a:xfrm>
        </p:spPr>
        <p:txBody>
          <a:bodyPr/>
          <a:lstStyle/>
          <a:p>
            <a:r>
              <a:rPr lang="en-US" sz="4000" b="1" dirty="0">
                <a:solidFill>
                  <a:srgbClr val="00539B"/>
                </a:solidFill>
              </a:rPr>
              <a:t>Compost Facility – Process Diagram</a:t>
            </a:r>
          </a:p>
        </p:txBody>
      </p:sp>
      <p:pic>
        <p:nvPicPr>
          <p:cNvPr id="3" name="Content Placeholder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AF1EC11F-67E9-4E7A-977D-33B7BCCA54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03" y="1021492"/>
            <a:ext cx="8929953" cy="560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81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004578" y="1512257"/>
            <a:ext cx="4736667" cy="354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27" y="5790507"/>
            <a:ext cx="1476137" cy="86150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009" y="275247"/>
            <a:ext cx="6540915" cy="639762"/>
          </a:xfrm>
        </p:spPr>
        <p:txBody>
          <a:bodyPr>
            <a:noAutofit/>
          </a:bodyPr>
          <a:lstStyle/>
          <a:p>
            <a:r>
              <a:rPr lang="en-US" sz="4000" dirty="0"/>
              <a:t>Compost Facility - Benefits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617838" y="1266825"/>
            <a:ext cx="7208108" cy="3977528"/>
          </a:xfrm>
        </p:spPr>
        <p:txBody>
          <a:bodyPr/>
          <a:lstStyle/>
          <a:p>
            <a:pPr lvl="1"/>
            <a:endParaRPr lang="en-US" sz="2600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3009" y="996778"/>
            <a:ext cx="5148814" cy="442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Class A, Exceptional Quality Product </a:t>
            </a:r>
          </a:p>
          <a:p>
            <a:r>
              <a:rPr lang="en-US" sz="2200" dirty="0"/>
              <a:t>Triple Threat! - Processing, Storage, &amp;</a:t>
            </a:r>
          </a:p>
          <a:p>
            <a:pPr marL="0" indent="0">
              <a:buNone/>
            </a:pPr>
            <a:r>
              <a:rPr lang="en-US" sz="2200" dirty="0"/>
              <a:t>	Beneficial Use Outlet</a:t>
            </a:r>
          </a:p>
          <a:p>
            <a:r>
              <a:rPr lang="en-US" sz="2200" dirty="0"/>
              <a:t>Revenue Stream: They pay Us to take it! </a:t>
            </a:r>
          </a:p>
          <a:p>
            <a:pPr lvl="1"/>
            <a:r>
              <a:rPr lang="en-US" b="1" dirty="0"/>
              <a:t>$12 - $19/CY </a:t>
            </a:r>
          </a:p>
          <a:p>
            <a:r>
              <a:rPr lang="en-US" sz="2200" dirty="0"/>
              <a:t>Simple operations and equipment</a:t>
            </a:r>
          </a:p>
          <a:p>
            <a:r>
              <a:rPr lang="en-US" sz="2200" dirty="0"/>
              <a:t>Wide spot in </a:t>
            </a:r>
            <a:r>
              <a:rPr lang="en-US" sz="2200" dirty="0" err="1"/>
              <a:t>biosolids</a:t>
            </a:r>
            <a:r>
              <a:rPr lang="en-US" sz="2200" dirty="0"/>
              <a:t> program able to </a:t>
            </a:r>
          </a:p>
          <a:p>
            <a:pPr marL="0" indent="0">
              <a:buNone/>
            </a:pPr>
            <a:r>
              <a:rPr lang="en-US" sz="2200" dirty="0"/>
              <a:t>	ramp up &amp; down </a:t>
            </a:r>
          </a:p>
          <a:p>
            <a:r>
              <a:rPr lang="en-US" sz="2200" dirty="0"/>
              <a:t>Reliable during wet weather</a:t>
            </a:r>
          </a:p>
          <a:p>
            <a:r>
              <a:rPr lang="en-US" sz="2200" dirty="0"/>
              <a:t>Accepts Class B and Unclassified</a:t>
            </a:r>
          </a:p>
          <a:p>
            <a:r>
              <a:rPr lang="en-US" sz="2200" dirty="0"/>
              <a:t>City-Controlled!</a:t>
            </a:r>
          </a:p>
        </p:txBody>
      </p:sp>
    </p:spTree>
    <p:extLst>
      <p:ext uri="{BB962C8B-B14F-4D97-AF65-F5344CB8AC3E}">
        <p14:creationId xmlns:p14="http://schemas.microsoft.com/office/powerpoint/2010/main" val="1298599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84187" y="493059"/>
            <a:ext cx="8404439" cy="3213968"/>
          </a:xfrm>
        </p:spPr>
        <p:txBody>
          <a:bodyPr/>
          <a:lstStyle/>
          <a:p>
            <a:pPr algn="ctr"/>
            <a:r>
              <a:rPr lang="en-US" b="1" dirty="0"/>
              <a:t>Odor Reduction Improvements</a:t>
            </a:r>
          </a:p>
          <a:p>
            <a:pPr algn="ctr"/>
            <a:endParaRPr lang="en-US" sz="3200" b="1" dirty="0">
              <a:latin typeface="+mj-lt"/>
            </a:endParaRPr>
          </a:p>
          <a:p>
            <a:pPr lvl="0" algn="r">
              <a:spcBef>
                <a:spcPts val="0"/>
              </a:spcBef>
            </a:pP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 algn="r">
              <a:spcBef>
                <a:spcPts val="0"/>
              </a:spcBef>
            </a:pP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 algn="r">
              <a:spcBef>
                <a:spcPts val="0"/>
              </a:spcBef>
            </a:pP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17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7595" y="3698789"/>
            <a:ext cx="4747518" cy="196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838" y="1680385"/>
            <a:ext cx="8083030" cy="236439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200" dirty="0"/>
              <a:t>Update technology and techniques to reduce odors</a:t>
            </a:r>
          </a:p>
          <a:p>
            <a:pPr>
              <a:spcBef>
                <a:spcPts val="0"/>
              </a:spcBef>
            </a:pPr>
            <a:r>
              <a:rPr lang="en-US" sz="2200" dirty="0"/>
              <a:t>Be the best neighbor possible</a:t>
            </a:r>
          </a:p>
          <a:p>
            <a:pPr>
              <a:spcBef>
                <a:spcPts val="0"/>
              </a:spcBef>
            </a:pPr>
            <a:r>
              <a:rPr lang="en-US" sz="2200" dirty="0"/>
              <a:t>Aeration equipment at end of useful life</a:t>
            </a:r>
          </a:p>
          <a:p>
            <a:pPr>
              <a:spcBef>
                <a:spcPts val="0"/>
              </a:spcBef>
            </a:pPr>
            <a:r>
              <a:rPr lang="en-US" sz="2200" dirty="0"/>
              <a:t>Restore flexibility lost with Incinerators</a:t>
            </a:r>
          </a:p>
          <a:p>
            <a:pPr>
              <a:spcBef>
                <a:spcPts val="0"/>
              </a:spcBef>
            </a:pPr>
            <a:r>
              <a:rPr lang="en-US" sz="2200" dirty="0"/>
              <a:t>Increase resiliency for wet weather and outlet underperformance</a:t>
            </a:r>
          </a:p>
          <a:p>
            <a:pPr>
              <a:spcBef>
                <a:spcPts val="0"/>
              </a:spcBef>
            </a:pPr>
            <a:r>
              <a:rPr lang="en-US" sz="2200" dirty="0"/>
              <a:t>Continue average growth, allow for 150% increase to peak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199" y="233834"/>
            <a:ext cx="80442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Odor Reduction Improvements </a:t>
            </a:r>
          </a:p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Project Drivers</a:t>
            </a:r>
          </a:p>
        </p:txBody>
      </p:sp>
    </p:spTree>
    <p:extLst>
      <p:ext uri="{BB962C8B-B14F-4D97-AF65-F5344CB8AC3E}">
        <p14:creationId xmlns:p14="http://schemas.microsoft.com/office/powerpoint/2010/main" val="1014815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569"/>
            <a:ext cx="8294914" cy="675502"/>
          </a:xfrm>
        </p:spPr>
        <p:txBody>
          <a:bodyPr>
            <a:normAutofit fontScale="92500" lnSpcReduction="10000"/>
          </a:bodyPr>
          <a:lstStyle/>
          <a:p>
            <a:r>
              <a:rPr lang="en-US" sz="4300" u="sng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013254"/>
            <a:ext cx="8294914" cy="3698789"/>
          </a:xfrm>
        </p:spPr>
        <p:txBody>
          <a:bodyPr/>
          <a:lstStyle/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/>
              <a:t>Columbus </a:t>
            </a:r>
            <a:r>
              <a:rPr lang="en-US" sz="2400" b="1" dirty="0" err="1"/>
              <a:t>Biosolids</a:t>
            </a:r>
            <a:r>
              <a:rPr lang="en-US" sz="2400" b="1" dirty="0"/>
              <a:t> Management Program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/>
              <a:t>Southwesterly Composting / ‘Compost Facility’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/>
              <a:t>Odor Reduction Improvements Project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/>
              <a:t>Project Lessons Learned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838" y="1821179"/>
            <a:ext cx="7208108" cy="3423173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sz="2400" dirty="0"/>
          </a:p>
          <a:p>
            <a:pPr marL="457200" lvl="1" indent="0">
              <a:buNone/>
            </a:pPr>
            <a:endParaRPr lang="en-US" sz="2600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233834"/>
            <a:ext cx="6968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Compost Facility – Existing Site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063172"/>
            <a:ext cx="8379388" cy="408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62450" y="2311597"/>
            <a:ext cx="184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COMPOST PAD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69380" y="2326823"/>
            <a:ext cx="184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COMPOST PAD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1927" y="1368924"/>
            <a:ext cx="184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BIOFILTERS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51579" y="2283127"/>
            <a:ext cx="105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CURING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42497" y="4465250"/>
            <a:ext cx="105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CURING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1990" y="3498981"/>
            <a:ext cx="105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COMTIL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92059" y="3287434"/>
            <a:ext cx="105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SCREEN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66660" y="3884644"/>
            <a:ext cx="105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SCREEN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99660" y="3108093"/>
            <a:ext cx="105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STAGING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02368" y="4396746"/>
            <a:ext cx="121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HEADERS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6986" y="4171053"/>
            <a:ext cx="1158240" cy="20978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918460" y="3235252"/>
            <a:ext cx="384810" cy="5950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778321" y="3206696"/>
            <a:ext cx="384810" cy="5950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40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1320" y="963693"/>
            <a:ext cx="4116437" cy="468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1298" y="2609861"/>
            <a:ext cx="3746518" cy="2828455"/>
          </a:xfrm>
        </p:spPr>
        <p:txBody>
          <a:bodyPr/>
          <a:lstStyle/>
          <a:p>
            <a:r>
              <a:rPr lang="en-US" sz="2200" dirty="0"/>
              <a:t>Add 3</a:t>
            </a:r>
            <a:r>
              <a:rPr lang="en-US" sz="2200" baseline="30000" dirty="0"/>
              <a:t>rd</a:t>
            </a:r>
            <a:r>
              <a:rPr lang="en-US" sz="2200" dirty="0"/>
              <a:t> Pad &amp; </a:t>
            </a:r>
            <a:r>
              <a:rPr lang="en-US" sz="2200" dirty="0" err="1"/>
              <a:t>Biofilter</a:t>
            </a:r>
            <a:endParaRPr lang="en-US" sz="2200" dirty="0"/>
          </a:p>
          <a:p>
            <a:r>
              <a:rPr lang="en-US" sz="2200" dirty="0"/>
              <a:t>Increase capacity from </a:t>
            </a:r>
          </a:p>
          <a:p>
            <a:pPr marL="0" indent="0">
              <a:buNone/>
            </a:pPr>
            <a:r>
              <a:rPr lang="en-US" sz="2200" dirty="0"/>
              <a:t>	200 to 300 </a:t>
            </a:r>
            <a:r>
              <a:rPr lang="en-US" sz="2200" dirty="0" err="1"/>
              <a:t>wtpd</a:t>
            </a:r>
            <a:endParaRPr lang="en-US" sz="2200" dirty="0"/>
          </a:p>
          <a:p>
            <a:r>
              <a:rPr lang="en-US" sz="2200" dirty="0"/>
              <a:t>$8M CCE</a:t>
            </a:r>
          </a:p>
          <a:p>
            <a:r>
              <a:rPr lang="en-US" sz="2200" dirty="0"/>
              <a:t>Planning started 1Q2017</a:t>
            </a:r>
          </a:p>
          <a:p>
            <a:pPr marL="457200" lvl="1" indent="0">
              <a:buNone/>
            </a:pPr>
            <a:endParaRPr lang="en-US" sz="2600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199" y="233834"/>
            <a:ext cx="722870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Odor Reduction Improvements </a:t>
            </a:r>
          </a:p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Project Description </a:t>
            </a:r>
          </a:p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Day 1</a:t>
            </a:r>
          </a:p>
        </p:txBody>
      </p:sp>
    </p:spTree>
    <p:extLst>
      <p:ext uri="{BB962C8B-B14F-4D97-AF65-F5344CB8AC3E}">
        <p14:creationId xmlns:p14="http://schemas.microsoft.com/office/powerpoint/2010/main" val="345058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838" y="1821179"/>
            <a:ext cx="7208108" cy="3423173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sz="2400" dirty="0"/>
          </a:p>
          <a:p>
            <a:pPr marL="457200" lvl="1" indent="0">
              <a:buNone/>
            </a:pPr>
            <a:endParaRPr lang="en-US" sz="2600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233834"/>
            <a:ext cx="80216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Compost Facility – Project Plan Day 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562" y="1580522"/>
            <a:ext cx="8569205" cy="407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38606" y="2758440"/>
            <a:ext cx="184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COMPOST PAD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44467" y="2754392"/>
            <a:ext cx="184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COMPOST PAD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46868" y="1808981"/>
            <a:ext cx="184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BIOFILTERS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43674" y="4927516"/>
            <a:ext cx="105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CURING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05939" y="4067802"/>
            <a:ext cx="105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COMTIL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79426" y="3572616"/>
            <a:ext cx="105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STAGING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22443" y="2354015"/>
            <a:ext cx="1885351" cy="111364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195662" y="1895686"/>
            <a:ext cx="1338916" cy="41966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973286" y="2758440"/>
            <a:ext cx="184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COMPOST PAD 0</a:t>
            </a:r>
          </a:p>
        </p:txBody>
      </p:sp>
    </p:spTree>
    <p:extLst>
      <p:ext uri="{BB962C8B-B14F-4D97-AF65-F5344CB8AC3E}">
        <p14:creationId xmlns:p14="http://schemas.microsoft.com/office/powerpoint/2010/main" val="3277439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27" y="5790507"/>
            <a:ext cx="1476137" cy="86150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009" y="275247"/>
            <a:ext cx="8247859" cy="639762"/>
          </a:xfrm>
        </p:spPr>
        <p:txBody>
          <a:bodyPr>
            <a:noAutofit/>
          </a:bodyPr>
          <a:lstStyle/>
          <a:p>
            <a:r>
              <a:rPr lang="en-US" sz="4000" dirty="0"/>
              <a:t>Compost Facility – Project Challenges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4134" y="1216705"/>
            <a:ext cx="3956734" cy="3587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" y="1216706"/>
            <a:ext cx="4543168" cy="3587578"/>
          </a:xfrm>
        </p:spPr>
        <p:txBody>
          <a:bodyPr/>
          <a:lstStyle/>
          <a:p>
            <a:r>
              <a:rPr lang="en-US" sz="2200" dirty="0"/>
              <a:t>Increased capacity, reduced footprint</a:t>
            </a:r>
          </a:p>
          <a:p>
            <a:r>
              <a:rPr lang="en-US" sz="2200" dirty="0"/>
              <a:t>Tight logistics; semis, screens and 160’ headers</a:t>
            </a:r>
          </a:p>
          <a:p>
            <a:r>
              <a:rPr lang="en-US" sz="2200" dirty="0"/>
              <a:t>Limited compost staging area</a:t>
            </a:r>
          </a:p>
          <a:p>
            <a:r>
              <a:rPr lang="en-US" sz="2200" dirty="0"/>
              <a:t>Haul distance &amp; number of trips </a:t>
            </a:r>
          </a:p>
          <a:p>
            <a:r>
              <a:rPr lang="en-US" sz="2200" dirty="0"/>
              <a:t>Aged, “patch-worked” electrical</a:t>
            </a:r>
          </a:p>
          <a:p>
            <a:pPr marL="0" indent="0">
              <a:buNone/>
            </a:pPr>
            <a:r>
              <a:rPr lang="en-US" sz="2200" dirty="0"/>
              <a:t>	 infrastructure</a:t>
            </a:r>
          </a:p>
          <a:p>
            <a:r>
              <a:rPr lang="en-US" sz="2200" dirty="0" err="1"/>
              <a:t>Stormwater</a:t>
            </a:r>
            <a:r>
              <a:rPr lang="en-US" sz="2200" dirty="0"/>
              <a:t> Regulations</a:t>
            </a:r>
          </a:p>
        </p:txBody>
      </p:sp>
    </p:spTree>
    <p:extLst>
      <p:ext uri="{BB962C8B-B14F-4D97-AF65-F5344CB8AC3E}">
        <p14:creationId xmlns:p14="http://schemas.microsoft.com/office/powerpoint/2010/main" val="2134475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0425" y="800715"/>
            <a:ext cx="7416693" cy="58072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77315"/>
            <a:ext cx="8892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Compost Facility – Updated Project Plan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52759" y="3793326"/>
            <a:ext cx="1415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MATERIAL STOCKPILES</a:t>
            </a:r>
          </a:p>
        </p:txBody>
      </p:sp>
      <p:sp>
        <p:nvSpPr>
          <p:cNvPr id="6" name="Freeform 5"/>
          <p:cNvSpPr/>
          <p:nvPr/>
        </p:nvSpPr>
        <p:spPr>
          <a:xfrm>
            <a:off x="1669683" y="2657278"/>
            <a:ext cx="1856935" cy="3562084"/>
          </a:xfrm>
          <a:custGeom>
            <a:avLst/>
            <a:gdLst>
              <a:gd name="connsiteX0" fmla="*/ 0 w 1856935"/>
              <a:gd name="connsiteY0" fmla="*/ 3566160 h 3566160"/>
              <a:gd name="connsiteX1" fmla="*/ 35169 w 1856935"/>
              <a:gd name="connsiteY1" fmla="*/ 49237 h 3566160"/>
              <a:gd name="connsiteX2" fmla="*/ 1856935 w 1856935"/>
              <a:gd name="connsiteY2" fmla="*/ 0 h 3566160"/>
              <a:gd name="connsiteX3" fmla="*/ 1420837 w 1856935"/>
              <a:gd name="connsiteY3" fmla="*/ 225084 h 3566160"/>
              <a:gd name="connsiteX4" fmla="*/ 794824 w 1856935"/>
              <a:gd name="connsiteY4" fmla="*/ 1427871 h 3566160"/>
              <a:gd name="connsiteX5" fmla="*/ 147710 w 1856935"/>
              <a:gd name="connsiteY5" fmla="*/ 2841674 h 3566160"/>
              <a:gd name="connsiteX6" fmla="*/ 56270 w 1856935"/>
              <a:gd name="connsiteY6" fmla="*/ 3249637 h 3566160"/>
              <a:gd name="connsiteX7" fmla="*/ 0 w 1856935"/>
              <a:gd name="connsiteY7" fmla="*/ 3566160 h 356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6935" h="3566160">
                <a:moveTo>
                  <a:pt x="0" y="3566160"/>
                </a:moveTo>
                <a:lnTo>
                  <a:pt x="35169" y="49237"/>
                </a:lnTo>
                <a:lnTo>
                  <a:pt x="1856935" y="0"/>
                </a:lnTo>
                <a:lnTo>
                  <a:pt x="1420837" y="225084"/>
                </a:lnTo>
                <a:lnTo>
                  <a:pt x="794824" y="1427871"/>
                </a:lnTo>
                <a:lnTo>
                  <a:pt x="147710" y="2841674"/>
                </a:lnTo>
                <a:lnTo>
                  <a:pt x="56270" y="3249637"/>
                </a:lnTo>
                <a:lnTo>
                  <a:pt x="0" y="3566160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816024" y="781345"/>
            <a:ext cx="1289539" cy="1872077"/>
          </a:xfrm>
          <a:custGeom>
            <a:avLst/>
            <a:gdLst>
              <a:gd name="connsiteX0" fmla="*/ 1111348 w 1111348"/>
              <a:gd name="connsiteY0" fmla="*/ 0 h 1765495"/>
              <a:gd name="connsiteX1" fmla="*/ 0 w 1111348"/>
              <a:gd name="connsiteY1" fmla="*/ 0 h 1765495"/>
              <a:gd name="connsiteX2" fmla="*/ 77372 w 1111348"/>
              <a:gd name="connsiteY2" fmla="*/ 1765495 h 1765495"/>
              <a:gd name="connsiteX3" fmla="*/ 499403 w 1111348"/>
              <a:gd name="connsiteY3" fmla="*/ 1765495 h 1765495"/>
              <a:gd name="connsiteX4" fmla="*/ 1111348 w 1111348"/>
              <a:gd name="connsiteY4" fmla="*/ 0 h 176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348" h="1765495">
                <a:moveTo>
                  <a:pt x="1111348" y="0"/>
                </a:moveTo>
                <a:lnTo>
                  <a:pt x="0" y="0"/>
                </a:lnTo>
                <a:lnTo>
                  <a:pt x="77372" y="1765495"/>
                </a:lnTo>
                <a:lnTo>
                  <a:pt x="499403" y="1765495"/>
                </a:lnTo>
                <a:lnTo>
                  <a:pt x="1111348" y="0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11656" y="1452260"/>
            <a:ext cx="1415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LEACHATE LAGOON EXPANSION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35773" y="1067645"/>
            <a:ext cx="1276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BIOFILTERS</a:t>
            </a:r>
          </a:p>
        </p:txBody>
      </p:sp>
      <p:sp>
        <p:nvSpPr>
          <p:cNvPr id="12" name="Rectangle 11"/>
          <p:cNvSpPr/>
          <p:nvPr/>
        </p:nvSpPr>
        <p:spPr>
          <a:xfrm rot="5400000">
            <a:off x="5660562" y="3604991"/>
            <a:ext cx="4195538" cy="2098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673572" y="1784716"/>
            <a:ext cx="575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PAD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15117" y="1612135"/>
            <a:ext cx="712890" cy="134168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98706" y="3203041"/>
            <a:ext cx="712890" cy="134168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641547" y="3427343"/>
            <a:ext cx="640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PAD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98706" y="4746782"/>
            <a:ext cx="712890" cy="134168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628722" y="4928495"/>
            <a:ext cx="652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PAD 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35550" y="3704342"/>
            <a:ext cx="105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STAGING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12517" y="5013995"/>
            <a:ext cx="2461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COVERED MATERIAL STORAGE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59452" y="2356842"/>
            <a:ext cx="105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CURING</a:t>
            </a:r>
          </a:p>
        </p:txBody>
      </p:sp>
      <p:sp>
        <p:nvSpPr>
          <p:cNvPr id="22" name="Arc 21"/>
          <p:cNvSpPr/>
          <p:nvPr/>
        </p:nvSpPr>
        <p:spPr>
          <a:xfrm flipH="1">
            <a:off x="6335858" y="1765569"/>
            <a:ext cx="907366" cy="914400"/>
          </a:xfrm>
          <a:prstGeom prst="arc">
            <a:avLst>
              <a:gd name="adj1" fmla="val 16200000"/>
              <a:gd name="adj2" fmla="val 5657349"/>
            </a:avLst>
          </a:prstGeom>
          <a:ln>
            <a:solidFill>
              <a:schemeClr val="bg1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60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838" y="1821179"/>
            <a:ext cx="7208108" cy="3423173"/>
          </a:xfrm>
        </p:spPr>
        <p:txBody>
          <a:bodyPr/>
          <a:lstStyle/>
          <a:p>
            <a:r>
              <a:rPr lang="en-US" sz="2200" dirty="0"/>
              <a:t>Demolished 2 pads &amp; Construct 3 in new location</a:t>
            </a:r>
          </a:p>
          <a:p>
            <a:r>
              <a:rPr lang="en-US" sz="2200" dirty="0"/>
              <a:t>Maintained process type and pile geometry</a:t>
            </a:r>
          </a:p>
          <a:p>
            <a:r>
              <a:rPr lang="en-US" sz="2200" dirty="0"/>
              <a:t>Updated technology and techniques</a:t>
            </a:r>
          </a:p>
          <a:p>
            <a:r>
              <a:rPr lang="en-US" sz="2200" dirty="0"/>
              <a:t>Common bank of </a:t>
            </a:r>
            <a:r>
              <a:rPr lang="en-US" sz="2200" dirty="0" err="1"/>
              <a:t>biofilters</a:t>
            </a:r>
            <a:r>
              <a:rPr lang="en-US" sz="2200" dirty="0"/>
              <a:t> </a:t>
            </a:r>
            <a:r>
              <a:rPr lang="en-US" sz="2200" i="1" dirty="0"/>
              <a:t>(vs. dedicated)</a:t>
            </a:r>
          </a:p>
          <a:p>
            <a:r>
              <a:rPr lang="en-US" sz="2200" dirty="0"/>
              <a:t>Open space on compost pad used for aerated curing</a:t>
            </a:r>
          </a:p>
          <a:p>
            <a:r>
              <a:rPr lang="en-US" sz="2200" dirty="0"/>
              <a:t>$38M CCE</a:t>
            </a:r>
          </a:p>
          <a:p>
            <a:r>
              <a:rPr lang="en-US" sz="2200" dirty="0"/>
              <a:t>Phase II planned for work that got cut</a:t>
            </a:r>
          </a:p>
          <a:p>
            <a:r>
              <a:rPr lang="en-US" sz="2200" dirty="0"/>
              <a:t>Accommodate future ammonia scrubber and 4</a:t>
            </a:r>
            <a:r>
              <a:rPr lang="en-US" sz="2200" baseline="30000" dirty="0"/>
              <a:t>th</a:t>
            </a:r>
            <a:r>
              <a:rPr lang="en-US" sz="2200" dirty="0"/>
              <a:t> pad </a:t>
            </a:r>
          </a:p>
          <a:p>
            <a:endParaRPr lang="en-US" sz="2400" dirty="0"/>
          </a:p>
          <a:p>
            <a:pPr marL="457200" lvl="1" indent="0">
              <a:buNone/>
            </a:pPr>
            <a:endParaRPr lang="en-US" sz="2600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199" y="233834"/>
            <a:ext cx="82501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Odor Reduction Improvements </a:t>
            </a:r>
          </a:p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Project Description – Day 1,125</a:t>
            </a:r>
          </a:p>
        </p:txBody>
      </p:sp>
    </p:spTree>
    <p:extLst>
      <p:ext uri="{BB962C8B-B14F-4D97-AF65-F5344CB8AC3E}">
        <p14:creationId xmlns:p14="http://schemas.microsoft.com/office/powerpoint/2010/main" val="619696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838" y="1188719"/>
            <a:ext cx="3632886" cy="342317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200" dirty="0"/>
              <a:t>Composting Process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Curing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Monitoring &amp; Control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Leachate Management</a:t>
            </a:r>
          </a:p>
          <a:p>
            <a:pPr>
              <a:lnSpc>
                <a:spcPct val="150000"/>
              </a:lnSpc>
            </a:pPr>
            <a:r>
              <a:rPr lang="en-US" sz="2200" dirty="0" err="1"/>
              <a:t>Biofilter</a:t>
            </a:r>
            <a:endParaRPr lang="en-US" sz="2200" dirty="0"/>
          </a:p>
          <a:p>
            <a:pPr marL="457200" lvl="1" indent="0">
              <a:buNone/>
            </a:pPr>
            <a:endParaRPr lang="en-US" sz="2600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233834"/>
            <a:ext cx="68764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Odor Reduction Improvements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0724" y="1188719"/>
            <a:ext cx="4391212" cy="411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943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839" y="1243913"/>
            <a:ext cx="3739977" cy="3810969"/>
          </a:xfrm>
        </p:spPr>
        <p:txBody>
          <a:bodyPr/>
          <a:lstStyle/>
          <a:p>
            <a:r>
              <a:rPr lang="en-US" sz="2200" dirty="0"/>
              <a:t>Composting Process Improvements</a:t>
            </a:r>
          </a:p>
          <a:p>
            <a:pPr lvl="1"/>
            <a:r>
              <a:rPr lang="en-US" sz="2000" dirty="0"/>
              <a:t>Pile geometry, configuration and pile recipe largely unchanged</a:t>
            </a:r>
          </a:p>
          <a:p>
            <a:pPr lvl="1"/>
            <a:r>
              <a:rPr lang="en-US" sz="2000" dirty="0"/>
              <a:t>Increased air rate and defined the demand curve</a:t>
            </a:r>
          </a:p>
          <a:p>
            <a:pPr lvl="1"/>
            <a:r>
              <a:rPr lang="en-US" sz="2000" dirty="0"/>
              <a:t>Engineered header</a:t>
            </a:r>
          </a:p>
          <a:p>
            <a:pPr lvl="1"/>
            <a:r>
              <a:rPr lang="en-US" sz="2000" dirty="0"/>
              <a:t>Improved leachate management in pile</a:t>
            </a:r>
          </a:p>
          <a:p>
            <a:pPr lvl="1"/>
            <a:endParaRPr lang="en-US" sz="2600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233834"/>
            <a:ext cx="6761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Odor Reduction Improvements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816" y="1643923"/>
            <a:ext cx="4566645" cy="327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60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838" y="1004115"/>
            <a:ext cx="5609967" cy="431842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A Third Pad = Better Curing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Increased peak capacity </a:t>
            </a:r>
          </a:p>
          <a:p>
            <a:r>
              <a:rPr lang="en-US" sz="2200" dirty="0"/>
              <a:t>Provides aerated curing during average periods</a:t>
            </a:r>
          </a:p>
          <a:p>
            <a:pPr lvl="1"/>
            <a:r>
              <a:rPr lang="en-US" sz="2000" dirty="0"/>
              <a:t>More consistent product</a:t>
            </a:r>
          </a:p>
          <a:p>
            <a:pPr lvl="1"/>
            <a:r>
              <a:rPr lang="en-US" sz="2000" dirty="0"/>
              <a:t>Increased VS reduction</a:t>
            </a:r>
          </a:p>
          <a:p>
            <a:pPr lvl="1"/>
            <a:r>
              <a:rPr lang="en-US" sz="2000" dirty="0"/>
              <a:t>Greater moisture removal </a:t>
            </a:r>
          </a:p>
          <a:p>
            <a:pPr lvl="1"/>
            <a:r>
              <a:rPr lang="en-US" sz="2000" dirty="0"/>
              <a:t>Better compost maturity </a:t>
            </a:r>
          </a:p>
          <a:p>
            <a:pPr lvl="1"/>
            <a:r>
              <a:rPr lang="en-US" sz="2000" dirty="0"/>
              <a:t>Evens out load to </a:t>
            </a:r>
            <a:r>
              <a:rPr lang="en-US" sz="2000" dirty="0" err="1"/>
              <a:t>biofilter</a:t>
            </a:r>
            <a:endParaRPr lang="en-US" sz="2000" dirty="0"/>
          </a:p>
          <a:p>
            <a:pPr lvl="1"/>
            <a:endParaRPr lang="en-US" sz="2600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233834"/>
            <a:ext cx="6761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Odor Reduction Improvements</a:t>
            </a:r>
          </a:p>
        </p:txBody>
      </p:sp>
      <p:pic>
        <p:nvPicPr>
          <p:cNvPr id="4" name="Picture 2" descr="https://lh3.googleusercontent.com/dUYExjWeQha5QgzUvOlHrHK0J_kZl9lM_QjjxqyPB_V0j_u3EyIzJyAZFGlQONMxslDjzYSmz-nvQ2JAsJLf4JuTIT8Er7r5F0DqEfIcKejxvJ-_cgwx0_s1I4fnjYyPbLETqXFijbjy8gs6o7jNdbzWUvuwaDGLUTUm0WlI8vXNgHk-MqlecdB4b9yPOgPXNO9q5jIoMte9K9GuaZ4hh6tFxjfGAh3I7uEYTa-F1IsTlIkJ0tE7h7QHdyf2ILwyizrQIS5nRmxZzJYogrpWyj0weEuAQrTxp8Wd2P2sUPfAx4njMzp6U1hmleY2xNGjXGk7gpyVZJD11nHQdxpQYJgOBX1nRKhysBc81SzV60hPQ34U9dZR7I2x5OvnWCjx3qpwxTM2m9MfLKAlZaiA1pghtoBV-f49dBHhsrHMCmc30kwEj9zEgBA-fmzA2314ZrHZPWUEXeeb121X429F2EuzTAqquCJd8HYvtdtJYbUz0nvvDFEFleTp_bSKElDJ7kC0h-shZkDX9ipnkJa7kdZ_XF5m4tlLq8QeIycPy7bcA-wBtSHwKsN7F0i_ZilGk3mTZBH1KbTBd36dSfzUW-ogtRzj5-OyeOeHW4FkhmmeKzI1DMiwD-fplYyPJLom12thd1QRGpCi0XuEb2_vMc9kKA=w1300-h976-no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4059" y="2825578"/>
            <a:ext cx="4483166" cy="228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697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60172" y="941720"/>
            <a:ext cx="3435179" cy="397752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Monitoring &amp; Control</a:t>
            </a:r>
          </a:p>
          <a:p>
            <a:pPr marL="0" indent="0">
              <a:lnSpc>
                <a:spcPct val="150000"/>
              </a:lnSpc>
              <a:buNone/>
            </a:pPr>
            <a:endParaRPr lang="en-US" sz="900" dirty="0"/>
          </a:p>
          <a:p>
            <a:pPr>
              <a:spcBef>
                <a:spcPts val="0"/>
              </a:spcBef>
            </a:pPr>
            <a:r>
              <a:rPr lang="en-US" sz="2200" dirty="0"/>
              <a:t>Automated control during non-staffed hours via motorized valves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2200" dirty="0"/>
              <a:t>Match air rates to demand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2200" dirty="0"/>
              <a:t>Balance </a:t>
            </a:r>
            <a:r>
              <a:rPr lang="en-US" sz="2200" dirty="0" err="1"/>
              <a:t>biofilter</a:t>
            </a:r>
            <a:r>
              <a:rPr lang="en-US" sz="2200" dirty="0"/>
              <a:t> needs with foul air supply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233834"/>
            <a:ext cx="6761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Odor Reduction Improvements</a:t>
            </a:r>
          </a:p>
        </p:txBody>
      </p:sp>
      <p:pic>
        <p:nvPicPr>
          <p:cNvPr id="6146" name="Picture 2" descr="https://lh3.googleusercontent.com/MZo26ctBfCTA9ZIIywhJIS1nQTpWBYx7EhdyFJK_39kPgp3r4B_1MvFwxNQWGAoi6t99IfTBY1j5UCuMMXLQonyq1seFh5Y6GNVw6F1hRpDTNsd791gua_7VGjFhkrYA3-Bh1Lgm1gFOUuuuSjOyOQqucvinHzIpuzkd_LfctSp5aqJNc9L1PJSukT6XcnBqNtejFTPalW2Ew0T1_DyM714_yMR1nI78WctXiZdtf0SOU5JCbVjzIxSus5xurpkttzEX5ll07SbHksoDssIP7T9KCvBQakxqdUN3Q4lgo5hogiisvw-v1cSxO2W36MfE8lBmMiBkEiNMH4s_RDnW1aVi8HEuqjzGbTdTnuZYVLu3FEihUQNDZdUVajECHS4oopA9H3foRrknka8udZSEzPdFbFcTlETJUAZ5Kyd4SgNmGSdpTykkPKV6fz-uTdNWcdQH3IGECmh47JS_c-xk2Kb07hfoQx7RVfFT7doLt9myXpObQk1l7uSvCqV2ukOs4sU_Ncqlb4CLxiYr7DdlCScNDsrwtoK5gfsDPjnEp4AuKqormxmgPoV4u9F_lUBEBW9gIt6JaivsPhfRBGQOkM_l1qdghadNgvhPWg9Uafv2XKAbvfiF7ANbU8cR1kvDHVr1G-XpHtSu_cGRD1pq5zB2Zw=w1238-h928-no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5352" y="2142244"/>
            <a:ext cx="4885038" cy="2777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48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67265" y="583213"/>
            <a:ext cx="7998940" cy="1533525"/>
          </a:xfrm>
        </p:spPr>
        <p:txBody>
          <a:bodyPr/>
          <a:lstStyle/>
          <a:p>
            <a:pPr algn="ctr"/>
            <a:r>
              <a:rPr lang="en-US" b="1" dirty="0"/>
              <a:t>Columbus Biosolids Management Program</a:t>
            </a:r>
          </a:p>
        </p:txBody>
      </p:sp>
      <p:pic>
        <p:nvPicPr>
          <p:cNvPr id="3" name="Picture 2" descr="Com-Til Tank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48481" y="2116738"/>
            <a:ext cx="6836507" cy="247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160104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838" y="1025724"/>
            <a:ext cx="7208108" cy="141047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Leachate Management 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In pipe, free drainage &amp; precipitation runoff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233834"/>
            <a:ext cx="6761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Odor Reduction Improvements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838" y="2436196"/>
            <a:ext cx="7930615" cy="3050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185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839" y="1589903"/>
            <a:ext cx="4258962" cy="3539120"/>
          </a:xfrm>
        </p:spPr>
        <p:txBody>
          <a:bodyPr/>
          <a:lstStyle/>
          <a:p>
            <a:r>
              <a:rPr lang="en-US" sz="2200" dirty="0"/>
              <a:t>Remove moisture  in pipe before pile blowers</a:t>
            </a:r>
          </a:p>
          <a:p>
            <a:r>
              <a:rPr lang="en-US" sz="2200" dirty="0"/>
              <a:t>Add drain point in settling zone  for free  drainage. </a:t>
            </a:r>
          </a:p>
          <a:p>
            <a:r>
              <a:rPr lang="en-US" sz="2200" dirty="0"/>
              <a:t>Plumbed drains and increased air flow will reduce free drainage </a:t>
            </a:r>
          </a:p>
          <a:p>
            <a:r>
              <a:rPr lang="en-US" sz="2200" dirty="0"/>
              <a:t>Improved leachate removal reduces anaerobic conditions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233834"/>
            <a:ext cx="6761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Odor Reduction Improvements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1" y="2086054"/>
            <a:ext cx="4057292" cy="3042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838" y="1034979"/>
            <a:ext cx="6853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Leachate Management Improvements include:</a:t>
            </a:r>
          </a:p>
        </p:txBody>
      </p:sp>
    </p:spTree>
    <p:extLst>
      <p:ext uri="{BB962C8B-B14F-4D97-AF65-F5344CB8AC3E}">
        <p14:creationId xmlns:p14="http://schemas.microsoft.com/office/powerpoint/2010/main" val="150095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838" y="1184446"/>
            <a:ext cx="7208108" cy="3977528"/>
          </a:xfrm>
        </p:spPr>
        <p:txBody>
          <a:bodyPr/>
          <a:lstStyle/>
          <a:p>
            <a:r>
              <a:rPr lang="en-US" sz="2200" dirty="0"/>
              <a:t>Update leachate lagoon to current code</a:t>
            </a:r>
          </a:p>
          <a:p>
            <a:pPr lvl="1"/>
            <a:r>
              <a:rPr lang="en-US" sz="2000" dirty="0"/>
              <a:t>Discharge to sanitary sewer</a:t>
            </a:r>
          </a:p>
          <a:p>
            <a:pPr lvl="1"/>
            <a:r>
              <a:rPr lang="en-US" sz="2000" dirty="0"/>
              <a:t>6’ Deep</a:t>
            </a:r>
          </a:p>
          <a:p>
            <a:pPr lvl="1"/>
            <a:r>
              <a:rPr lang="en-US" sz="2000" dirty="0"/>
              <a:t>Restrict effluent to match sewer capacity</a:t>
            </a:r>
          </a:p>
          <a:p>
            <a:pPr lvl="1"/>
            <a:r>
              <a:rPr lang="en-US" sz="2000" dirty="0" err="1"/>
              <a:t>Negligable</a:t>
            </a:r>
            <a:r>
              <a:rPr lang="en-US" sz="2000" dirty="0"/>
              <a:t> leachate during dry weather</a:t>
            </a:r>
          </a:p>
          <a:p>
            <a:pPr lvl="1"/>
            <a:r>
              <a:rPr lang="en-US" sz="2000" dirty="0"/>
              <a:t>During wet weather, leachate regulated as contaminated </a:t>
            </a:r>
            <a:r>
              <a:rPr lang="en-US" sz="2000" dirty="0" err="1"/>
              <a:t>stormwater</a:t>
            </a:r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233834"/>
            <a:ext cx="6761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Odor Reduction Improvements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242834"/>
              </p:ext>
            </p:extLst>
          </p:nvPr>
        </p:nvGraphicFramePr>
        <p:xfrm>
          <a:off x="1417497" y="3722946"/>
          <a:ext cx="560879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Existing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Proposed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 Year Storm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 Year Storm</a:t>
                      </a:r>
                      <a:r>
                        <a:rPr lang="en-US" baseline="0" dirty="0"/>
                        <a:t> Event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 Overflows /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Overflows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Pump Station Conveyance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Gravity Sewer Outfall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053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lh3.googleusercontent.com/3hNjz7q0aETH3maYK5fznNOhRiD4i6U8zSGTdq6FOKbbPEBx3XnUiQBZA1qKu2Ar9HJnRTQlxXy7ki58-PbFHFbAqrZqaL8iWUohcG9Pc7xdj26hcRKlwu3HE2PSTXaPCXsMpsniVd5o8Cr37SD4gcyqvf2yDgb6H_SrHnybLx32CHP0M4S_Kk17Cs_lKrFccdRHEpkcnBoF-W6NlQuwKslizf48qdvYTvxa03mNuGYOHzL5eHQeRJ_AQ8_cfTHAti_UnXeHvBQmUegy9z6jI3iCdSgKNDNj-o77mFW1N5iJ2dbGftP1VGoFa-Stf3xHqj0PEt608YQ4H9GTWX3qOJWv8qJViGLbpbxre17wUrtI35yrYVs0WjsB7DDkr344nL-psVKplQ3GHyaCgiftW8njFsPr3zWRVeWx1912HgEkKSztV7yqXcK2ufOpmNOdbU-oVo-kArIMMAYYDLEBHQtGNwjbDF1g_DAqIUOPOeiEdlNJPcUw_dFCpWTDtRIeplUHUFyxum0KqvQoZZl5LBEXAM7pHjMShfno-54hz0WiJXYu0Z86bUaSGlOMSfD_CRzCWthR-iDQYgSEJX8sXyoLRdIYggHwpBBvYy5fgL4DzeOUeUjofTKki6J3h4APVB-xKYX7ShwOD_0JAml1v4-wXg=w1238-h928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2901" y="3276629"/>
            <a:ext cx="6744917" cy="2221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9710" y="950763"/>
            <a:ext cx="7208108" cy="245407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200" dirty="0" err="1"/>
              <a:t>Biofilter</a:t>
            </a:r>
            <a:endParaRPr lang="en-US" sz="2200" dirty="0"/>
          </a:p>
          <a:p>
            <a:pPr lvl="1">
              <a:spcBef>
                <a:spcPts val="0"/>
              </a:spcBef>
            </a:pPr>
            <a:r>
              <a:rPr lang="en-US" sz="2000" dirty="0"/>
              <a:t>Optimized size 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Common interconnected header to balance loading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Maintenance friendly, facilitates timely rehab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Process improvements anticipated to benefit </a:t>
            </a:r>
            <a:r>
              <a:rPr lang="en-US" sz="2000" dirty="0" err="1"/>
              <a:t>biofilters</a:t>
            </a:r>
            <a:r>
              <a:rPr lang="en-US" sz="2000" dirty="0"/>
              <a:t>; lower ammonia will result in better bacteria for odor control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233834"/>
            <a:ext cx="6761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Odor Reduction Improvements</a:t>
            </a:r>
          </a:p>
        </p:txBody>
      </p:sp>
    </p:spTree>
    <p:extLst>
      <p:ext uri="{BB962C8B-B14F-4D97-AF65-F5344CB8AC3E}">
        <p14:creationId xmlns:p14="http://schemas.microsoft.com/office/powerpoint/2010/main" val="3785926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84187" y="493059"/>
            <a:ext cx="8404439" cy="3213968"/>
          </a:xfrm>
        </p:spPr>
        <p:txBody>
          <a:bodyPr/>
          <a:lstStyle/>
          <a:p>
            <a:pPr algn="ctr"/>
            <a:r>
              <a:rPr lang="en-US" b="1" dirty="0"/>
              <a:t>Lessons Learned</a:t>
            </a:r>
          </a:p>
          <a:p>
            <a:pPr algn="ctr"/>
            <a:endParaRPr lang="en-US" sz="3200" b="1" dirty="0">
              <a:latin typeface="+mj-lt"/>
            </a:endParaRPr>
          </a:p>
          <a:p>
            <a:pPr lvl="0" algn="r">
              <a:spcBef>
                <a:spcPts val="0"/>
              </a:spcBef>
            </a:pP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 algn="r">
              <a:spcBef>
                <a:spcPts val="0"/>
              </a:spcBef>
            </a:pP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 algn="r">
              <a:spcBef>
                <a:spcPts val="0"/>
              </a:spcBef>
            </a:pP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441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2840" y="2437511"/>
            <a:ext cx="4273875" cy="3205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838" y="1680384"/>
            <a:ext cx="6722076" cy="3789539"/>
          </a:xfrm>
        </p:spPr>
        <p:txBody>
          <a:bodyPr/>
          <a:lstStyle/>
          <a:p>
            <a:r>
              <a:rPr lang="en-US" sz="2200" dirty="0"/>
              <a:t>Big Picture; balancing Capital with Operating</a:t>
            </a:r>
          </a:p>
          <a:p>
            <a:r>
              <a:rPr lang="en-US" sz="2200" dirty="0"/>
              <a:t>Unusual</a:t>
            </a:r>
          </a:p>
          <a:p>
            <a:r>
              <a:rPr lang="en-US" sz="2200" dirty="0"/>
              <a:t>Planning Stage</a:t>
            </a:r>
          </a:p>
          <a:p>
            <a:pPr lvl="1"/>
            <a:r>
              <a:rPr lang="en-US" sz="2000" dirty="0"/>
              <a:t>Scientific basis vs. precedent</a:t>
            </a:r>
          </a:p>
          <a:p>
            <a:pPr lvl="1"/>
            <a:r>
              <a:rPr lang="en-US" sz="2000" dirty="0"/>
              <a:t>Finalize concepts</a:t>
            </a:r>
          </a:p>
          <a:p>
            <a:pPr lvl="1"/>
            <a:r>
              <a:rPr lang="en-US" sz="2000" dirty="0"/>
              <a:t>Process approach vs. cost iterations</a:t>
            </a:r>
          </a:p>
          <a:p>
            <a:r>
              <a:rPr lang="en-US" sz="2200" dirty="0"/>
              <a:t>Design</a:t>
            </a:r>
          </a:p>
          <a:p>
            <a:pPr lvl="1"/>
            <a:r>
              <a:rPr lang="en-US" sz="2000" dirty="0"/>
              <a:t>Permit coordination</a:t>
            </a:r>
          </a:p>
          <a:p>
            <a:r>
              <a:rPr lang="en-US" sz="2200" dirty="0"/>
              <a:t>Construction</a:t>
            </a:r>
          </a:p>
          <a:p>
            <a:pPr lvl="1"/>
            <a:r>
              <a:rPr lang="en-US" i="1" dirty="0"/>
              <a:t>See you in Cincinnati 2020!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600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0375" y="160338"/>
            <a:ext cx="76570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Odor Reduction Improvements – </a:t>
            </a:r>
          </a:p>
          <a:p>
            <a:pPr lvl="0">
              <a:spcBef>
                <a:spcPct val="20000"/>
              </a:spcBef>
            </a:pPr>
            <a:r>
              <a:rPr lang="en-US" sz="4000" b="1" dirty="0">
                <a:solidFill>
                  <a:srgbClr val="00539B"/>
                </a:solidFill>
                <a:latin typeface="Calibri"/>
                <a:ea typeface="ＭＳ Ｐゴシック" charset="0"/>
              </a:rPr>
              <a:t>Lessons Learned</a:t>
            </a:r>
            <a:endParaRPr lang="en-US" sz="4000" b="1" dirty="0">
              <a:solidFill>
                <a:srgbClr val="FF0000"/>
              </a:solidFill>
              <a:latin typeface="Calibri"/>
              <a:ea typeface="ＭＳ Ｐゴシック" charset="0"/>
            </a:endParaRPr>
          </a:p>
        </p:txBody>
      </p:sp>
      <p:sp>
        <p:nvSpPr>
          <p:cNvPr id="2" name="AutoShape 4" descr="https://thumbnails-photos.amazon.com/v1/thumbnail/sx4XSmNrQZePlG2HUa7JHg?viewBox=696%2C928&amp;ownerId=A3DBOUZFXWN10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59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84187" y="493059"/>
            <a:ext cx="8404439" cy="2692101"/>
          </a:xfrm>
        </p:spPr>
        <p:txBody>
          <a:bodyPr/>
          <a:lstStyle/>
          <a:p>
            <a:pPr algn="ctr"/>
            <a:r>
              <a:rPr lang="en-US" b="1" dirty="0"/>
              <a:t>Thank you!</a:t>
            </a:r>
          </a:p>
          <a:p>
            <a:pPr algn="ctr"/>
            <a:endParaRPr lang="en-US" sz="3200" b="1" dirty="0">
              <a:latin typeface="+mj-lt"/>
            </a:endParaRPr>
          </a:p>
          <a:p>
            <a:pPr algn="ctr"/>
            <a:r>
              <a:rPr lang="en-US" sz="3200" b="1" dirty="0">
                <a:latin typeface="+mj-lt"/>
              </a:rPr>
              <a:t>Questions?</a:t>
            </a:r>
          </a:p>
          <a:p>
            <a:pPr algn="ctr"/>
            <a:r>
              <a:rPr lang="en-US" sz="3000" b="1" dirty="0">
                <a:latin typeface="+mj-lt"/>
              </a:rPr>
              <a:t>PLEiden@columbus.gov</a:t>
            </a:r>
          </a:p>
          <a:p>
            <a:pPr algn="ctr"/>
            <a:endParaRPr lang="en-US" sz="3200" b="1" dirty="0">
              <a:latin typeface="+mj-lt"/>
            </a:endParaRPr>
          </a:p>
          <a:p>
            <a:pPr algn="ctr"/>
            <a:r>
              <a:rPr lang="en-US" sz="3200" b="1" spc="50" dirty="0">
                <a:ln w="9525" cmpd="sng">
                  <a:solidFill>
                    <a:schemeClr val="accent4">
                      <a:lumMod val="2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Tours Welcome!</a:t>
            </a:r>
          </a:p>
          <a:p>
            <a:pPr algn="ctr"/>
            <a:r>
              <a:rPr lang="en-US" sz="2800" b="1" spc="50" dirty="0">
                <a:ln w="9525" cmpd="sng">
                  <a:solidFill>
                    <a:schemeClr val="accent4">
                      <a:lumMod val="2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7000 Jackson Pike, Lockbourne, Ohio 43137</a:t>
            </a:r>
          </a:p>
          <a:p>
            <a:pPr algn="ctr"/>
            <a:r>
              <a:rPr lang="en-US" sz="2800" b="1" spc="50" dirty="0">
                <a:ln w="9525" cmpd="sng">
                  <a:solidFill>
                    <a:schemeClr val="accent4">
                      <a:lumMod val="2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Lutz@columbus.gov</a:t>
            </a:r>
          </a:p>
          <a:p>
            <a:pPr lvl="0" algn="r">
              <a:spcBef>
                <a:spcPts val="0"/>
              </a:spcBef>
            </a:pP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 algn="r">
              <a:spcBef>
                <a:spcPts val="0"/>
              </a:spcBef>
            </a:pP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 algn="r">
              <a:spcBef>
                <a:spcPts val="0"/>
              </a:spcBef>
            </a:pP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39264" y="6104931"/>
            <a:ext cx="36493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September 4, 2019</a:t>
            </a:r>
          </a:p>
        </p:txBody>
      </p:sp>
    </p:spTree>
    <p:extLst>
      <p:ext uri="{BB962C8B-B14F-4D97-AF65-F5344CB8AC3E}">
        <p14:creationId xmlns:p14="http://schemas.microsoft.com/office/powerpoint/2010/main" val="65560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21341" y="189473"/>
            <a:ext cx="8294914" cy="587965"/>
          </a:xfrm>
        </p:spPr>
        <p:txBody>
          <a:bodyPr>
            <a:noAutofit/>
          </a:bodyPr>
          <a:lstStyle/>
          <a:p>
            <a:r>
              <a:rPr lang="en-US" sz="4000" u="sng" dirty="0"/>
              <a:t>DOSD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21341" y="1085425"/>
            <a:ext cx="3937299" cy="4500730"/>
          </a:xfrm>
        </p:spPr>
        <p:txBody>
          <a:bodyPr/>
          <a:lstStyle/>
          <a:p>
            <a:r>
              <a:rPr lang="en-US" sz="2200" b="1" dirty="0"/>
              <a:t>Jackson Pike WWTP</a:t>
            </a:r>
          </a:p>
          <a:p>
            <a:pPr lvl="1"/>
            <a:r>
              <a:rPr lang="en-US" dirty="0"/>
              <a:t>150 </a:t>
            </a:r>
            <a:r>
              <a:rPr lang="en-US" dirty="0" err="1"/>
              <a:t>mgd</a:t>
            </a:r>
            <a:r>
              <a:rPr lang="en-US" dirty="0"/>
              <a:t> peak </a:t>
            </a:r>
          </a:p>
          <a:p>
            <a:pPr lvl="1"/>
            <a:r>
              <a:rPr lang="en-US" dirty="0"/>
              <a:t>45% of Treated Flow</a:t>
            </a:r>
          </a:p>
          <a:p>
            <a:r>
              <a:rPr lang="en-US" sz="2200" b="1" dirty="0"/>
              <a:t>Southerly WWTP</a:t>
            </a:r>
            <a:endParaRPr lang="en-US" sz="2200" dirty="0"/>
          </a:p>
          <a:p>
            <a:pPr lvl="1"/>
            <a:r>
              <a:rPr lang="en-US" dirty="0"/>
              <a:t>330 </a:t>
            </a:r>
            <a:r>
              <a:rPr lang="en-US" dirty="0" err="1"/>
              <a:t>mgd</a:t>
            </a:r>
            <a:r>
              <a:rPr lang="en-US" dirty="0"/>
              <a:t> peak + 110 CEPT (4Q19)</a:t>
            </a:r>
          </a:p>
          <a:p>
            <a:pPr lvl="1"/>
            <a:r>
              <a:rPr lang="en-US" dirty="0"/>
              <a:t>55% of Treated Flow</a:t>
            </a:r>
            <a:endParaRPr lang="en-US" sz="1400" i="1" dirty="0"/>
          </a:p>
          <a:p>
            <a:r>
              <a:rPr lang="en-US" sz="2200" b="1" dirty="0"/>
              <a:t>Compost Facility</a:t>
            </a:r>
          </a:p>
          <a:p>
            <a:pPr lvl="1"/>
            <a:r>
              <a:rPr lang="en-US" dirty="0"/>
              <a:t>200 </a:t>
            </a:r>
            <a:r>
              <a:rPr lang="en-US" dirty="0" err="1"/>
              <a:t>wtpd</a:t>
            </a:r>
            <a:endParaRPr lang="en-US" dirty="0"/>
          </a:p>
          <a:p>
            <a:pPr lvl="1"/>
            <a:r>
              <a:rPr lang="en-US" dirty="0"/>
              <a:t>33% - 50% total solids produced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762" y="1085425"/>
            <a:ext cx="4152493" cy="450073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6238874" y="4738688"/>
            <a:ext cx="200025" cy="17621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89806" y="4703683"/>
            <a:ext cx="855954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COMPOST</a:t>
            </a:r>
          </a:p>
        </p:txBody>
      </p:sp>
      <p:sp>
        <p:nvSpPr>
          <p:cNvPr id="7" name="5-Point Star 6"/>
          <p:cNvSpPr/>
          <p:nvPr/>
        </p:nvSpPr>
        <p:spPr>
          <a:xfrm>
            <a:off x="6539995" y="4686303"/>
            <a:ext cx="200025" cy="17621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``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40019" y="4703683"/>
            <a:ext cx="98314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SOUTHERLY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6439984" y="3825829"/>
            <a:ext cx="200025" cy="17621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``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0008" y="3843209"/>
            <a:ext cx="122383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JACKSON PIKE</a:t>
            </a:r>
          </a:p>
        </p:txBody>
      </p:sp>
    </p:spTree>
    <p:extLst>
      <p:ext uri="{BB962C8B-B14F-4D97-AF65-F5344CB8AC3E}">
        <p14:creationId xmlns:p14="http://schemas.microsoft.com/office/powerpoint/2010/main" val="3123242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09828257"/>
              </p:ext>
            </p:extLst>
          </p:nvPr>
        </p:nvGraphicFramePr>
        <p:xfrm>
          <a:off x="685800" y="2226550"/>
          <a:ext cx="822633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257062"/>
            <a:ext cx="8294914" cy="639762"/>
          </a:xfrm>
        </p:spPr>
        <p:txBody>
          <a:bodyPr>
            <a:noAutofit/>
          </a:bodyPr>
          <a:lstStyle/>
          <a:p>
            <a:pPr lvl="0"/>
            <a:r>
              <a:rPr lang="en-US" sz="4000" dirty="0" err="1"/>
              <a:t>Biosolids</a:t>
            </a:r>
            <a:r>
              <a:rPr lang="en-US" sz="4000" dirty="0"/>
              <a:t> Management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070919"/>
            <a:ext cx="8294914" cy="4567881"/>
          </a:xfrm>
        </p:spPr>
        <p:txBody>
          <a:bodyPr/>
          <a:lstStyle/>
          <a:p>
            <a:r>
              <a:rPr lang="en-US" sz="2200" dirty="0"/>
              <a:t>Traditional Activated Sludge WWTPs</a:t>
            </a:r>
          </a:p>
          <a:p>
            <a:pPr lvl="1"/>
            <a:r>
              <a:rPr lang="en-US" dirty="0"/>
              <a:t>Class B Anaerobic Digestion to Thickening or Dewatering</a:t>
            </a:r>
          </a:p>
          <a:p>
            <a:pPr lvl="1"/>
            <a:r>
              <a:rPr lang="en-US" dirty="0"/>
              <a:t>Intermittent Unclassified WAS to Dewatering</a:t>
            </a:r>
          </a:p>
          <a:p>
            <a:pPr lvl="1"/>
            <a:endParaRPr lang="en-US" dirty="0"/>
          </a:p>
          <a:p>
            <a:r>
              <a:rPr lang="en-US" sz="2200" dirty="0"/>
              <a:t>Residuals Management </a:t>
            </a:r>
          </a:p>
          <a:p>
            <a:pPr lvl="1"/>
            <a:r>
              <a:rPr lang="en-US" dirty="0"/>
              <a:t>24,000 dry tons of biosolids per year</a:t>
            </a:r>
          </a:p>
          <a:p>
            <a:pPr lvl="1"/>
            <a:r>
              <a:rPr lang="en-US" dirty="0"/>
              <a:t>4 Primary Outlets</a:t>
            </a:r>
          </a:p>
          <a:p>
            <a:pPr lvl="1"/>
            <a:r>
              <a:rPr lang="en-US" dirty="0"/>
              <a:t>Incineration Ceased in 2015</a:t>
            </a:r>
          </a:p>
          <a:p>
            <a:pPr lvl="1"/>
            <a:r>
              <a:rPr lang="en-US" dirty="0"/>
              <a:t>Landfilling Ceased in 2016</a:t>
            </a:r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08834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257062"/>
            <a:ext cx="8294914" cy="639762"/>
          </a:xfrm>
        </p:spPr>
        <p:txBody>
          <a:bodyPr>
            <a:noAutofit/>
          </a:bodyPr>
          <a:lstStyle/>
          <a:p>
            <a:pPr lvl="0"/>
            <a:r>
              <a:rPr lang="en-US" sz="4000" dirty="0"/>
              <a:t>Biosolids Management Outlets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971718"/>
            <a:ext cx="8294914" cy="442209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200" dirty="0"/>
              <a:t>Land Application: Class B Liquid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Deep Row Tree Farms: Class B Cake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Commercial Digesters Feedstock (&amp; Land App): CLB/UNCL Cake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Class A Compost, Com-</a:t>
            </a:r>
            <a:r>
              <a:rPr lang="en-US" sz="2200" dirty="0" err="1"/>
              <a:t>Til</a:t>
            </a:r>
            <a:r>
              <a:rPr lang="en-US" sz="2200" dirty="0"/>
              <a:t>: CLB/UNCL Cake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491778" y="2590800"/>
            <a:ext cx="3074382" cy="3083691"/>
            <a:chOff x="1701992" y="3070860"/>
            <a:chExt cx="2420427" cy="26036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737" b="4088"/>
            <a:stretch/>
          </p:blipFill>
          <p:spPr bwMode="auto">
            <a:xfrm>
              <a:off x="1701992" y="3070860"/>
              <a:ext cx="2420427" cy="2603631"/>
            </a:xfrm>
            <a:prstGeom prst="rect">
              <a:avLst/>
            </a:prstGeom>
            <a:ln/>
            <a:ex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sp>
          <p:nvSpPr>
            <p:cNvPr id="6" name="Rectangle 5"/>
            <p:cNvSpPr/>
            <p:nvPr/>
          </p:nvSpPr>
          <p:spPr>
            <a:xfrm>
              <a:off x="2087879" y="3124201"/>
              <a:ext cx="2034539" cy="152399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606039" y="3276600"/>
              <a:ext cx="1516379" cy="274319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72000" y="2537267"/>
            <a:ext cx="3193081" cy="3137224"/>
            <a:chOff x="6263339" y="3182766"/>
            <a:chExt cx="2354880" cy="249172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586" r="8481" b="4689"/>
            <a:stretch/>
          </p:blipFill>
          <p:spPr bwMode="auto">
            <a:xfrm>
              <a:off x="6263339" y="3182766"/>
              <a:ext cx="2354880" cy="249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6362701" y="3200400"/>
              <a:ext cx="1996438" cy="350519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40617" y="5305159"/>
            <a:ext cx="1051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2018, DT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6631" y="5295130"/>
            <a:ext cx="196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Jan-May, DT</a:t>
            </a:r>
          </a:p>
        </p:txBody>
      </p:sp>
    </p:spTree>
    <p:extLst>
      <p:ext uri="{BB962C8B-B14F-4D97-AF65-F5344CB8AC3E}">
        <p14:creationId xmlns:p14="http://schemas.microsoft.com/office/powerpoint/2010/main" val="151984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29292"/>
            <a:ext cx="8294914" cy="1187088"/>
          </a:xfrm>
        </p:spPr>
        <p:txBody>
          <a:bodyPr>
            <a:noAutofit/>
          </a:bodyPr>
          <a:lstStyle/>
          <a:p>
            <a:r>
              <a:rPr lang="en-US" sz="4000" dirty="0"/>
              <a:t>Solids Management Program Overview - Current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17904" y="1724913"/>
            <a:ext cx="1705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UNCLASSIFIED</a:t>
            </a:r>
          </a:p>
          <a:p>
            <a:pPr algn="ctr"/>
            <a:r>
              <a:rPr lang="en-US" sz="2000" dirty="0"/>
              <a:t>SOLIDS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602181" y="1694560"/>
            <a:ext cx="1737360" cy="73152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411709" y="1693250"/>
            <a:ext cx="1737360" cy="73152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6586" y="1693250"/>
            <a:ext cx="1327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CLASS B</a:t>
            </a:r>
          </a:p>
          <a:p>
            <a:pPr algn="ctr"/>
            <a:r>
              <a:rPr lang="en-US" sz="2000" dirty="0"/>
              <a:t>BIOSOLIDS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765671" y="3057678"/>
            <a:ext cx="1463040" cy="731520"/>
          </a:xfrm>
          <a:prstGeom prst="rect">
            <a:avLst/>
          </a:prstGeom>
          <a:noFill/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739" y="3230102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THICKENING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395121" y="3059299"/>
            <a:ext cx="1463040" cy="73152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86695" y="323172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DEWATERING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39342" y="3073067"/>
            <a:ext cx="1463040" cy="73152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30916" y="3245491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DEWATERING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765671" y="4461394"/>
            <a:ext cx="1463040" cy="731520"/>
          </a:xfrm>
          <a:prstGeom prst="rect">
            <a:avLst/>
          </a:prstGeom>
          <a:noFill/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386695" y="4461394"/>
            <a:ext cx="1463040" cy="73152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4342" y="4512608"/>
            <a:ext cx="1368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TREE </a:t>
            </a:r>
          </a:p>
          <a:p>
            <a:pPr algn="ctr"/>
            <a:r>
              <a:rPr lang="en-US" sz="1800" dirty="0"/>
              <a:t>FARMS</a:t>
            </a:r>
          </a:p>
          <a:p>
            <a:pPr algn="ctr"/>
            <a:endParaRPr lang="en-US" sz="1200" dirty="0"/>
          </a:p>
        </p:txBody>
      </p:sp>
      <p:sp>
        <p:nvSpPr>
          <p:cNvPr id="21" name="Rectangle 20"/>
          <p:cNvSpPr/>
          <p:nvPr/>
        </p:nvSpPr>
        <p:spPr bwMode="auto">
          <a:xfrm>
            <a:off x="4055885" y="4461394"/>
            <a:ext cx="1463040" cy="731520"/>
          </a:xfrm>
          <a:prstGeom prst="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739342" y="4468019"/>
            <a:ext cx="1463040" cy="73152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94509" y="4478779"/>
            <a:ext cx="1552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COMMERCIAL </a:t>
            </a:r>
          </a:p>
          <a:p>
            <a:pPr algn="ctr"/>
            <a:r>
              <a:rPr lang="en-US" sz="1800" dirty="0"/>
              <a:t>DIGESTION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7455577" y="4468019"/>
            <a:ext cx="1463040" cy="73152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79751" y="4503987"/>
            <a:ext cx="1214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COMPOST </a:t>
            </a:r>
          </a:p>
          <a:p>
            <a:pPr algn="ctr"/>
            <a:r>
              <a:rPr lang="en-US" sz="1800" dirty="0"/>
              <a:t>FACILITY</a:t>
            </a:r>
          </a:p>
        </p:txBody>
      </p:sp>
      <p:cxnSp>
        <p:nvCxnSpPr>
          <p:cNvPr id="26" name="Straight Connector 25"/>
          <p:cNvCxnSpPr>
            <a:stCxn id="10" idx="2"/>
          </p:cNvCxnSpPr>
          <p:nvPr/>
        </p:nvCxnSpPr>
        <p:spPr bwMode="auto">
          <a:xfrm>
            <a:off x="2280389" y="2424770"/>
            <a:ext cx="1" cy="377045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Arrow Connector 26"/>
          <p:cNvCxnSpPr>
            <a:endCxn id="14" idx="0"/>
          </p:cNvCxnSpPr>
          <p:nvPr/>
        </p:nvCxnSpPr>
        <p:spPr bwMode="auto">
          <a:xfrm>
            <a:off x="3126641" y="2801815"/>
            <a:ext cx="0" cy="257484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1497191" y="2801815"/>
            <a:ext cx="783198" cy="0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Arrow Connector 28"/>
          <p:cNvCxnSpPr>
            <a:stCxn id="9" idx="2"/>
            <a:endCxn id="16" idx="0"/>
          </p:cNvCxnSpPr>
          <p:nvPr/>
        </p:nvCxnSpPr>
        <p:spPr bwMode="auto">
          <a:xfrm>
            <a:off x="6470861" y="2426080"/>
            <a:ext cx="1" cy="646987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stCxn id="12" idx="2"/>
            <a:endCxn id="18" idx="0"/>
          </p:cNvCxnSpPr>
          <p:nvPr/>
        </p:nvCxnSpPr>
        <p:spPr bwMode="auto">
          <a:xfrm>
            <a:off x="1497191" y="3789198"/>
            <a:ext cx="0" cy="672196"/>
          </a:xfrm>
          <a:prstGeom prst="straightConnector1">
            <a:avLst/>
          </a:prstGeom>
          <a:noFill/>
          <a:ln w="28575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>
            <a:stCxn id="14" idx="2"/>
            <a:endCxn id="19" idx="0"/>
          </p:cNvCxnSpPr>
          <p:nvPr/>
        </p:nvCxnSpPr>
        <p:spPr bwMode="auto">
          <a:xfrm flipH="1">
            <a:off x="3118215" y="3790819"/>
            <a:ext cx="8426" cy="670575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Elbow Connector 31"/>
          <p:cNvCxnSpPr>
            <a:stCxn id="17" idx="1"/>
          </p:cNvCxnSpPr>
          <p:nvPr/>
        </p:nvCxnSpPr>
        <p:spPr bwMode="auto">
          <a:xfrm rot="10800000" flipV="1">
            <a:off x="5087816" y="3430157"/>
            <a:ext cx="643101" cy="1037862"/>
          </a:xfrm>
          <a:prstGeom prst="bentConnector2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Elbow Connector 32"/>
          <p:cNvCxnSpPr>
            <a:stCxn id="15" idx="3"/>
          </p:cNvCxnSpPr>
          <p:nvPr/>
        </p:nvCxnSpPr>
        <p:spPr bwMode="auto">
          <a:xfrm>
            <a:off x="3866587" y="3416389"/>
            <a:ext cx="611628" cy="1051630"/>
          </a:xfrm>
          <a:prstGeom prst="bentConnector2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6" idx="2"/>
            <a:endCxn id="22" idx="0"/>
          </p:cNvCxnSpPr>
          <p:nvPr/>
        </p:nvCxnSpPr>
        <p:spPr bwMode="auto">
          <a:xfrm>
            <a:off x="6470862" y="3804587"/>
            <a:ext cx="0" cy="663431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Elbow Connector 34"/>
          <p:cNvCxnSpPr>
            <a:endCxn id="24" idx="0"/>
          </p:cNvCxnSpPr>
          <p:nvPr/>
        </p:nvCxnSpPr>
        <p:spPr bwMode="auto">
          <a:xfrm>
            <a:off x="6470875" y="4125296"/>
            <a:ext cx="1716222" cy="342723"/>
          </a:xfrm>
          <a:prstGeom prst="bentConnector2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H="1">
            <a:off x="2276626" y="2803280"/>
            <a:ext cx="850015" cy="0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984069" y="5227248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5"/>
                </a:solidFill>
              </a:rPr>
              <a:t>(JP Only)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1510521" y="2815583"/>
            <a:ext cx="0" cy="257484"/>
          </a:xfrm>
          <a:prstGeom prst="straightConnector1">
            <a:avLst/>
          </a:prstGeom>
          <a:noFill/>
          <a:ln w="28575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787096" y="4508441"/>
            <a:ext cx="1420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AG LAND </a:t>
            </a:r>
          </a:p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APPLICATION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4082091" y="4465846"/>
            <a:ext cx="1463040" cy="731520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91019" y="4503988"/>
            <a:ext cx="1462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EMERGENCY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TO </a:t>
            </a:r>
            <a:r>
              <a:rPr lang="en-US" sz="1800" dirty="0">
                <a:solidFill>
                  <a:srgbClr val="C00000"/>
                </a:solidFill>
              </a:rPr>
              <a:t>LANDFILL</a:t>
            </a:r>
            <a:endParaRPr lang="en-US" sz="1200" dirty="0">
              <a:solidFill>
                <a:srgbClr val="C00000"/>
              </a:solidFill>
            </a:endParaRPr>
          </a:p>
        </p:txBody>
      </p:sp>
      <p:cxnSp>
        <p:nvCxnSpPr>
          <p:cNvPr id="42" name="Elbow Connector 41"/>
          <p:cNvCxnSpPr>
            <a:endCxn id="40" idx="0"/>
          </p:cNvCxnSpPr>
          <p:nvPr/>
        </p:nvCxnSpPr>
        <p:spPr bwMode="auto">
          <a:xfrm rot="10800000" flipV="1">
            <a:off x="4813611" y="4125296"/>
            <a:ext cx="1657250" cy="340550"/>
          </a:xfrm>
          <a:prstGeom prst="bentConnector2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3118215" y="4136302"/>
            <a:ext cx="1695144" cy="1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48224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comti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0451" y="2568969"/>
            <a:ext cx="3463290" cy="2977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257062"/>
            <a:ext cx="8294914" cy="639762"/>
          </a:xfrm>
        </p:spPr>
        <p:txBody>
          <a:bodyPr>
            <a:noAutofit/>
          </a:bodyPr>
          <a:lstStyle/>
          <a:p>
            <a:pPr lvl="0"/>
            <a:r>
              <a:rPr lang="en-US" sz="4000" dirty="0" err="1"/>
              <a:t>Biosolids</a:t>
            </a:r>
            <a:r>
              <a:rPr lang="en-US" sz="4000" dirty="0"/>
              <a:t> Program Drivers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43697" y="1216705"/>
            <a:ext cx="5008606" cy="442209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Continue a 100% Beneficial Use Program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200" dirty="0"/>
              <a:t>Lower long-term costs / steady sewer rates</a:t>
            </a:r>
          </a:p>
          <a:p>
            <a:r>
              <a:rPr lang="en-US" sz="2200" dirty="0"/>
              <a:t>Recycling organics back to environment</a:t>
            </a:r>
          </a:p>
          <a:p>
            <a:r>
              <a:rPr lang="en-US" sz="2200" dirty="0"/>
              <a:t>Transition mindsets to think of biosolids as a commodity</a:t>
            </a:r>
          </a:p>
          <a:p>
            <a:r>
              <a:rPr lang="en-US" sz="2200" dirty="0"/>
              <a:t>Outlet diversity to increase reliability </a:t>
            </a:r>
          </a:p>
        </p:txBody>
      </p:sp>
      <p:pic>
        <p:nvPicPr>
          <p:cNvPr id="6" name="Picture 2" descr="Image result for comti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7768" y="257062"/>
            <a:ext cx="2229669" cy="222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378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02161"/>
            <a:ext cx="8294914" cy="1453789"/>
          </a:xfrm>
        </p:spPr>
        <p:txBody>
          <a:bodyPr>
            <a:noAutofit/>
          </a:bodyPr>
          <a:lstStyle/>
          <a:p>
            <a:r>
              <a:rPr lang="en-US" sz="4000" dirty="0" err="1"/>
              <a:t>Biosolids</a:t>
            </a:r>
            <a:r>
              <a:rPr lang="en-US" sz="4000" dirty="0"/>
              <a:t> Program Changes &amp; Challenges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1620382"/>
            <a:ext cx="8374380" cy="36804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Less Land &amp; Fewer Days: weather, change in agricultural practices, 	less winter wheat recently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Keeping Vendors Fed: Such as thing as “too many” outlets?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Wet Weather:      Plant Production,       Outlet Reliability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Managing Outlet Performance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Vendor contracts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Truck management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Matching outlets to plant production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New Ohio regulations for on-site storage, application, monitoring 		and recordkeeping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" name="Up Arrow 1"/>
          <p:cNvSpPr/>
          <p:nvPr/>
        </p:nvSpPr>
        <p:spPr>
          <a:xfrm>
            <a:off x="2522220" y="2766451"/>
            <a:ext cx="350520" cy="397764"/>
          </a:xfrm>
          <a:prstGeom prst="up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 Arrow 4"/>
          <p:cNvSpPr/>
          <p:nvPr/>
        </p:nvSpPr>
        <p:spPr>
          <a:xfrm rot="10800000">
            <a:off x="4937761" y="2766451"/>
            <a:ext cx="350520" cy="397764"/>
          </a:xfrm>
          <a:prstGeom prst="upArrow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17637"/>
      </p:ext>
    </p:extLst>
  </p:cSld>
  <p:clrMapOvr>
    <a:masterClrMapping/>
  </p:clrMapOvr>
</p:sld>
</file>

<file path=ppt/theme/theme1.xml><?xml version="1.0" encoding="utf-8"?>
<a:theme xmlns:a="http://schemas.openxmlformats.org/drawingml/2006/main" name="Utilities Branding template">
  <a:themeElements>
    <a:clrScheme name="Custom 3">
      <a:dk1>
        <a:sysClr val="windowText" lastClr="000000"/>
      </a:dk1>
      <a:lt1>
        <a:sysClr val="window" lastClr="FFFFFF"/>
      </a:lt1>
      <a:dk2>
        <a:srgbClr val="F9F8F7"/>
      </a:dk2>
      <a:lt2>
        <a:srgbClr val="EEECE1"/>
      </a:lt2>
      <a:accent1>
        <a:srgbClr val="4F81BD"/>
      </a:accent1>
      <a:accent2>
        <a:srgbClr val="C0504D"/>
      </a:accent2>
      <a:accent3>
        <a:srgbClr val="00539B"/>
      </a:accent3>
      <a:accent4>
        <a:srgbClr val="FFFEFE"/>
      </a:accent4>
      <a:accent5>
        <a:srgbClr val="FFFFFE"/>
      </a:accent5>
      <a:accent6>
        <a:srgbClr val="FCFCF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ity Branding">
  <a:themeElements>
    <a:clrScheme name="Custom 3">
      <a:dk1>
        <a:sysClr val="windowText" lastClr="000000"/>
      </a:dk1>
      <a:lt1>
        <a:sysClr val="window" lastClr="FFFFFF"/>
      </a:lt1>
      <a:dk2>
        <a:srgbClr val="F9F8F7"/>
      </a:dk2>
      <a:lt2>
        <a:srgbClr val="EEECE1"/>
      </a:lt2>
      <a:accent1>
        <a:srgbClr val="4F81BD"/>
      </a:accent1>
      <a:accent2>
        <a:srgbClr val="C0504D"/>
      </a:accent2>
      <a:accent3>
        <a:srgbClr val="00539B"/>
      </a:accent3>
      <a:accent4>
        <a:srgbClr val="FFFEFE"/>
      </a:accent4>
      <a:accent5>
        <a:srgbClr val="FFFFFE"/>
      </a:accent5>
      <a:accent6>
        <a:srgbClr val="FCFCF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Utilities Branding template">
  <a:themeElements>
    <a:clrScheme name="Custom 3">
      <a:dk1>
        <a:sysClr val="windowText" lastClr="000000"/>
      </a:dk1>
      <a:lt1>
        <a:sysClr val="window" lastClr="FFFFFF"/>
      </a:lt1>
      <a:dk2>
        <a:srgbClr val="F9F8F7"/>
      </a:dk2>
      <a:lt2>
        <a:srgbClr val="EEECE1"/>
      </a:lt2>
      <a:accent1>
        <a:srgbClr val="4F81BD"/>
      </a:accent1>
      <a:accent2>
        <a:srgbClr val="C0504D"/>
      </a:accent2>
      <a:accent3>
        <a:srgbClr val="00539B"/>
      </a:accent3>
      <a:accent4>
        <a:srgbClr val="FFFEFE"/>
      </a:accent4>
      <a:accent5>
        <a:srgbClr val="FFFFFE"/>
      </a:accent5>
      <a:accent6>
        <a:srgbClr val="FCFCF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ity Branding">
  <a:themeElements>
    <a:clrScheme name="Custom 3">
      <a:dk1>
        <a:sysClr val="windowText" lastClr="000000"/>
      </a:dk1>
      <a:lt1>
        <a:sysClr val="window" lastClr="FFFFFF"/>
      </a:lt1>
      <a:dk2>
        <a:srgbClr val="F9F8F7"/>
      </a:dk2>
      <a:lt2>
        <a:srgbClr val="EEECE1"/>
      </a:lt2>
      <a:accent1>
        <a:srgbClr val="4F81BD"/>
      </a:accent1>
      <a:accent2>
        <a:srgbClr val="C0504D"/>
      </a:accent2>
      <a:accent3>
        <a:srgbClr val="00539B"/>
      </a:accent3>
      <a:accent4>
        <a:srgbClr val="FFFEFE"/>
      </a:accent4>
      <a:accent5>
        <a:srgbClr val="FFFFFE"/>
      </a:accent5>
      <a:accent6>
        <a:srgbClr val="FCFCF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Utilities Branding template">
  <a:themeElements>
    <a:clrScheme name="Custom 3">
      <a:dk1>
        <a:sysClr val="windowText" lastClr="000000"/>
      </a:dk1>
      <a:lt1>
        <a:sysClr val="window" lastClr="FFFFFF"/>
      </a:lt1>
      <a:dk2>
        <a:srgbClr val="F9F8F7"/>
      </a:dk2>
      <a:lt2>
        <a:srgbClr val="EEECE1"/>
      </a:lt2>
      <a:accent1>
        <a:srgbClr val="4F81BD"/>
      </a:accent1>
      <a:accent2>
        <a:srgbClr val="C0504D"/>
      </a:accent2>
      <a:accent3>
        <a:srgbClr val="00539B"/>
      </a:accent3>
      <a:accent4>
        <a:srgbClr val="FFFEFE"/>
      </a:accent4>
      <a:accent5>
        <a:srgbClr val="FFFFFE"/>
      </a:accent5>
      <a:accent6>
        <a:srgbClr val="FCFCF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Utilities Branding template">
  <a:themeElements>
    <a:clrScheme name="Custom 3">
      <a:dk1>
        <a:sysClr val="windowText" lastClr="000000"/>
      </a:dk1>
      <a:lt1>
        <a:sysClr val="window" lastClr="FFFFFF"/>
      </a:lt1>
      <a:dk2>
        <a:srgbClr val="F9F8F7"/>
      </a:dk2>
      <a:lt2>
        <a:srgbClr val="EEECE1"/>
      </a:lt2>
      <a:accent1>
        <a:srgbClr val="4F81BD"/>
      </a:accent1>
      <a:accent2>
        <a:srgbClr val="C0504D"/>
      </a:accent2>
      <a:accent3>
        <a:srgbClr val="00539B"/>
      </a:accent3>
      <a:accent4>
        <a:srgbClr val="FFFEFE"/>
      </a:accent4>
      <a:accent5>
        <a:srgbClr val="FFFFFE"/>
      </a:accent5>
      <a:accent6>
        <a:srgbClr val="FCFCF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Utilities Branding template">
  <a:themeElements>
    <a:clrScheme name="Custom 3">
      <a:dk1>
        <a:sysClr val="windowText" lastClr="000000"/>
      </a:dk1>
      <a:lt1>
        <a:sysClr val="window" lastClr="FFFFFF"/>
      </a:lt1>
      <a:dk2>
        <a:srgbClr val="F9F8F7"/>
      </a:dk2>
      <a:lt2>
        <a:srgbClr val="EEECE1"/>
      </a:lt2>
      <a:accent1>
        <a:srgbClr val="4F81BD"/>
      </a:accent1>
      <a:accent2>
        <a:srgbClr val="C0504D"/>
      </a:accent2>
      <a:accent3>
        <a:srgbClr val="00539B"/>
      </a:accent3>
      <a:accent4>
        <a:srgbClr val="FFFEFE"/>
      </a:accent4>
      <a:accent5>
        <a:srgbClr val="FFFFFE"/>
      </a:accent5>
      <a:accent6>
        <a:srgbClr val="FCFCF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Utilities Branding template</Template>
  <TotalTime>10851</TotalTime>
  <Words>1089</Words>
  <Application>Microsoft Office PowerPoint</Application>
  <PresentationFormat>On-screen Show (4:3)</PresentationFormat>
  <Paragraphs>317</Paragraphs>
  <Slides>36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Utilities Branding template</vt:lpstr>
      <vt:lpstr>City Branding</vt:lpstr>
      <vt:lpstr>1_Utilities Branding template</vt:lpstr>
      <vt:lpstr>1_City Branding</vt:lpstr>
      <vt:lpstr>2_Utilities Branding template</vt:lpstr>
      <vt:lpstr>3_Utilities Branding template</vt:lpstr>
      <vt:lpstr>4_Utilities Branding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Compost Facility – Process Diagram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Columbus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Mohr, Laura Y.</dc:creator>
  <cp:lastModifiedBy>Alma Espinosa</cp:lastModifiedBy>
  <cp:revision>399</cp:revision>
  <cp:lastPrinted>2017-06-05T21:26:21Z</cp:lastPrinted>
  <dcterms:created xsi:type="dcterms:W3CDTF">2015-12-24T13:19:54Z</dcterms:created>
  <dcterms:modified xsi:type="dcterms:W3CDTF">2019-09-12T22:45:46Z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