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7" r:id="rId5"/>
    <p:sldId id="271" r:id="rId6"/>
    <p:sldId id="279" r:id="rId7"/>
    <p:sldId id="282" r:id="rId8"/>
    <p:sldId id="285" r:id="rId9"/>
    <p:sldId id="268" r:id="rId10"/>
    <p:sldId id="278" r:id="rId11"/>
    <p:sldId id="284" r:id="rId12"/>
    <p:sldId id="300" r:id="rId13"/>
    <p:sldId id="275" r:id="rId14"/>
    <p:sldId id="296" r:id="rId15"/>
    <p:sldId id="277" r:id="rId16"/>
    <p:sldId id="294" r:id="rId17"/>
    <p:sldId id="281" r:id="rId18"/>
    <p:sldId id="280" r:id="rId19"/>
    <p:sldId id="295" r:id="rId20"/>
    <p:sldId id="283" r:id="rId21"/>
    <p:sldId id="289" r:id="rId22"/>
    <p:sldId id="290" r:id="rId23"/>
    <p:sldId id="297" r:id="rId24"/>
    <p:sldId id="298" r:id="rId25"/>
    <p:sldId id="299" r:id="rId26"/>
    <p:sldId id="273" r:id="rId27"/>
    <p:sldId id="292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948"/>
    <a:srgbClr val="49A750"/>
    <a:srgbClr val="0069AA"/>
    <a:srgbClr val="2A588C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ley, Jennifer" userId="8b3721b5-9034-4c41-beaf-2ce7ba3beba2" providerId="ADAL" clId="{37B72C1B-7468-4A31-99A7-FB2A628C67EA}"/>
    <pc:docChg chg="modSld">
      <pc:chgData name="Bailey, Jennifer" userId="8b3721b5-9034-4c41-beaf-2ce7ba3beba2" providerId="ADAL" clId="{37B72C1B-7468-4A31-99A7-FB2A628C67EA}" dt="2022-09-22T14:11:54.996" v="5" actId="6549"/>
      <pc:docMkLst>
        <pc:docMk/>
      </pc:docMkLst>
      <pc:sldChg chg="modNotesTx">
        <pc:chgData name="Bailey, Jennifer" userId="8b3721b5-9034-4c41-beaf-2ce7ba3beba2" providerId="ADAL" clId="{37B72C1B-7468-4A31-99A7-FB2A628C67EA}" dt="2022-09-22T14:11:18.953" v="0" actId="20577"/>
        <pc:sldMkLst>
          <pc:docMk/>
          <pc:sldMk cId="137113889" sldId="268"/>
        </pc:sldMkLst>
      </pc:sldChg>
      <pc:sldChg chg="modNotesTx">
        <pc:chgData name="Bailey, Jennifer" userId="8b3721b5-9034-4c41-beaf-2ce7ba3beba2" providerId="ADAL" clId="{37B72C1B-7468-4A31-99A7-FB2A628C67EA}" dt="2022-09-22T14:11:46.018" v="4" actId="6549"/>
        <pc:sldMkLst>
          <pc:docMk/>
          <pc:sldMk cId="4240347982" sldId="275"/>
        </pc:sldMkLst>
      </pc:sldChg>
      <pc:sldChg chg="modNotesTx">
        <pc:chgData name="Bailey, Jennifer" userId="8b3721b5-9034-4c41-beaf-2ce7ba3beba2" providerId="ADAL" clId="{37B72C1B-7468-4A31-99A7-FB2A628C67EA}" dt="2022-09-22T14:11:26.541" v="1" actId="20577"/>
        <pc:sldMkLst>
          <pc:docMk/>
          <pc:sldMk cId="1867214102" sldId="278"/>
        </pc:sldMkLst>
      </pc:sldChg>
      <pc:sldChg chg="modNotesTx">
        <pc:chgData name="Bailey, Jennifer" userId="8b3721b5-9034-4c41-beaf-2ce7ba3beba2" providerId="ADAL" clId="{37B72C1B-7468-4A31-99A7-FB2A628C67EA}" dt="2022-09-22T14:11:54.996" v="5" actId="6549"/>
        <pc:sldMkLst>
          <pc:docMk/>
          <pc:sldMk cId="2424352811" sldId="281"/>
        </pc:sldMkLst>
      </pc:sldChg>
      <pc:sldChg chg="modNotesTx">
        <pc:chgData name="Bailey, Jennifer" userId="8b3721b5-9034-4c41-beaf-2ce7ba3beba2" providerId="ADAL" clId="{37B72C1B-7468-4A31-99A7-FB2A628C67EA}" dt="2022-09-22T14:11:31.444" v="2" actId="20577"/>
        <pc:sldMkLst>
          <pc:docMk/>
          <pc:sldMk cId="2669332327" sldId="284"/>
        </pc:sldMkLst>
      </pc:sldChg>
      <pc:sldChg chg="modNotesTx">
        <pc:chgData name="Bailey, Jennifer" userId="8b3721b5-9034-4c41-beaf-2ce7ba3beba2" providerId="ADAL" clId="{37B72C1B-7468-4A31-99A7-FB2A628C67EA}" dt="2022-09-22T14:11:39.219" v="3" actId="20577"/>
        <pc:sldMkLst>
          <pc:docMk/>
          <pc:sldMk cId="79239620" sldId="30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chivnazcti0005\PFD\Client\Indiana\Citizens%20Energy%20Group\Deal\2022\Rating%20Presentation\Workbench%20v2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100532427209286E-2"/>
          <c:y val="0.20559055118110284"/>
          <c:w val="0.87804429754301938"/>
          <c:h val="0.587387546384288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Consent Decree</c:v>
                </c:pt>
              </c:strCache>
            </c:strRef>
          </c:tx>
          <c:spPr>
            <a:solidFill>
              <a:srgbClr val="0069AA"/>
            </a:solidFill>
          </c:spPr>
          <c:invertIfNegative val="0"/>
          <c:cat>
            <c:numRef>
              <c:f>Sheet1!$A$2:$A$8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Sheet1!$B$2:$B$8</c:f>
              <c:numCache>
                <c:formatCode>_(* #,##0_);_(* \(#,##0\);_(* "-"??_);_(@_)</c:formatCode>
                <c:ptCount val="5"/>
                <c:pt idx="0">
                  <c:v>139650</c:v>
                </c:pt>
                <c:pt idx="1">
                  <c:v>130950</c:v>
                </c:pt>
                <c:pt idx="2">
                  <c:v>86800</c:v>
                </c:pt>
                <c:pt idx="3">
                  <c:v>36300</c:v>
                </c:pt>
                <c:pt idx="4">
                  <c:v>9900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95-4989-BB84-1ACC1F73B0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Septic Tank Elimination Program</c:v>
                </c:pt>
              </c:strCache>
            </c:strRef>
          </c:tx>
          <c:spPr>
            <a:solidFill>
              <a:srgbClr val="54B948"/>
            </a:solidFill>
          </c:spPr>
          <c:invertIfNegative val="0"/>
          <c:cat>
            <c:numRef>
              <c:f>Sheet1!$A$2:$A$8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Sheet1!$C$2:$C$8</c:f>
              <c:numCache>
                <c:formatCode>_(* #,##0_);_(* \(#,##0\);_(* "-"??_);_(@_)</c:formatCode>
                <c:ptCount val="5"/>
                <c:pt idx="0">
                  <c:v>6190</c:v>
                </c:pt>
                <c:pt idx="1">
                  <c:v>6200</c:v>
                </c:pt>
                <c:pt idx="2">
                  <c:v>6200</c:v>
                </c:pt>
                <c:pt idx="3">
                  <c:v>6200</c:v>
                </c:pt>
                <c:pt idx="4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95-4989-BB84-1ACC1F73B0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System Improvements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12581681863753266"/>
                </c:manualLayout>
              </c:layout>
              <c:tx>
                <c:rich>
                  <a:bodyPr/>
                  <a:lstStyle/>
                  <a:p>
                    <a:fld id="{A5FDA86E-ECA1-4C35-9F14-05BD90C5946C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1B95-4989-BB84-1ACC1F73B080}"/>
                </c:ext>
              </c:extLst>
            </c:dLbl>
            <c:dLbl>
              <c:idx val="1"/>
              <c:layout>
                <c:manualLayout>
                  <c:x val="3.9766087730877418E-3"/>
                  <c:y val="-0.11952597770565601"/>
                </c:manualLayout>
              </c:layout>
              <c:tx>
                <c:rich>
                  <a:bodyPr/>
                  <a:lstStyle/>
                  <a:p>
                    <a:fld id="{DE77011E-4486-4629-9441-757618740BC6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B95-4989-BB84-1ACC1F73B080}"/>
                </c:ext>
              </c:extLst>
            </c:dLbl>
            <c:dLbl>
              <c:idx val="2"/>
              <c:layout>
                <c:manualLayout>
                  <c:x val="-1.9883043865439073E-3"/>
                  <c:y val="-0.1289622391034710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151FB40-706D-4BE0-B537-223C2F415963}" type="CELLRANGE">
                      <a:rPr lang="en-US" dirty="0"/>
                      <a:pPr>
                        <a:defRPr/>
                      </a:pPr>
                      <a:t>[CELLRANGE]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62340826057496"/>
                      <c:h val="9.750803444408780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1B95-4989-BB84-1ACC1F73B080}"/>
                </c:ext>
              </c:extLst>
            </c:dLbl>
            <c:dLbl>
              <c:idx val="3"/>
              <c:layout>
                <c:manualLayout>
                  <c:x val="-1.9883043865439073E-3"/>
                  <c:y val="-0.12581681863753263"/>
                </c:manualLayout>
              </c:layout>
              <c:tx>
                <c:rich>
                  <a:bodyPr/>
                  <a:lstStyle/>
                  <a:p>
                    <a:fld id="{5E303D35-E0F7-4C03-A139-7497611E922B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1B95-4989-BB84-1ACC1F73B080}"/>
                </c:ext>
              </c:extLst>
            </c:dLbl>
            <c:dLbl>
              <c:idx val="4"/>
              <c:layout>
                <c:manualLayout>
                  <c:x val="0"/>
                  <c:y val="-0.13839850050128591"/>
                </c:manualLayout>
              </c:layout>
              <c:tx>
                <c:rich>
                  <a:bodyPr/>
                  <a:lstStyle/>
                  <a:p>
                    <a:fld id="{BEBBD581-9DA7-439C-9C81-C52CDF984E8A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1B95-4989-BB84-1ACC1F73B08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Sheet1!$D$2:$D$8</c:f>
              <c:numCache>
                <c:formatCode>_(* #,##0_);_(* \(#,##0\);_(* "-"??_);_(@_)</c:formatCode>
                <c:ptCount val="5"/>
                <c:pt idx="0">
                  <c:v>49543</c:v>
                </c:pt>
                <c:pt idx="1">
                  <c:v>49427</c:v>
                </c:pt>
                <c:pt idx="2">
                  <c:v>58841</c:v>
                </c:pt>
                <c:pt idx="3">
                  <c:v>62061</c:v>
                </c:pt>
                <c:pt idx="4">
                  <c:v>62153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Sheet1!$G$4:$G$8</c15:f>
                <c15:dlblRangeCache>
                  <c:ptCount val="5"/>
                  <c:pt idx="0">
                    <c:v> $201.4mm </c:v>
                  </c:pt>
                  <c:pt idx="1">
                    <c:v> $193.2mm </c:v>
                  </c:pt>
                  <c:pt idx="2">
                    <c:v> $159.6mm </c:v>
                  </c:pt>
                  <c:pt idx="3">
                    <c:v> $109.7mm </c:v>
                  </c:pt>
                  <c:pt idx="4">
                    <c:v> $77.5mm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1B95-4989-BB84-1ACC1F73B08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69AA">
                <a:alpha val="50000"/>
              </a:srgbClr>
            </a:solidFill>
          </c:spPr>
          <c:invertIfNegative val="0"/>
          <c:cat>
            <c:numRef>
              <c:f>Sheet1!$A$2:$A$8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Sheet1!$E$2:$E$8</c:f>
              <c:numCache>
                <c:formatCode>_(* #,##0_);_(* \(#,##0\);_(* "-"??_);_(@_)</c:formatCode>
                <c:ptCount val="5"/>
                <c:pt idx="0">
                  <c:v>5954</c:v>
                </c:pt>
                <c:pt idx="1">
                  <c:v>6573</c:v>
                </c:pt>
                <c:pt idx="2">
                  <c:v>7787</c:v>
                </c:pt>
                <c:pt idx="3">
                  <c:v>5124</c:v>
                </c:pt>
                <c:pt idx="4">
                  <c:v>3461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95-4989-BB84-1ACC1F73B08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Sheet1!$A$2:$A$8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Sheet1!$F$2:$F$8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9-1B95-4989-BB84-1ACC1F73B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527977472"/>
        <c:axId val="528003840"/>
      </c:barChart>
      <c:catAx>
        <c:axId val="52797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28003840"/>
        <c:crosses val="autoZero"/>
        <c:auto val="1"/>
        <c:lblAlgn val="ctr"/>
        <c:lblOffset val="100"/>
        <c:noMultiLvlLbl val="0"/>
      </c:catAx>
      <c:valAx>
        <c:axId val="528003840"/>
        <c:scaling>
          <c:orientation val="minMax"/>
        </c:scaling>
        <c:delete val="0"/>
        <c:axPos val="l"/>
        <c:numFmt formatCode="_(* #,##0_);_(* \(#,##0\);_(* &quot;-&quot;??_);_(@_)" sourceLinked="1"/>
        <c:majorTickMark val="out"/>
        <c:minorTickMark val="none"/>
        <c:tickLblPos val="nextTo"/>
        <c:crossAx val="527977472"/>
        <c:crosses val="autoZero"/>
        <c:crossBetween val="between"/>
        <c:dispUnits>
          <c:builtInUnit val="thousands"/>
        </c:dispUnits>
      </c:valAx>
    </c:plotArea>
    <c:legend>
      <c:legendPos val="t"/>
      <c:legendEntry>
        <c:idx val="4"/>
        <c:delete val="1"/>
      </c:legendEntry>
      <c:layout>
        <c:manualLayout>
          <c:xMode val="edge"/>
          <c:yMode val="edge"/>
          <c:x val="5.3912012364435213E-2"/>
          <c:y val="3.0285197998026559E-3"/>
          <c:w val="0.89999987475247956"/>
          <c:h val="0.107342055311847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CWA Rate Increases</a:t>
            </a:r>
            <a:r>
              <a:rPr lang="en-US" baseline="0" dirty="0"/>
              <a:t> since 2011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2.5236193282319089E-2"/>
          <c:y val="7.7342896701581704E-2"/>
          <c:w val="0.95648238707003741"/>
          <c:h val="0.69224060716372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4B948"/>
            </a:solidFill>
            <a:ln w="12700">
              <a:solidFill>
                <a:srgbClr val="54B948"/>
              </a:solidFill>
              <a:prstDash val="solid"/>
            </a:ln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428B88D8-19D0-47E7-BAB2-894A28A6E4A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2-442A-AC73-3C6C6BAFA3A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Sheet1!$B$2:$B$10</c:f>
              <c:numCache>
                <c:formatCode>0.00%</c:formatCode>
                <c:ptCount val="9"/>
                <c:pt idx="0">
                  <c:v>0.21099999999999999</c:v>
                </c:pt>
                <c:pt idx="1">
                  <c:v>5.6000000000000001E-2</c:v>
                </c:pt>
                <c:pt idx="2">
                  <c:v>0.21490000000000001</c:v>
                </c:pt>
                <c:pt idx="3">
                  <c:v>5.0200000000000002E-2</c:v>
                </c:pt>
                <c:pt idx="5">
                  <c:v>0.11899999999999999</c:v>
                </c:pt>
                <c:pt idx="6">
                  <c:v>4.5999999999999999E-2</c:v>
                </c:pt>
                <c:pt idx="7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D4-444F-8839-26B801DF8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1785600"/>
        <c:axId val="531787136"/>
      </c:barChart>
      <c:dateAx>
        <c:axId val="531785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Fiscal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31787136"/>
        <c:crosses val="autoZero"/>
        <c:auto val="0"/>
        <c:lblOffset val="100"/>
        <c:baseTimeUnit val="days"/>
      </c:dateAx>
      <c:valAx>
        <c:axId val="531787136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In</a:t>
                </a:r>
                <a:r>
                  <a:rPr lang="en-US" baseline="0" dirty="0"/>
                  <a:t>crease (%)</a:t>
                </a:r>
                <a:endParaRPr lang="en-US" dirty="0"/>
              </a:p>
            </c:rich>
          </c:tx>
          <c:overlay val="0"/>
        </c:title>
        <c:numFmt formatCode="0.00%" sourceLinked="1"/>
        <c:majorTickMark val="out"/>
        <c:minorTickMark val="none"/>
        <c:tickLblPos val="none"/>
        <c:crossAx val="53178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2071365621052E-2"/>
          <c:y val="0.1342267275318664"/>
          <c:w val="0.91449892903673857"/>
          <c:h val="0.712004401691667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Outstanding First Lien Debt Service</c:v>
                </c:pt>
              </c:strCache>
            </c:strRef>
          </c:tx>
          <c:spPr>
            <a:solidFill>
              <a:srgbClr val="0069AA"/>
            </a:solidFill>
            <a:ln w="9525"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Sheet1!$B$2:$B$32</c:f>
              <c:numCache>
                <c:formatCode>#,##0</c:formatCode>
                <c:ptCount val="31"/>
                <c:pt idx="0">
                  <c:v>107766992.14209999</c:v>
                </c:pt>
                <c:pt idx="1">
                  <c:v>115783517.50410001</c:v>
                </c:pt>
                <c:pt idx="2">
                  <c:v>115791543.22</c:v>
                </c:pt>
                <c:pt idx="3">
                  <c:v>115785943.54000001</c:v>
                </c:pt>
                <c:pt idx="4">
                  <c:v>115788443.60180001</c:v>
                </c:pt>
                <c:pt idx="5">
                  <c:v>115787743.58</c:v>
                </c:pt>
                <c:pt idx="6">
                  <c:v>115784869.52</c:v>
                </c:pt>
                <c:pt idx="7">
                  <c:v>115785044.94</c:v>
                </c:pt>
                <c:pt idx="8">
                  <c:v>115788046.4999</c:v>
                </c:pt>
                <c:pt idx="9">
                  <c:v>115788346.6048</c:v>
                </c:pt>
                <c:pt idx="10">
                  <c:v>115789146.14490001</c:v>
                </c:pt>
                <c:pt idx="11">
                  <c:v>115786597.03999999</c:v>
                </c:pt>
                <c:pt idx="12">
                  <c:v>115779372.81999999</c:v>
                </c:pt>
                <c:pt idx="13">
                  <c:v>115802929.2789</c:v>
                </c:pt>
                <c:pt idx="14">
                  <c:v>115793029.46000001</c:v>
                </c:pt>
                <c:pt idx="15">
                  <c:v>115784179.84</c:v>
                </c:pt>
                <c:pt idx="16">
                  <c:v>115789780.44</c:v>
                </c:pt>
                <c:pt idx="17">
                  <c:v>115786980.56460001</c:v>
                </c:pt>
                <c:pt idx="18">
                  <c:v>115790930.69940001</c:v>
                </c:pt>
                <c:pt idx="19">
                  <c:v>115783217.2024</c:v>
                </c:pt>
                <c:pt idx="20">
                  <c:v>81833168.038699999</c:v>
                </c:pt>
                <c:pt idx="21">
                  <c:v>71283718</c:v>
                </c:pt>
                <c:pt idx="22">
                  <c:v>71284204.921900004</c:v>
                </c:pt>
                <c:pt idx="23">
                  <c:v>56053379.440899998</c:v>
                </c:pt>
                <c:pt idx="24">
                  <c:v>45864929.556099996</c:v>
                </c:pt>
                <c:pt idx="25">
                  <c:v>32701529.840000004</c:v>
                </c:pt>
                <c:pt idx="26">
                  <c:v>23785326.399999999</c:v>
                </c:pt>
                <c:pt idx="27">
                  <c:v>23781702.359999999</c:v>
                </c:pt>
                <c:pt idx="28">
                  <c:v>14580953.9</c:v>
                </c:pt>
                <c:pt idx="29">
                  <c:v>5044998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E-441C-B728-9797746802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Outstanding Second Lien Debt Service</c:v>
                </c:pt>
              </c:strCache>
            </c:strRef>
          </c:tx>
          <c:spPr>
            <a:solidFill>
              <a:srgbClr val="54B948"/>
            </a:solidFill>
            <a:ln w="9525"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Sheet1!$C$2:$C$32</c:f>
              <c:numCache>
                <c:formatCode>#,##0</c:formatCode>
                <c:ptCount val="31"/>
                <c:pt idx="0">
                  <c:v>16262550</c:v>
                </c:pt>
                <c:pt idx="1">
                  <c:v>16261750</c:v>
                </c:pt>
                <c:pt idx="2">
                  <c:v>16261650</c:v>
                </c:pt>
                <c:pt idx="3">
                  <c:v>16260400</c:v>
                </c:pt>
                <c:pt idx="4">
                  <c:v>16256400</c:v>
                </c:pt>
                <c:pt idx="5">
                  <c:v>16258900</c:v>
                </c:pt>
                <c:pt idx="6">
                  <c:v>16261650</c:v>
                </c:pt>
                <c:pt idx="7">
                  <c:v>16258650</c:v>
                </c:pt>
                <c:pt idx="8">
                  <c:v>16261950</c:v>
                </c:pt>
                <c:pt idx="9">
                  <c:v>16258500</c:v>
                </c:pt>
                <c:pt idx="10">
                  <c:v>16257600</c:v>
                </c:pt>
                <c:pt idx="11">
                  <c:v>16263000</c:v>
                </c:pt>
                <c:pt idx="12">
                  <c:v>16263250</c:v>
                </c:pt>
                <c:pt idx="13">
                  <c:v>16257350</c:v>
                </c:pt>
                <c:pt idx="14">
                  <c:v>16259300</c:v>
                </c:pt>
                <c:pt idx="15">
                  <c:v>16257300</c:v>
                </c:pt>
                <c:pt idx="16">
                  <c:v>16262600</c:v>
                </c:pt>
                <c:pt idx="17">
                  <c:v>16262850</c:v>
                </c:pt>
                <c:pt idx="18">
                  <c:v>16261100</c:v>
                </c:pt>
                <c:pt idx="19">
                  <c:v>16249250</c:v>
                </c:pt>
                <c:pt idx="20">
                  <c:v>2353400</c:v>
                </c:pt>
                <c:pt idx="21">
                  <c:v>2352500</c:v>
                </c:pt>
                <c:pt idx="22">
                  <c:v>2354800</c:v>
                </c:pt>
                <c:pt idx="23">
                  <c:v>2355150</c:v>
                </c:pt>
                <c:pt idx="24">
                  <c:v>2353550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5E-441C-B728-9797746802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First Lien, Series 2022A*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Sheet1!$D$2:$D$32</c:f>
              <c:numCache>
                <c:formatCode>General</c:formatCode>
                <c:ptCount val="31"/>
              </c:numCache>
            </c:numRef>
          </c:val>
          <c:extLst>
            <c:ext xmlns:c16="http://schemas.microsoft.com/office/drawing/2014/chart" uri="{C3380CC4-5D6E-409C-BE32-E72D297353CC}">
              <c16:uniqueId val="{00000002-955E-441C-B728-979774680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207559552"/>
        <c:axId val="1207538336"/>
        <c:extLst>
          <c:ext xmlns:c15="http://schemas.microsoft.com/office/drawing/2012/chart" uri="{02D57815-91ED-43cb-92C2-25804820EDAC}">
            <c15:filteredBarSeries>
              <c15:ser>
                <c:idx val="4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Series 2020C (SRF)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  <c:pt idx="4">
                        <c:v>2026</c:v>
                      </c:pt>
                      <c:pt idx="5">
                        <c:v>2027</c:v>
                      </c:pt>
                      <c:pt idx="6">
                        <c:v>2028</c:v>
                      </c:pt>
                      <c:pt idx="7">
                        <c:v>2029</c:v>
                      </c:pt>
                      <c:pt idx="8">
                        <c:v>2030</c:v>
                      </c:pt>
                      <c:pt idx="9">
                        <c:v>2031</c:v>
                      </c:pt>
                      <c:pt idx="10">
                        <c:v>2032</c:v>
                      </c:pt>
                      <c:pt idx="11">
                        <c:v>2033</c:v>
                      </c:pt>
                      <c:pt idx="12">
                        <c:v>2034</c:v>
                      </c:pt>
                      <c:pt idx="13">
                        <c:v>2035</c:v>
                      </c:pt>
                      <c:pt idx="14">
                        <c:v>2036</c:v>
                      </c:pt>
                      <c:pt idx="15">
                        <c:v>2037</c:v>
                      </c:pt>
                      <c:pt idx="16">
                        <c:v>2038</c:v>
                      </c:pt>
                      <c:pt idx="17">
                        <c:v>2039</c:v>
                      </c:pt>
                      <c:pt idx="18">
                        <c:v>2040</c:v>
                      </c:pt>
                      <c:pt idx="19">
                        <c:v>2041</c:v>
                      </c:pt>
                      <c:pt idx="20">
                        <c:v>2042</c:v>
                      </c:pt>
                      <c:pt idx="21">
                        <c:v>2043</c:v>
                      </c:pt>
                      <c:pt idx="22">
                        <c:v>2044</c:v>
                      </c:pt>
                      <c:pt idx="23">
                        <c:v>2045</c:v>
                      </c:pt>
                      <c:pt idx="24">
                        <c:v>2046</c:v>
                      </c:pt>
                      <c:pt idx="25">
                        <c:v>2047</c:v>
                      </c:pt>
                      <c:pt idx="26">
                        <c:v>2048</c:v>
                      </c:pt>
                      <c:pt idx="27">
                        <c:v>2049</c:v>
                      </c:pt>
                      <c:pt idx="28">
                        <c:v>2050</c:v>
                      </c:pt>
                      <c:pt idx="29">
                        <c:v>2051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Sheet1!$F$2:$F$32</c15:sqref>
                        </c15:formulaRef>
                      </c:ext>
                    </c:extLst>
                    <c:numCache>
                      <c:formatCode>General</c:formatCode>
                      <c:ptCount val="3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955E-441C-B728-979774680257}"/>
                  </c:ext>
                </c:extLst>
              </c15:ser>
            </c15:filteredBarSeries>
          </c:ext>
        </c:extLst>
      </c:barChart>
      <c:dateAx>
        <c:axId val="1207559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en-US" dirty="0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07538336"/>
        <c:crosses val="autoZero"/>
        <c:auto val="0"/>
        <c:lblOffset val="100"/>
        <c:baseTimeUnit val="days"/>
      </c:dateAx>
      <c:valAx>
        <c:axId val="12075383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0755955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5581909615063941E-2"/>
                <c:y val="0.42970080333075933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74433584576502432"/>
          <c:y val="4.3907726377952726E-2"/>
          <c:w val="0.25443979279724399"/>
          <c:h val="0.18602027700193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aseline="0">
          <a:solidFill>
            <a:schemeClr val="tx1"/>
          </a:solidFill>
          <a:latin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883076897857955"/>
          <c:y val="1.7042776756519468E-2"/>
          <c:w val="0.85116923102142028"/>
          <c:h val="0.88539367393899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Sheet1!$C$6</c:f>
              <c:strCache>
                <c:ptCount val="1"/>
                <c:pt idx="0">
                  <c:v>Resources</c:v>
                </c:pt>
              </c:strCache>
            </c:strRef>
          </c:tx>
          <c:spPr>
            <a:solidFill>
              <a:srgbClr val="54B948">
                <a:alpha val="50000"/>
              </a:srgbClr>
            </a:solidFill>
          </c:spPr>
          <c:invertIfNegative val="0"/>
          <c:cat>
            <c:numRef>
              <c:f>Sheet1!$D$5:$G$5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Sheet1!$D$6:$G$6</c:f>
              <c:numCache>
                <c:formatCode>#,##0</c:formatCode>
                <c:ptCount val="4"/>
                <c:pt idx="0">
                  <c:v>52089</c:v>
                </c:pt>
                <c:pt idx="1">
                  <c:v>51660</c:v>
                </c:pt>
                <c:pt idx="2">
                  <c:v>51660</c:v>
                </c:pt>
                <c:pt idx="3">
                  <c:v>47660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A2-4DD8-AF32-4446C507B40D}"/>
            </c:ext>
          </c:extLst>
        </c:ser>
        <c:ser>
          <c:idx val="1"/>
          <c:order val="1"/>
          <c:tx>
            <c:strRef>
              <c:f>Sheet1!$C$7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0069AA"/>
            </a:solidFill>
          </c:spPr>
          <c:invertIfNegative val="0"/>
          <c:cat>
            <c:numRef>
              <c:f>Sheet1!$D$5:$G$5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Sheet1!$D$7:$G$7</c:f>
              <c:numCache>
                <c:formatCode>#,##0</c:formatCode>
                <c:ptCount val="4"/>
                <c:pt idx="0">
                  <c:v>190870</c:v>
                </c:pt>
                <c:pt idx="1">
                  <c:v>174635</c:v>
                </c:pt>
                <c:pt idx="2">
                  <c:v>152820</c:v>
                </c:pt>
                <c:pt idx="3">
                  <c:v>152820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A2-4DD8-AF32-4446C507B40D}"/>
            </c:ext>
          </c:extLst>
        </c:ser>
        <c:ser>
          <c:idx val="2"/>
          <c:order val="2"/>
          <c:tx>
            <c:strRef>
              <c:f>Sheet1!$C$8</c:f>
              <c:strCache>
                <c:ptCount val="1"/>
                <c:pt idx="0">
                  <c:v>Thermal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cat>
            <c:numRef>
              <c:f>Sheet1!$D$5:$G$5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Sheet1!$D$8:$G$8</c:f>
              <c:numCache>
                <c:formatCode>#,##0</c:formatCode>
                <c:ptCount val="4"/>
                <c:pt idx="0">
                  <c:v>112020</c:v>
                </c:pt>
                <c:pt idx="1">
                  <c:v>101480</c:v>
                </c:pt>
                <c:pt idx="2">
                  <c:v>79040</c:v>
                </c:pt>
                <c:pt idx="3">
                  <c:v>79040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A2-4DD8-AF32-4446C507B40D}"/>
            </c:ext>
          </c:extLst>
        </c:ser>
        <c:ser>
          <c:idx val="3"/>
          <c:order val="3"/>
          <c:tx>
            <c:strRef>
              <c:f>Sheet1!$C$9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rgbClr val="0069AA">
                <a:alpha val="50000"/>
              </a:srgbClr>
            </a:solidFill>
            <a:ln>
              <a:noFill/>
            </a:ln>
          </c:spPr>
          <c:invertIfNegative val="0"/>
          <c:cat>
            <c:numRef>
              <c:f>Sheet1!$D$5:$G$5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Sheet1!$D$9:$G$9</c:f>
              <c:numCache>
                <c:formatCode>#,##0</c:formatCode>
                <c:ptCount val="4"/>
                <c:pt idx="0">
                  <c:v>920635</c:v>
                </c:pt>
                <c:pt idx="1">
                  <c:v>847835</c:v>
                </c:pt>
                <c:pt idx="2">
                  <c:v>811190</c:v>
                </c:pt>
                <c:pt idx="3">
                  <c:v>798685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A2-4DD8-AF32-4446C507B40D}"/>
            </c:ext>
          </c:extLst>
        </c:ser>
        <c:ser>
          <c:idx val="4"/>
          <c:order val="4"/>
          <c:tx>
            <c:strRef>
              <c:f>Sheet1!$C$10</c:f>
              <c:strCache>
                <c:ptCount val="1"/>
                <c:pt idx="0">
                  <c:v>Wastewater</c:v>
                </c:pt>
              </c:strCache>
            </c:strRef>
          </c:tx>
          <c:spPr>
            <a:solidFill>
              <a:srgbClr val="54B948"/>
            </a:solidFill>
          </c:spPr>
          <c:invertIfNegative val="0"/>
          <c:cat>
            <c:numRef>
              <c:f>Sheet1!$D$5:$G$5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Sheet1!$D$10:$G$10</c:f>
              <c:numCache>
                <c:formatCode>#,##0</c:formatCode>
                <c:ptCount val="4"/>
                <c:pt idx="0">
                  <c:v>1788017</c:v>
                </c:pt>
                <c:pt idx="1">
                  <c:v>1749011</c:v>
                </c:pt>
                <c:pt idx="2">
                  <c:v>2013333</c:v>
                </c:pt>
                <c:pt idx="3">
                  <c:v>1965799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A2-4DD8-AF32-4446C507B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serLines>
          <c:spPr>
            <a:ln>
              <a:solidFill>
                <a:srgbClr val="A5A5A5"/>
              </a:solidFill>
              <a:prstDash val="sysDash"/>
            </a:ln>
          </c:spPr>
        </c:serLines>
        <c:axId val="289501952"/>
        <c:axId val="289503488"/>
      </c:barChart>
      <c:catAx>
        <c:axId val="28950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53565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89503488"/>
        <c:crosses val="autoZero"/>
        <c:auto val="1"/>
        <c:lblAlgn val="ctr"/>
        <c:lblOffset val="100"/>
        <c:noMultiLvlLbl val="0"/>
      </c:catAx>
      <c:valAx>
        <c:axId val="2895034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$</a:t>
                </a:r>
                <a:r>
                  <a:rPr lang="en-US" baseline="0" dirty="0"/>
                  <a:t> billions</a:t>
                </a:r>
                <a:endParaRPr lang="en-US" dirty="0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spPr>
          <a:ln w="12700">
            <a:solidFill>
              <a:srgbClr val="53565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89501952"/>
        <c:crosses val="autoZero"/>
        <c:crossBetween val="between"/>
        <c:dispUnits>
          <c:builtInUnit val="millions"/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93736502283800127"/>
          <c:w val="1"/>
          <c:h val="3.3224647799631746E-2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700" baseline="0">
          <a:solidFill>
            <a:schemeClr val="accent3"/>
          </a:solidFill>
          <a:latin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629599656386197E-2"/>
          <c:y val="0.16814146632664567"/>
          <c:w val="0.91000816761900116"/>
          <c:h val="0.66617314109494452"/>
        </c:manualLayout>
      </c:layout>
      <c:lineChart>
        <c:grouping val="standard"/>
        <c:varyColors val="0"/>
        <c:ser>
          <c:idx val="0"/>
          <c:order val="0"/>
          <c:tx>
            <c:v>DCOH</c:v>
          </c:tx>
          <c:spPr>
            <a:ln>
              <a:solidFill>
                <a:srgbClr val="3969AA"/>
              </a:solidFill>
            </a:ln>
          </c:spPr>
          <c:marker>
            <c:symbol val="none"/>
          </c:marker>
          <c:cat>
            <c:strRef>
              <c:f>Sheet13!$D$1:$L$1</c:f>
              <c:strCache>
                <c:ptCount val="9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 2023</c:v>
                </c:pt>
                <c:pt idx="6">
                  <c:v>FY 2024</c:v>
                </c:pt>
                <c:pt idx="7">
                  <c:v>FY 2025</c:v>
                </c:pt>
                <c:pt idx="8">
                  <c:v>FY 2026</c:v>
                </c:pt>
              </c:strCache>
            </c:strRef>
          </c:cat>
          <c:val>
            <c:numRef>
              <c:f>Sheet13!$D$4:$L$4</c:f>
              <c:numCache>
                <c:formatCode>#,##0</c:formatCode>
                <c:ptCount val="9"/>
                <c:pt idx="0">
                  <c:v>116.87234629441724</c:v>
                </c:pt>
                <c:pt idx="1">
                  <c:v>132.53875385657312</c:v>
                </c:pt>
                <c:pt idx="2">
                  <c:v>369.01762638752024</c:v>
                </c:pt>
                <c:pt idx="3">
                  <c:v>567.81338965504494</c:v>
                </c:pt>
                <c:pt idx="4">
                  <c:v>332.4530482147153</c:v>
                </c:pt>
                <c:pt idx="5">
                  <c:v>616.32150178196264</c:v>
                </c:pt>
                <c:pt idx="6">
                  <c:v>336.13068152768545</c:v>
                </c:pt>
                <c:pt idx="7">
                  <c:v>211.56874375095325</c:v>
                </c:pt>
                <c:pt idx="8">
                  <c:v>191.38889123085093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1E-4377-BF38-7021E6B185A1}"/>
            </c:ext>
          </c:extLst>
        </c:ser>
        <c:ser>
          <c:idx val="1"/>
          <c:order val="1"/>
          <c:tx>
            <c:v>DCOH w/ LOC</c:v>
          </c:tx>
          <c:spPr>
            <a:ln>
              <a:solidFill>
                <a:srgbClr val="54B948"/>
              </a:solidFill>
            </a:ln>
          </c:spPr>
          <c:marker>
            <c:symbol val="none"/>
          </c:marker>
          <c:cat>
            <c:strRef>
              <c:f>Sheet13!$D$1:$L$1</c:f>
              <c:strCache>
                <c:ptCount val="9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 2023</c:v>
                </c:pt>
                <c:pt idx="6">
                  <c:v>FY 2024</c:v>
                </c:pt>
                <c:pt idx="7">
                  <c:v>FY 2025</c:v>
                </c:pt>
                <c:pt idx="8">
                  <c:v>FY 2026</c:v>
                </c:pt>
              </c:strCache>
            </c:strRef>
          </c:cat>
          <c:val>
            <c:numRef>
              <c:f>Sheet13!$D$8:$L$8</c:f>
              <c:numCache>
                <c:formatCode>0</c:formatCode>
                <c:ptCount val="9"/>
                <c:pt idx="0">
                  <c:v>458.46767281718866</c:v>
                </c:pt>
                <c:pt idx="1">
                  <c:v>458.70136955376626</c:v>
                </c:pt>
                <c:pt idx="2">
                  <c:v>691.37785173753787</c:v>
                </c:pt>
                <c:pt idx="3">
                  <c:v>888.32028505934113</c:v>
                </c:pt>
                <c:pt idx="4">
                  <c:v>630.35847451802465</c:v>
                </c:pt>
                <c:pt idx="5">
                  <c:v>911.25970723077057</c:v>
                </c:pt>
                <c:pt idx="6">
                  <c:v>631.60420607733863</c:v>
                </c:pt>
                <c:pt idx="7">
                  <c:v>505.37985730990192</c:v>
                </c:pt>
                <c:pt idx="8">
                  <c:v>483.73601497356862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1E-4377-BF38-7021E6B18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0932736"/>
        <c:axId val="590680448"/>
      </c:lineChart>
      <c:catAx>
        <c:axId val="580932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90680448"/>
        <c:crosses val="autoZero"/>
        <c:auto val="1"/>
        <c:lblAlgn val="ctr"/>
        <c:lblOffset val="100"/>
        <c:noMultiLvlLbl val="0"/>
      </c:catAx>
      <c:valAx>
        <c:axId val="590680448"/>
        <c:scaling>
          <c:orientation val="minMax"/>
          <c:max val="1000"/>
        </c:scaling>
        <c:delete val="0"/>
        <c:axPos val="l"/>
        <c:majorGridlines>
          <c:spPr>
            <a:ln w="3175"/>
          </c:spPr>
        </c:majorGridlines>
        <c:numFmt formatCode="#,##0" sourceLinked="0"/>
        <c:majorTickMark val="out"/>
        <c:minorTickMark val="none"/>
        <c:tickLblPos val="nextTo"/>
        <c:crossAx val="580932736"/>
        <c:crosses val="autoZero"/>
        <c:crossBetween val="between"/>
      </c:valAx>
    </c:plotArea>
    <c:legend>
      <c:legendPos val="t"/>
      <c:overlay val="0"/>
    </c:legend>
    <c:plotVisOnly val="1"/>
    <c:dispBlanksAs val="span"/>
    <c:showDLblsOverMax val="0"/>
  </c:chart>
  <c:spPr>
    <a:ln>
      <a:noFill/>
    </a:ln>
  </c:spPr>
  <c:txPr>
    <a:bodyPr/>
    <a:lstStyle/>
    <a:p>
      <a:pPr>
        <a:defRPr sz="900" baseline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B489F-22C5-4752-A946-F9652BCC31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97B3A-183E-42EF-A2B4-A9C12CC72C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O&amp;M expenses has priority over bond interest and principal</a:t>
          </a:r>
          <a:endParaRPr lang="en-US" dirty="0"/>
        </a:p>
      </dgm:t>
    </dgm:pt>
    <dgm:pt modelId="{AFA67D74-AEB7-4D67-8616-89F7C07B202B}" type="parTrans" cxnId="{84567C8D-479B-4F7B-8B09-A77409BB32D2}">
      <dgm:prSet/>
      <dgm:spPr/>
      <dgm:t>
        <a:bodyPr/>
        <a:lstStyle/>
        <a:p>
          <a:endParaRPr lang="en-US"/>
        </a:p>
      </dgm:t>
    </dgm:pt>
    <dgm:pt modelId="{6FF1B8BF-035E-4D4F-A63C-40FA0A74B9B3}" type="sibTrans" cxnId="{84567C8D-479B-4F7B-8B09-A77409BB32D2}">
      <dgm:prSet/>
      <dgm:spPr/>
      <dgm:t>
        <a:bodyPr/>
        <a:lstStyle/>
        <a:p>
          <a:endParaRPr lang="en-US"/>
        </a:p>
      </dgm:t>
    </dgm:pt>
    <dgm:pt modelId="{27721ABC-1857-4629-A08E-E433D63716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Interest and principal are paid monthly</a:t>
          </a:r>
          <a:endParaRPr lang="en-US" dirty="0"/>
        </a:p>
      </dgm:t>
    </dgm:pt>
    <dgm:pt modelId="{6E8C6F9A-5B8A-424F-8C41-544A655E8EA4}" type="parTrans" cxnId="{454917DA-035E-4408-93AF-EED4E9A5050B}">
      <dgm:prSet/>
      <dgm:spPr/>
      <dgm:t>
        <a:bodyPr/>
        <a:lstStyle/>
        <a:p>
          <a:endParaRPr lang="en-US"/>
        </a:p>
      </dgm:t>
    </dgm:pt>
    <dgm:pt modelId="{FD6391AD-AC50-4DC0-8AE1-8E8A0945B3F1}" type="sibTrans" cxnId="{454917DA-035E-4408-93AF-EED4E9A5050B}">
      <dgm:prSet/>
      <dgm:spPr/>
      <dgm:t>
        <a:bodyPr/>
        <a:lstStyle/>
        <a:p>
          <a:endParaRPr lang="en-US"/>
        </a:p>
      </dgm:t>
    </dgm:pt>
    <dgm:pt modelId="{44DC5E09-DB1B-4B19-A94B-99BD8275E6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Often a reserve account is required</a:t>
          </a:r>
          <a:endParaRPr lang="en-US" dirty="0"/>
        </a:p>
      </dgm:t>
    </dgm:pt>
    <dgm:pt modelId="{7212E4EE-2219-4C3A-97B9-BC34A80DDAD1}" type="parTrans" cxnId="{953544EC-C2B5-4D3C-910E-13A4B9B21F0B}">
      <dgm:prSet/>
      <dgm:spPr/>
      <dgm:t>
        <a:bodyPr/>
        <a:lstStyle/>
        <a:p>
          <a:endParaRPr lang="en-US"/>
        </a:p>
      </dgm:t>
    </dgm:pt>
    <dgm:pt modelId="{D2AB85FF-D0DD-4BDD-8DB7-7241BD410D84}" type="sibTrans" cxnId="{953544EC-C2B5-4D3C-910E-13A4B9B21F0B}">
      <dgm:prSet/>
      <dgm:spPr/>
      <dgm:t>
        <a:bodyPr/>
        <a:lstStyle/>
        <a:p>
          <a:endParaRPr lang="en-US"/>
        </a:p>
      </dgm:t>
    </dgm:pt>
    <dgm:pt modelId="{89B20BAD-7B8B-4688-91B4-9678730AFE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Second lien bonds are subsequent to first lien bonds</a:t>
          </a:r>
          <a:endParaRPr lang="en-US" dirty="0"/>
        </a:p>
      </dgm:t>
    </dgm:pt>
    <dgm:pt modelId="{8D137B68-4CEA-4DB0-871B-A5B88110602D}" type="parTrans" cxnId="{DD289138-6121-44B3-B2AC-3BCF412C695B}">
      <dgm:prSet/>
      <dgm:spPr/>
      <dgm:t>
        <a:bodyPr/>
        <a:lstStyle/>
        <a:p>
          <a:endParaRPr lang="en-US"/>
        </a:p>
      </dgm:t>
    </dgm:pt>
    <dgm:pt modelId="{DE798E04-C056-4C18-9D33-0B4167AFEF84}" type="sibTrans" cxnId="{DD289138-6121-44B3-B2AC-3BCF412C695B}">
      <dgm:prSet/>
      <dgm:spPr/>
      <dgm:t>
        <a:bodyPr/>
        <a:lstStyle/>
        <a:p>
          <a:endParaRPr lang="en-US"/>
        </a:p>
      </dgm:t>
    </dgm:pt>
    <dgm:pt modelId="{BBA06613-CF6D-451C-9C28-A9D46A5C50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CWA pays PILOT to City of Indianapolis </a:t>
          </a:r>
          <a:endParaRPr lang="en-US" dirty="0"/>
        </a:p>
      </dgm:t>
    </dgm:pt>
    <dgm:pt modelId="{A5BDDEC1-4C78-4B27-B2BC-F01BF26DF774}" type="parTrans" cxnId="{EEE31395-684C-4BAC-9EDD-93DA84FA9E54}">
      <dgm:prSet/>
      <dgm:spPr/>
      <dgm:t>
        <a:bodyPr/>
        <a:lstStyle/>
        <a:p>
          <a:endParaRPr lang="en-US"/>
        </a:p>
      </dgm:t>
    </dgm:pt>
    <dgm:pt modelId="{9610A584-C68B-4282-ADAC-D9FE9BCB803F}" type="sibTrans" cxnId="{EEE31395-684C-4BAC-9EDD-93DA84FA9E54}">
      <dgm:prSet/>
      <dgm:spPr/>
      <dgm:t>
        <a:bodyPr/>
        <a:lstStyle/>
        <a:p>
          <a:endParaRPr lang="en-US"/>
        </a:p>
      </dgm:t>
    </dgm:pt>
    <dgm:pt modelId="{8B825E07-E6E4-4393-9255-765757315A23}" type="pres">
      <dgm:prSet presAssocID="{38DB489F-22C5-4752-A946-F9652BCC31C1}" presName="root" presStyleCnt="0">
        <dgm:presLayoutVars>
          <dgm:dir/>
          <dgm:resizeHandles val="exact"/>
        </dgm:presLayoutVars>
      </dgm:prSet>
      <dgm:spPr/>
    </dgm:pt>
    <dgm:pt modelId="{2F256FF5-4F7F-4950-8F4F-648307408973}" type="pres">
      <dgm:prSet presAssocID="{3C597B3A-183E-42EF-A2B4-A9C12CC72C8F}" presName="compNode" presStyleCnt="0"/>
      <dgm:spPr/>
    </dgm:pt>
    <dgm:pt modelId="{CE4147AB-3C5B-413B-BA3E-887559B434AD}" type="pres">
      <dgm:prSet presAssocID="{3C597B3A-183E-42EF-A2B4-A9C12CC72C8F}" presName="bgRect" presStyleLbl="bgShp" presStyleIdx="0" presStyleCnt="5"/>
      <dgm:spPr/>
    </dgm:pt>
    <dgm:pt modelId="{42CFCB83-A152-4384-8D5D-7CD28B4A32FA}" type="pres">
      <dgm:prSet presAssocID="{3C597B3A-183E-42EF-A2B4-A9C12CC72C8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7C8ABC9-3DC6-4B3F-9FE7-A34616DFD405}" type="pres">
      <dgm:prSet presAssocID="{3C597B3A-183E-42EF-A2B4-A9C12CC72C8F}" presName="spaceRect" presStyleCnt="0"/>
      <dgm:spPr/>
    </dgm:pt>
    <dgm:pt modelId="{382C2DD4-91F3-43AD-A3EF-09AB9891B97E}" type="pres">
      <dgm:prSet presAssocID="{3C597B3A-183E-42EF-A2B4-A9C12CC72C8F}" presName="parTx" presStyleLbl="revTx" presStyleIdx="0" presStyleCnt="5">
        <dgm:presLayoutVars>
          <dgm:chMax val="0"/>
          <dgm:chPref val="0"/>
        </dgm:presLayoutVars>
      </dgm:prSet>
      <dgm:spPr/>
    </dgm:pt>
    <dgm:pt modelId="{BDEC698B-3507-4A9B-AA26-ED39B7DF5646}" type="pres">
      <dgm:prSet presAssocID="{6FF1B8BF-035E-4D4F-A63C-40FA0A74B9B3}" presName="sibTrans" presStyleCnt="0"/>
      <dgm:spPr/>
    </dgm:pt>
    <dgm:pt modelId="{5C8AFE24-5C56-4BDA-B12C-C39212D987F7}" type="pres">
      <dgm:prSet presAssocID="{27721ABC-1857-4629-A08E-E433D637164B}" presName="compNode" presStyleCnt="0"/>
      <dgm:spPr/>
    </dgm:pt>
    <dgm:pt modelId="{5A6F2C41-F016-4FDD-A44B-2D3CDD999D41}" type="pres">
      <dgm:prSet presAssocID="{27721ABC-1857-4629-A08E-E433D637164B}" presName="bgRect" presStyleLbl="bgShp" presStyleIdx="1" presStyleCnt="5"/>
      <dgm:spPr/>
    </dgm:pt>
    <dgm:pt modelId="{10DC4F2C-B0FB-4AF8-A271-FDDD1ECF1821}" type="pres">
      <dgm:prSet presAssocID="{27721ABC-1857-4629-A08E-E433D637164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2FDE551A-1060-4A4A-ABB2-229710BAD515}" type="pres">
      <dgm:prSet presAssocID="{27721ABC-1857-4629-A08E-E433D637164B}" presName="spaceRect" presStyleCnt="0"/>
      <dgm:spPr/>
    </dgm:pt>
    <dgm:pt modelId="{3A7BC67A-D4B6-4CF9-BBBF-84216E9998E4}" type="pres">
      <dgm:prSet presAssocID="{27721ABC-1857-4629-A08E-E433D637164B}" presName="parTx" presStyleLbl="revTx" presStyleIdx="1" presStyleCnt="5">
        <dgm:presLayoutVars>
          <dgm:chMax val="0"/>
          <dgm:chPref val="0"/>
        </dgm:presLayoutVars>
      </dgm:prSet>
      <dgm:spPr/>
    </dgm:pt>
    <dgm:pt modelId="{1178ED45-9C5E-41C5-8724-49D9ADB32113}" type="pres">
      <dgm:prSet presAssocID="{FD6391AD-AC50-4DC0-8AE1-8E8A0945B3F1}" presName="sibTrans" presStyleCnt="0"/>
      <dgm:spPr/>
    </dgm:pt>
    <dgm:pt modelId="{397CB2F6-418A-46DD-928D-929AA9C5EAE4}" type="pres">
      <dgm:prSet presAssocID="{44DC5E09-DB1B-4B19-A94B-99BD8275E683}" presName="compNode" presStyleCnt="0"/>
      <dgm:spPr/>
    </dgm:pt>
    <dgm:pt modelId="{797EC77D-3CF9-4203-A198-D3150B18E493}" type="pres">
      <dgm:prSet presAssocID="{44DC5E09-DB1B-4B19-A94B-99BD8275E683}" presName="bgRect" presStyleLbl="bgShp" presStyleIdx="2" presStyleCnt="5"/>
      <dgm:spPr/>
    </dgm:pt>
    <dgm:pt modelId="{ECBAAFEB-6B80-44E8-B173-751B5BD19DBC}" type="pres">
      <dgm:prSet presAssocID="{44DC5E09-DB1B-4B19-A94B-99BD8275E68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F5A8533-30F2-4369-BA44-9082B07DCB92}" type="pres">
      <dgm:prSet presAssocID="{44DC5E09-DB1B-4B19-A94B-99BD8275E683}" presName="spaceRect" presStyleCnt="0"/>
      <dgm:spPr/>
    </dgm:pt>
    <dgm:pt modelId="{54D7CA24-6A2D-4BEA-B9CE-9D630FAB5625}" type="pres">
      <dgm:prSet presAssocID="{44DC5E09-DB1B-4B19-A94B-99BD8275E683}" presName="parTx" presStyleLbl="revTx" presStyleIdx="2" presStyleCnt="5">
        <dgm:presLayoutVars>
          <dgm:chMax val="0"/>
          <dgm:chPref val="0"/>
        </dgm:presLayoutVars>
      </dgm:prSet>
      <dgm:spPr/>
    </dgm:pt>
    <dgm:pt modelId="{B2137021-45ED-4F9E-9F0C-CD5BC49CE1EE}" type="pres">
      <dgm:prSet presAssocID="{D2AB85FF-D0DD-4BDD-8DB7-7241BD410D84}" presName="sibTrans" presStyleCnt="0"/>
      <dgm:spPr/>
    </dgm:pt>
    <dgm:pt modelId="{1DA3421B-3D62-4B73-A00A-8F8C3F47D7A9}" type="pres">
      <dgm:prSet presAssocID="{89B20BAD-7B8B-4688-91B4-9678730AFEDD}" presName="compNode" presStyleCnt="0"/>
      <dgm:spPr/>
    </dgm:pt>
    <dgm:pt modelId="{BBFC6A27-C0C5-4FDC-8F21-0FAD6BAFFE53}" type="pres">
      <dgm:prSet presAssocID="{89B20BAD-7B8B-4688-91B4-9678730AFEDD}" presName="bgRect" presStyleLbl="bgShp" presStyleIdx="3" presStyleCnt="5"/>
      <dgm:spPr/>
    </dgm:pt>
    <dgm:pt modelId="{BEE1AD8A-F9BC-4B87-8DF0-B06EC83AF968}" type="pres">
      <dgm:prSet presAssocID="{89B20BAD-7B8B-4688-91B4-9678730AFED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E18A81A7-6A79-43C1-9501-5A71E59DC6C8}" type="pres">
      <dgm:prSet presAssocID="{89B20BAD-7B8B-4688-91B4-9678730AFEDD}" presName="spaceRect" presStyleCnt="0"/>
      <dgm:spPr/>
    </dgm:pt>
    <dgm:pt modelId="{A8E12590-6365-462B-9E24-6E25AB4B44DE}" type="pres">
      <dgm:prSet presAssocID="{89B20BAD-7B8B-4688-91B4-9678730AFEDD}" presName="parTx" presStyleLbl="revTx" presStyleIdx="3" presStyleCnt="5">
        <dgm:presLayoutVars>
          <dgm:chMax val="0"/>
          <dgm:chPref val="0"/>
        </dgm:presLayoutVars>
      </dgm:prSet>
      <dgm:spPr/>
    </dgm:pt>
    <dgm:pt modelId="{28CF140B-E18A-474A-8350-A2EB926BAFB9}" type="pres">
      <dgm:prSet presAssocID="{DE798E04-C056-4C18-9D33-0B4167AFEF84}" presName="sibTrans" presStyleCnt="0"/>
      <dgm:spPr/>
    </dgm:pt>
    <dgm:pt modelId="{79436CFB-B662-47C4-B653-94AED64F5657}" type="pres">
      <dgm:prSet presAssocID="{BBA06613-CF6D-451C-9C28-A9D46A5C50C8}" presName="compNode" presStyleCnt="0"/>
      <dgm:spPr/>
    </dgm:pt>
    <dgm:pt modelId="{30799497-D745-4AF5-988D-1B80F4D0E95F}" type="pres">
      <dgm:prSet presAssocID="{BBA06613-CF6D-451C-9C28-A9D46A5C50C8}" presName="bgRect" presStyleLbl="bgShp" presStyleIdx="4" presStyleCnt="5"/>
      <dgm:spPr/>
    </dgm:pt>
    <dgm:pt modelId="{0CB09747-D7F7-4950-B680-B101BA1D49BE}" type="pres">
      <dgm:prSet presAssocID="{BBA06613-CF6D-451C-9C28-A9D46A5C50C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EAED3A5A-03A9-4228-9CC3-FC3BFEF01BFB}" type="pres">
      <dgm:prSet presAssocID="{BBA06613-CF6D-451C-9C28-A9D46A5C50C8}" presName="spaceRect" presStyleCnt="0"/>
      <dgm:spPr/>
    </dgm:pt>
    <dgm:pt modelId="{CEAB7B19-6153-400F-B6C8-7FE4B9EED2DA}" type="pres">
      <dgm:prSet presAssocID="{BBA06613-CF6D-451C-9C28-A9D46A5C50C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494220B-5EF2-4E47-B745-F0B57B8BC8AE}" type="presOf" srcId="{27721ABC-1857-4629-A08E-E433D637164B}" destId="{3A7BC67A-D4B6-4CF9-BBBF-84216E9998E4}" srcOrd="0" destOrd="0" presId="urn:microsoft.com/office/officeart/2018/2/layout/IconVerticalSolidList"/>
    <dgm:cxn modelId="{DD289138-6121-44B3-B2AC-3BCF412C695B}" srcId="{38DB489F-22C5-4752-A946-F9652BCC31C1}" destId="{89B20BAD-7B8B-4688-91B4-9678730AFEDD}" srcOrd="3" destOrd="0" parTransId="{8D137B68-4CEA-4DB0-871B-A5B88110602D}" sibTransId="{DE798E04-C056-4C18-9D33-0B4167AFEF84}"/>
    <dgm:cxn modelId="{5F781543-7943-48CB-8B63-16A6A2087BF6}" type="presOf" srcId="{3C597B3A-183E-42EF-A2B4-A9C12CC72C8F}" destId="{382C2DD4-91F3-43AD-A3EF-09AB9891B97E}" srcOrd="0" destOrd="0" presId="urn:microsoft.com/office/officeart/2018/2/layout/IconVerticalSolidList"/>
    <dgm:cxn modelId="{3853FC65-E263-4A40-84AB-39A33E2CE44C}" type="presOf" srcId="{44DC5E09-DB1B-4B19-A94B-99BD8275E683}" destId="{54D7CA24-6A2D-4BEA-B9CE-9D630FAB5625}" srcOrd="0" destOrd="0" presId="urn:microsoft.com/office/officeart/2018/2/layout/IconVerticalSolidList"/>
    <dgm:cxn modelId="{84567C8D-479B-4F7B-8B09-A77409BB32D2}" srcId="{38DB489F-22C5-4752-A946-F9652BCC31C1}" destId="{3C597B3A-183E-42EF-A2B4-A9C12CC72C8F}" srcOrd="0" destOrd="0" parTransId="{AFA67D74-AEB7-4D67-8616-89F7C07B202B}" sibTransId="{6FF1B8BF-035E-4D4F-A63C-40FA0A74B9B3}"/>
    <dgm:cxn modelId="{EEE31395-684C-4BAC-9EDD-93DA84FA9E54}" srcId="{38DB489F-22C5-4752-A946-F9652BCC31C1}" destId="{BBA06613-CF6D-451C-9C28-A9D46A5C50C8}" srcOrd="4" destOrd="0" parTransId="{A5BDDEC1-4C78-4B27-B2BC-F01BF26DF774}" sibTransId="{9610A584-C68B-4282-ADAC-D9FE9BCB803F}"/>
    <dgm:cxn modelId="{96A868AA-B5C6-4A82-9589-6B952C418EAB}" type="presOf" srcId="{89B20BAD-7B8B-4688-91B4-9678730AFEDD}" destId="{A8E12590-6365-462B-9E24-6E25AB4B44DE}" srcOrd="0" destOrd="0" presId="urn:microsoft.com/office/officeart/2018/2/layout/IconVerticalSolidList"/>
    <dgm:cxn modelId="{5E1730B8-4936-4B45-A23A-2AF1C7599B7E}" type="presOf" srcId="{BBA06613-CF6D-451C-9C28-A9D46A5C50C8}" destId="{CEAB7B19-6153-400F-B6C8-7FE4B9EED2DA}" srcOrd="0" destOrd="0" presId="urn:microsoft.com/office/officeart/2018/2/layout/IconVerticalSolidList"/>
    <dgm:cxn modelId="{454917DA-035E-4408-93AF-EED4E9A5050B}" srcId="{38DB489F-22C5-4752-A946-F9652BCC31C1}" destId="{27721ABC-1857-4629-A08E-E433D637164B}" srcOrd="1" destOrd="0" parTransId="{6E8C6F9A-5B8A-424F-8C41-544A655E8EA4}" sibTransId="{FD6391AD-AC50-4DC0-8AE1-8E8A0945B3F1}"/>
    <dgm:cxn modelId="{953544EC-C2B5-4D3C-910E-13A4B9B21F0B}" srcId="{38DB489F-22C5-4752-A946-F9652BCC31C1}" destId="{44DC5E09-DB1B-4B19-A94B-99BD8275E683}" srcOrd="2" destOrd="0" parTransId="{7212E4EE-2219-4C3A-97B9-BC34A80DDAD1}" sibTransId="{D2AB85FF-D0DD-4BDD-8DB7-7241BD410D84}"/>
    <dgm:cxn modelId="{6A3030FF-C928-4278-843E-E7AB34677037}" type="presOf" srcId="{38DB489F-22C5-4752-A946-F9652BCC31C1}" destId="{8B825E07-E6E4-4393-9255-765757315A23}" srcOrd="0" destOrd="0" presId="urn:microsoft.com/office/officeart/2018/2/layout/IconVerticalSolidList"/>
    <dgm:cxn modelId="{A7E52157-FBE2-40BA-82D2-E3A324B19F1F}" type="presParOf" srcId="{8B825E07-E6E4-4393-9255-765757315A23}" destId="{2F256FF5-4F7F-4950-8F4F-648307408973}" srcOrd="0" destOrd="0" presId="urn:microsoft.com/office/officeart/2018/2/layout/IconVerticalSolidList"/>
    <dgm:cxn modelId="{36A21CA6-CAAD-4B35-8D18-E9881662C1BA}" type="presParOf" srcId="{2F256FF5-4F7F-4950-8F4F-648307408973}" destId="{CE4147AB-3C5B-413B-BA3E-887559B434AD}" srcOrd="0" destOrd="0" presId="urn:microsoft.com/office/officeart/2018/2/layout/IconVerticalSolidList"/>
    <dgm:cxn modelId="{0B565B0E-DD09-4C34-AB90-5CBBD4CED70D}" type="presParOf" srcId="{2F256FF5-4F7F-4950-8F4F-648307408973}" destId="{42CFCB83-A152-4384-8D5D-7CD28B4A32FA}" srcOrd="1" destOrd="0" presId="urn:microsoft.com/office/officeart/2018/2/layout/IconVerticalSolidList"/>
    <dgm:cxn modelId="{C5F7B17A-2B39-4494-AB7F-D7389AE06E0A}" type="presParOf" srcId="{2F256FF5-4F7F-4950-8F4F-648307408973}" destId="{B7C8ABC9-3DC6-4B3F-9FE7-A34616DFD405}" srcOrd="2" destOrd="0" presId="urn:microsoft.com/office/officeart/2018/2/layout/IconVerticalSolidList"/>
    <dgm:cxn modelId="{691D4191-0FB7-4E26-AA70-1D92E8459006}" type="presParOf" srcId="{2F256FF5-4F7F-4950-8F4F-648307408973}" destId="{382C2DD4-91F3-43AD-A3EF-09AB9891B97E}" srcOrd="3" destOrd="0" presId="urn:microsoft.com/office/officeart/2018/2/layout/IconVerticalSolidList"/>
    <dgm:cxn modelId="{80DD41F7-79F4-4356-A2B4-F28CDD2677E4}" type="presParOf" srcId="{8B825E07-E6E4-4393-9255-765757315A23}" destId="{BDEC698B-3507-4A9B-AA26-ED39B7DF5646}" srcOrd="1" destOrd="0" presId="urn:microsoft.com/office/officeart/2018/2/layout/IconVerticalSolidList"/>
    <dgm:cxn modelId="{FA2943C5-036F-4FF3-B7B0-50955ACDB212}" type="presParOf" srcId="{8B825E07-E6E4-4393-9255-765757315A23}" destId="{5C8AFE24-5C56-4BDA-B12C-C39212D987F7}" srcOrd="2" destOrd="0" presId="urn:microsoft.com/office/officeart/2018/2/layout/IconVerticalSolidList"/>
    <dgm:cxn modelId="{18610824-03D1-423C-A8C4-8941B78A3CE9}" type="presParOf" srcId="{5C8AFE24-5C56-4BDA-B12C-C39212D987F7}" destId="{5A6F2C41-F016-4FDD-A44B-2D3CDD999D41}" srcOrd="0" destOrd="0" presId="urn:microsoft.com/office/officeart/2018/2/layout/IconVerticalSolidList"/>
    <dgm:cxn modelId="{E16A519C-77DD-4263-A4C2-1EAB9E4ECE2D}" type="presParOf" srcId="{5C8AFE24-5C56-4BDA-B12C-C39212D987F7}" destId="{10DC4F2C-B0FB-4AF8-A271-FDDD1ECF1821}" srcOrd="1" destOrd="0" presId="urn:microsoft.com/office/officeart/2018/2/layout/IconVerticalSolidList"/>
    <dgm:cxn modelId="{64ACAA9F-D915-42B9-A7A3-567174482E54}" type="presParOf" srcId="{5C8AFE24-5C56-4BDA-B12C-C39212D987F7}" destId="{2FDE551A-1060-4A4A-ABB2-229710BAD515}" srcOrd="2" destOrd="0" presId="urn:microsoft.com/office/officeart/2018/2/layout/IconVerticalSolidList"/>
    <dgm:cxn modelId="{D2046126-3C5B-4264-824A-64D4845267B9}" type="presParOf" srcId="{5C8AFE24-5C56-4BDA-B12C-C39212D987F7}" destId="{3A7BC67A-D4B6-4CF9-BBBF-84216E9998E4}" srcOrd="3" destOrd="0" presId="urn:microsoft.com/office/officeart/2018/2/layout/IconVerticalSolidList"/>
    <dgm:cxn modelId="{BD5ECCC3-F16F-4745-9118-93C412C5E18E}" type="presParOf" srcId="{8B825E07-E6E4-4393-9255-765757315A23}" destId="{1178ED45-9C5E-41C5-8724-49D9ADB32113}" srcOrd="3" destOrd="0" presId="urn:microsoft.com/office/officeart/2018/2/layout/IconVerticalSolidList"/>
    <dgm:cxn modelId="{36C64442-53D6-4B7B-B1DC-8434E3AD6C58}" type="presParOf" srcId="{8B825E07-E6E4-4393-9255-765757315A23}" destId="{397CB2F6-418A-46DD-928D-929AA9C5EAE4}" srcOrd="4" destOrd="0" presId="urn:microsoft.com/office/officeart/2018/2/layout/IconVerticalSolidList"/>
    <dgm:cxn modelId="{C9A72FF7-50FA-4AFD-A8E5-8DA52AD0C1B8}" type="presParOf" srcId="{397CB2F6-418A-46DD-928D-929AA9C5EAE4}" destId="{797EC77D-3CF9-4203-A198-D3150B18E493}" srcOrd="0" destOrd="0" presId="urn:microsoft.com/office/officeart/2018/2/layout/IconVerticalSolidList"/>
    <dgm:cxn modelId="{E36D7F50-A98C-450E-8466-F8E5C8DC105C}" type="presParOf" srcId="{397CB2F6-418A-46DD-928D-929AA9C5EAE4}" destId="{ECBAAFEB-6B80-44E8-B173-751B5BD19DBC}" srcOrd="1" destOrd="0" presId="urn:microsoft.com/office/officeart/2018/2/layout/IconVerticalSolidList"/>
    <dgm:cxn modelId="{DF5DD675-4216-4621-ACAB-D1CA3E7A3303}" type="presParOf" srcId="{397CB2F6-418A-46DD-928D-929AA9C5EAE4}" destId="{7F5A8533-30F2-4369-BA44-9082B07DCB92}" srcOrd="2" destOrd="0" presId="urn:microsoft.com/office/officeart/2018/2/layout/IconVerticalSolidList"/>
    <dgm:cxn modelId="{44F4164B-5F19-460C-A4D5-2F469DF279BE}" type="presParOf" srcId="{397CB2F6-418A-46DD-928D-929AA9C5EAE4}" destId="{54D7CA24-6A2D-4BEA-B9CE-9D630FAB5625}" srcOrd="3" destOrd="0" presId="urn:microsoft.com/office/officeart/2018/2/layout/IconVerticalSolidList"/>
    <dgm:cxn modelId="{BA072777-33BA-4E1A-A5C0-69FBEEF71B9C}" type="presParOf" srcId="{8B825E07-E6E4-4393-9255-765757315A23}" destId="{B2137021-45ED-4F9E-9F0C-CD5BC49CE1EE}" srcOrd="5" destOrd="0" presId="urn:microsoft.com/office/officeart/2018/2/layout/IconVerticalSolidList"/>
    <dgm:cxn modelId="{82CEAF49-5140-4C46-A2BA-FA2F979328D1}" type="presParOf" srcId="{8B825E07-E6E4-4393-9255-765757315A23}" destId="{1DA3421B-3D62-4B73-A00A-8F8C3F47D7A9}" srcOrd="6" destOrd="0" presId="urn:microsoft.com/office/officeart/2018/2/layout/IconVerticalSolidList"/>
    <dgm:cxn modelId="{A1910E71-164A-4AB8-A27C-F4DF9F09A419}" type="presParOf" srcId="{1DA3421B-3D62-4B73-A00A-8F8C3F47D7A9}" destId="{BBFC6A27-C0C5-4FDC-8F21-0FAD6BAFFE53}" srcOrd="0" destOrd="0" presId="urn:microsoft.com/office/officeart/2018/2/layout/IconVerticalSolidList"/>
    <dgm:cxn modelId="{D2547DC3-70AF-426A-9CC3-1680CCB69540}" type="presParOf" srcId="{1DA3421B-3D62-4B73-A00A-8F8C3F47D7A9}" destId="{BEE1AD8A-F9BC-4B87-8DF0-B06EC83AF968}" srcOrd="1" destOrd="0" presId="urn:microsoft.com/office/officeart/2018/2/layout/IconVerticalSolidList"/>
    <dgm:cxn modelId="{4DBF8432-0056-4723-BC4D-6E2A3072A4FD}" type="presParOf" srcId="{1DA3421B-3D62-4B73-A00A-8F8C3F47D7A9}" destId="{E18A81A7-6A79-43C1-9501-5A71E59DC6C8}" srcOrd="2" destOrd="0" presId="urn:microsoft.com/office/officeart/2018/2/layout/IconVerticalSolidList"/>
    <dgm:cxn modelId="{301E3069-D8D9-47A6-9F59-93E03B224DE8}" type="presParOf" srcId="{1DA3421B-3D62-4B73-A00A-8F8C3F47D7A9}" destId="{A8E12590-6365-462B-9E24-6E25AB4B44DE}" srcOrd="3" destOrd="0" presId="urn:microsoft.com/office/officeart/2018/2/layout/IconVerticalSolidList"/>
    <dgm:cxn modelId="{6C7DB23B-0A90-4443-A620-85F7521C1699}" type="presParOf" srcId="{8B825E07-E6E4-4393-9255-765757315A23}" destId="{28CF140B-E18A-474A-8350-A2EB926BAFB9}" srcOrd="7" destOrd="0" presId="urn:microsoft.com/office/officeart/2018/2/layout/IconVerticalSolidList"/>
    <dgm:cxn modelId="{9015F7FB-E5A0-4DDA-B3AA-2D6C2DE4E5A3}" type="presParOf" srcId="{8B825E07-E6E4-4393-9255-765757315A23}" destId="{79436CFB-B662-47C4-B653-94AED64F5657}" srcOrd="8" destOrd="0" presId="urn:microsoft.com/office/officeart/2018/2/layout/IconVerticalSolidList"/>
    <dgm:cxn modelId="{1746FB59-BF7C-44F8-B8EE-2D117132B544}" type="presParOf" srcId="{79436CFB-B662-47C4-B653-94AED64F5657}" destId="{30799497-D745-4AF5-988D-1B80F4D0E95F}" srcOrd="0" destOrd="0" presId="urn:microsoft.com/office/officeart/2018/2/layout/IconVerticalSolidList"/>
    <dgm:cxn modelId="{EAB3FAD2-8D06-462E-A442-88635A6B58A8}" type="presParOf" srcId="{79436CFB-B662-47C4-B653-94AED64F5657}" destId="{0CB09747-D7F7-4950-B680-B101BA1D49BE}" srcOrd="1" destOrd="0" presId="urn:microsoft.com/office/officeart/2018/2/layout/IconVerticalSolidList"/>
    <dgm:cxn modelId="{7CF8FEE2-0B70-4446-A4D8-DD30B1CB96AD}" type="presParOf" srcId="{79436CFB-B662-47C4-B653-94AED64F5657}" destId="{EAED3A5A-03A9-4228-9CC3-FC3BFEF01BFB}" srcOrd="2" destOrd="0" presId="urn:microsoft.com/office/officeart/2018/2/layout/IconVerticalSolidList"/>
    <dgm:cxn modelId="{EEE60111-4025-4A73-939C-38ECE57CF256}" type="presParOf" srcId="{79436CFB-B662-47C4-B653-94AED64F5657}" destId="{CEAB7B19-6153-400F-B6C8-7FE4B9EED2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147AB-3C5B-413B-BA3E-887559B434AD}">
      <dsp:nvSpPr>
        <dsp:cNvPr id="0" name=""/>
        <dsp:cNvSpPr/>
      </dsp:nvSpPr>
      <dsp:spPr>
        <a:xfrm>
          <a:off x="0" y="3262"/>
          <a:ext cx="6968183" cy="694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FCB83-A152-4384-8D5D-7CD28B4A32FA}">
      <dsp:nvSpPr>
        <dsp:cNvPr id="0" name=""/>
        <dsp:cNvSpPr/>
      </dsp:nvSpPr>
      <dsp:spPr>
        <a:xfrm>
          <a:off x="210232" y="159633"/>
          <a:ext cx="382240" cy="3822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C2DD4-91F3-43AD-A3EF-09AB9891B97E}">
      <dsp:nvSpPr>
        <dsp:cNvPr id="0" name=""/>
        <dsp:cNvSpPr/>
      </dsp:nvSpPr>
      <dsp:spPr>
        <a:xfrm>
          <a:off x="802705" y="3262"/>
          <a:ext cx="6165477" cy="694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52" tIns="73552" rIns="73552" bIns="735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O&amp;M expenses has priority over bond interest and principal</a:t>
          </a:r>
          <a:endParaRPr lang="en-US" sz="1800" kern="1200" dirty="0"/>
        </a:p>
      </dsp:txBody>
      <dsp:txXfrm>
        <a:off x="802705" y="3262"/>
        <a:ext cx="6165477" cy="694982"/>
      </dsp:txXfrm>
    </dsp:sp>
    <dsp:sp modelId="{5A6F2C41-F016-4FDD-A44B-2D3CDD999D41}">
      <dsp:nvSpPr>
        <dsp:cNvPr id="0" name=""/>
        <dsp:cNvSpPr/>
      </dsp:nvSpPr>
      <dsp:spPr>
        <a:xfrm>
          <a:off x="0" y="871991"/>
          <a:ext cx="6968183" cy="694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C4F2C-B0FB-4AF8-A271-FDDD1ECF1821}">
      <dsp:nvSpPr>
        <dsp:cNvPr id="0" name=""/>
        <dsp:cNvSpPr/>
      </dsp:nvSpPr>
      <dsp:spPr>
        <a:xfrm>
          <a:off x="210232" y="1028362"/>
          <a:ext cx="382240" cy="3822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BC67A-D4B6-4CF9-BBBF-84216E9998E4}">
      <dsp:nvSpPr>
        <dsp:cNvPr id="0" name=""/>
        <dsp:cNvSpPr/>
      </dsp:nvSpPr>
      <dsp:spPr>
        <a:xfrm>
          <a:off x="802705" y="871991"/>
          <a:ext cx="6165477" cy="694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52" tIns="73552" rIns="73552" bIns="735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Interest and principal are paid monthly</a:t>
          </a:r>
          <a:endParaRPr lang="en-US" sz="1800" kern="1200" dirty="0"/>
        </a:p>
      </dsp:txBody>
      <dsp:txXfrm>
        <a:off x="802705" y="871991"/>
        <a:ext cx="6165477" cy="694982"/>
      </dsp:txXfrm>
    </dsp:sp>
    <dsp:sp modelId="{797EC77D-3CF9-4203-A198-D3150B18E493}">
      <dsp:nvSpPr>
        <dsp:cNvPr id="0" name=""/>
        <dsp:cNvSpPr/>
      </dsp:nvSpPr>
      <dsp:spPr>
        <a:xfrm>
          <a:off x="0" y="1740719"/>
          <a:ext cx="6968183" cy="694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AAFEB-6B80-44E8-B173-751B5BD19DBC}">
      <dsp:nvSpPr>
        <dsp:cNvPr id="0" name=""/>
        <dsp:cNvSpPr/>
      </dsp:nvSpPr>
      <dsp:spPr>
        <a:xfrm>
          <a:off x="210232" y="1897090"/>
          <a:ext cx="382240" cy="3822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7CA24-6A2D-4BEA-B9CE-9D630FAB5625}">
      <dsp:nvSpPr>
        <dsp:cNvPr id="0" name=""/>
        <dsp:cNvSpPr/>
      </dsp:nvSpPr>
      <dsp:spPr>
        <a:xfrm>
          <a:off x="802705" y="1740719"/>
          <a:ext cx="6165477" cy="694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52" tIns="73552" rIns="73552" bIns="735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Often a reserve account is required</a:t>
          </a:r>
          <a:endParaRPr lang="en-US" sz="1800" kern="1200" dirty="0"/>
        </a:p>
      </dsp:txBody>
      <dsp:txXfrm>
        <a:off x="802705" y="1740719"/>
        <a:ext cx="6165477" cy="694982"/>
      </dsp:txXfrm>
    </dsp:sp>
    <dsp:sp modelId="{BBFC6A27-C0C5-4FDC-8F21-0FAD6BAFFE53}">
      <dsp:nvSpPr>
        <dsp:cNvPr id="0" name=""/>
        <dsp:cNvSpPr/>
      </dsp:nvSpPr>
      <dsp:spPr>
        <a:xfrm>
          <a:off x="0" y="2609448"/>
          <a:ext cx="6968183" cy="694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1AD8A-F9BC-4B87-8DF0-B06EC83AF968}">
      <dsp:nvSpPr>
        <dsp:cNvPr id="0" name=""/>
        <dsp:cNvSpPr/>
      </dsp:nvSpPr>
      <dsp:spPr>
        <a:xfrm>
          <a:off x="210232" y="2765819"/>
          <a:ext cx="382240" cy="3822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12590-6365-462B-9E24-6E25AB4B44DE}">
      <dsp:nvSpPr>
        <dsp:cNvPr id="0" name=""/>
        <dsp:cNvSpPr/>
      </dsp:nvSpPr>
      <dsp:spPr>
        <a:xfrm>
          <a:off x="802705" y="2609448"/>
          <a:ext cx="6165477" cy="694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52" tIns="73552" rIns="73552" bIns="735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Second lien bonds are subsequent to first lien bonds</a:t>
          </a:r>
          <a:endParaRPr lang="en-US" sz="1800" kern="1200" dirty="0"/>
        </a:p>
      </dsp:txBody>
      <dsp:txXfrm>
        <a:off x="802705" y="2609448"/>
        <a:ext cx="6165477" cy="694982"/>
      </dsp:txXfrm>
    </dsp:sp>
    <dsp:sp modelId="{30799497-D745-4AF5-988D-1B80F4D0E95F}">
      <dsp:nvSpPr>
        <dsp:cNvPr id="0" name=""/>
        <dsp:cNvSpPr/>
      </dsp:nvSpPr>
      <dsp:spPr>
        <a:xfrm>
          <a:off x="0" y="3478176"/>
          <a:ext cx="6968183" cy="694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09747-D7F7-4950-B680-B101BA1D49BE}">
      <dsp:nvSpPr>
        <dsp:cNvPr id="0" name=""/>
        <dsp:cNvSpPr/>
      </dsp:nvSpPr>
      <dsp:spPr>
        <a:xfrm>
          <a:off x="210232" y="3634547"/>
          <a:ext cx="382240" cy="38224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B7B19-6153-400F-B6C8-7FE4B9EED2DA}">
      <dsp:nvSpPr>
        <dsp:cNvPr id="0" name=""/>
        <dsp:cNvSpPr/>
      </dsp:nvSpPr>
      <dsp:spPr>
        <a:xfrm>
          <a:off x="802705" y="3478176"/>
          <a:ext cx="6165477" cy="694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52" tIns="73552" rIns="73552" bIns="7355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CWA pays PILOT to City of Indianapolis </a:t>
          </a:r>
          <a:endParaRPr lang="en-US" sz="1800" kern="1200" dirty="0"/>
        </a:p>
      </dsp:txBody>
      <dsp:txXfrm>
        <a:off x="802705" y="3478176"/>
        <a:ext cx="6165477" cy="694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0.01111</cdr:x>
      <cdr:y>0.01852</cdr:y>
    </cdr:to>
    <cdr:sp macro="" textlink="">
      <cdr:nvSpPr>
        <cdr:cNvPr id="2" name="Oval 1" descr="1856480" title="PitchProPlusID"/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8DDEB-6986-469D-86D1-ECECCB770FFA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8DAAE-48ED-427F-89A3-CC91FD17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5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7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6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0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45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37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4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72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11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90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5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0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3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0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1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4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91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DAAE-48ED-427F-89A3-CC91FD17F0B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4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/ Begin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80D88A-A637-4908-AC46-2B41FB7956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40783-7E9A-4EA8-8746-989042156927}"/>
              </a:ext>
            </a:extLst>
          </p:cNvPr>
          <p:cNvSpPr txBox="1"/>
          <p:nvPr userDrawn="1"/>
        </p:nvSpPr>
        <p:spPr>
          <a:xfrm>
            <a:off x="679342" y="1717729"/>
            <a:ext cx="258821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9568F-3F6C-48DB-B723-D62BB163EF85}"/>
              </a:ext>
            </a:extLst>
          </p:cNvPr>
          <p:cNvSpPr txBox="1"/>
          <p:nvPr userDrawn="1"/>
        </p:nvSpPr>
        <p:spPr>
          <a:xfrm>
            <a:off x="542439" y="1697057"/>
            <a:ext cx="8124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2022 FIVE CITIES PLUS CONFEFENCE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68E2F-D6C6-491A-B7F3-179CB7386F1B}"/>
              </a:ext>
            </a:extLst>
          </p:cNvPr>
          <p:cNvSpPr txBox="1"/>
          <p:nvPr userDrawn="1"/>
        </p:nvSpPr>
        <p:spPr>
          <a:xfrm>
            <a:off x="9885335" y="6010753"/>
            <a:ext cx="1800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pc="0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We’re All Citizens</a:t>
            </a:r>
            <a:r>
              <a:rPr lang="en-US" sz="1400" spc="300" dirty="0">
                <a:solidFill>
                  <a:schemeClr val="bg2">
                    <a:lumMod val="75000"/>
                  </a:schemeClr>
                </a:solidFill>
              </a:rPr>
              <a:t>.  </a:t>
            </a:r>
            <a:endParaRPr lang="en-US" spc="3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6E8163D-689B-4C4B-AD6D-88CAE5A13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5" y="5752568"/>
            <a:ext cx="1906116" cy="51637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9869005-AA31-4CFD-82FF-B668290795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61" y="5439138"/>
            <a:ext cx="2251880" cy="10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7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Media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8C6DEE-558F-4DA6-8E54-8EB9D37C9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32E8F412-AF10-4E0A-8143-4C1CA4DE22E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5309730" y="1819057"/>
            <a:ext cx="6378575" cy="352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Video or Media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D11DDF3-995C-43E6-9BD6-62461DC335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730" y="5541438"/>
            <a:ext cx="6378575" cy="793750"/>
          </a:xfrm>
          <a:prstGeom prst="rect">
            <a:avLst/>
          </a:prstGeom>
        </p:spPr>
        <p:txBody>
          <a:bodyPr wrap="square" lIns="0" tIns="91440" rIns="91440" bIns="91440" anchor="ctr" anchorCtr="1"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3pPr marL="91440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defRPr>
            </a:lvl3pPr>
          </a:lstStyle>
          <a:p>
            <a:pPr lvl="0"/>
            <a:r>
              <a:rPr lang="en-US"/>
              <a:t>Caption for video goes here if needed, delete if not needed</a:t>
            </a:r>
          </a:p>
          <a:p>
            <a:pPr lvl="0"/>
            <a:r>
              <a:rPr lang="en-US"/>
              <a:t>Text goes here, Trebuchet MS Regular, size 16, medium gray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D450F-D43A-44CF-A95B-E4383A970ACA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214356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enter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8C6DEE-558F-4DA6-8E54-8EB9D37C9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32E8F412-AF10-4E0A-8143-4C1CA4DE22E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2994536" y="1819057"/>
            <a:ext cx="6378575" cy="352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Video or Media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D11DDF3-995C-43E6-9BD6-62461DC335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4536" y="5480069"/>
            <a:ext cx="6378575" cy="793750"/>
          </a:xfrm>
          <a:prstGeom prst="rect">
            <a:avLst/>
          </a:prstGeom>
        </p:spPr>
        <p:txBody>
          <a:bodyPr wrap="square" lIns="0" tIns="91440" rIns="91440" bIns="91440" anchor="ctr" anchorCtr="1"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3pPr marL="91440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defRPr>
            </a:lvl3pPr>
          </a:lstStyle>
          <a:p>
            <a:pPr lvl="0"/>
            <a:r>
              <a:rPr lang="en-US"/>
              <a:t>Caption for video goes here if needed, delete if not needed</a:t>
            </a:r>
          </a:p>
          <a:p>
            <a:pPr lvl="0"/>
            <a:r>
              <a:rPr lang="en-US"/>
              <a:t>Text goes here, Trebuchet MS Regular, size 16, medium gray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AB6BC-BE52-47E4-9A5E-5D0348F95E88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10030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C2A4B-3408-4DFC-902D-8C7373FE5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364A0-C8B9-4F56-A192-A871D2D27E60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316719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/NO CONTENT SLIDE - USE SPARING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E364A0-C8B9-4F56-A192-A871D2D27E60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57180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1A9241-6B4B-4DE8-8F99-D9427BB23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436F5-968D-47AD-8151-0E1F606861EE}"/>
              </a:ext>
            </a:extLst>
          </p:cNvPr>
          <p:cNvSpPr txBox="1"/>
          <p:nvPr userDrawn="1"/>
        </p:nvSpPr>
        <p:spPr>
          <a:xfrm>
            <a:off x="542439" y="1697057"/>
            <a:ext cx="876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2022 FIVE CITIES PLUS CONFEFENCE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33617F9-3C48-4951-A558-2356875C1B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5" y="5752568"/>
            <a:ext cx="1906116" cy="51637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2CF03C5-2757-4BE7-847F-ED06F253CF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61" y="5439138"/>
            <a:ext cx="2251880" cy="1067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031FF-F653-43BF-8D13-A152AA92115B}"/>
              </a:ext>
            </a:extLst>
          </p:cNvPr>
          <p:cNvSpPr txBox="1"/>
          <p:nvPr userDrawn="1"/>
        </p:nvSpPr>
        <p:spPr>
          <a:xfrm>
            <a:off x="9885335" y="6010753"/>
            <a:ext cx="1800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pc="0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We’re All Citizens</a:t>
            </a:r>
            <a:r>
              <a:rPr lang="en-US" sz="1400" spc="300" dirty="0">
                <a:solidFill>
                  <a:schemeClr val="bg2">
                    <a:lumMod val="75000"/>
                  </a:schemeClr>
                </a:solidFill>
              </a:rPr>
              <a:t>.  </a:t>
            </a:r>
            <a:endParaRPr lang="en-US" spc="3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7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/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C2A4B-3408-4DFC-902D-8C7373FE5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0EA5D-4CD8-4775-82FD-A192CE24266E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DD33E-7A9E-4C1F-A15C-C03EF15BE9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0402" y="1846364"/>
            <a:ext cx="10990604" cy="4251325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spcBef>
                <a:spcPts val="600"/>
              </a:spcBef>
              <a:defRPr sz="1800" spc="12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Trebuchet MS, Regular Text</a:t>
            </a:r>
          </a:p>
          <a:p>
            <a:pPr lvl="0"/>
            <a:r>
              <a:rPr lang="en-US"/>
              <a:t>Medium Gray Color, Size 18</a:t>
            </a:r>
          </a:p>
          <a:p>
            <a:pPr lvl="0"/>
            <a:r>
              <a:rPr lang="en-US"/>
              <a:t>1.5 spacing minimum for bullet points</a:t>
            </a:r>
          </a:p>
          <a:p>
            <a:pPr lvl="0"/>
            <a:r>
              <a:rPr lang="en-US"/>
              <a:t>Kerning/letter space 1.2pt</a:t>
            </a:r>
          </a:p>
          <a:p>
            <a:pPr lvl="0"/>
            <a:r>
              <a:rPr lang="en-US"/>
              <a:t>Bullet point as needed</a:t>
            </a:r>
          </a:p>
          <a:p>
            <a:pPr lvl="0"/>
            <a:r>
              <a:rPr lang="en-US"/>
              <a:t>Bullet point as needed</a:t>
            </a:r>
          </a:p>
          <a:p>
            <a:pPr lvl="0"/>
            <a:r>
              <a:rPr lang="en-US"/>
              <a:t>Bullet point as needed</a:t>
            </a:r>
          </a:p>
          <a:p>
            <a:pPr lvl="0"/>
            <a:r>
              <a:rPr lang="en-US"/>
              <a:t>Limit bullet points to this space if possible</a:t>
            </a:r>
          </a:p>
        </p:txBody>
      </p:sp>
    </p:spTree>
    <p:extLst>
      <p:ext uri="{BB962C8B-B14F-4D97-AF65-F5344CB8AC3E}">
        <p14:creationId xmlns:p14="http://schemas.microsoft.com/office/powerpoint/2010/main" val="416478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er Opt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526531-E414-4C80-9046-D6A5C60FA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5" y="857"/>
            <a:ext cx="12192000" cy="685714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703E72-6890-42B5-9880-B3DD286DB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131" y="1749664"/>
            <a:ext cx="8148669" cy="3416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800" b="1" spc="300">
                <a:solidFill>
                  <a:srgbClr val="49A750"/>
                </a:solidFill>
                <a:latin typeface="Trebuchet MS" panose="020B0603020202020204" pitchFamily="34" charset="0"/>
              </a:defRPr>
            </a:lvl1pPr>
            <a:lvl2pPr marL="457200" indent="0" algn="l">
              <a:buNone/>
              <a:defRPr sz="1600" b="1" spc="300">
                <a:solidFill>
                  <a:srgbClr val="49A750"/>
                </a:solidFill>
                <a:latin typeface="Trebuchet MS" panose="020B0603020202020204" pitchFamily="34" charset="0"/>
              </a:defRPr>
            </a:lvl2pPr>
          </a:lstStyle>
          <a:p>
            <a:pPr lvl="0"/>
            <a:r>
              <a:rPr lang="en-US"/>
              <a:t>SUBHEADER, TREBUCHET BOLD 18PT, CEG GREEN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F166D1-2B97-4CFB-90B1-3F1C4C5E0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31" y="2243138"/>
            <a:ext cx="10825194" cy="404495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spc="12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Bullet Points, Trebuchet MS Regular, Size 18, Medium Gray</a:t>
            </a:r>
          </a:p>
          <a:p>
            <a:pPr lvl="0"/>
            <a:r>
              <a:rPr lang="en-US"/>
              <a:t>Spacing between bullet points minimum of 1.2, max 1.5</a:t>
            </a:r>
          </a:p>
          <a:p>
            <a:pPr lvl="0"/>
            <a:r>
              <a:rPr lang="en-US"/>
              <a:t>Text only slide, can be used for bullet points, list, or outline</a:t>
            </a:r>
          </a:p>
          <a:p>
            <a:pPr lvl="0"/>
            <a:r>
              <a:rPr lang="en-US"/>
              <a:t>Limit bullet points to this area</a:t>
            </a:r>
          </a:p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3106A-CADE-4024-80ED-32B5355413A8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319298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CB1BA0-FEA0-4FBF-BDFA-53A90494B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AED04-0749-4852-AF17-C2B7C5DFA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5675" y="1373650"/>
            <a:ext cx="4806950" cy="5194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FB501-733B-44FC-A5DE-AF3C0E1DFF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76" y="1652588"/>
            <a:ext cx="6110288" cy="4681537"/>
          </a:xfrm>
          <a:prstGeom prst="rect">
            <a:avLst/>
          </a:prstGeom>
        </p:spPr>
        <p:txBody>
          <a:bodyPr/>
          <a:lstStyle>
            <a:lvl1pPr>
              <a:defRPr sz="1800" spc="11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Bullet Points, Trebuchet MS Regular, Size 18, Medium Gray</a:t>
            </a:r>
          </a:p>
          <a:p>
            <a:pPr lvl="0"/>
            <a:r>
              <a:rPr lang="en-US"/>
              <a:t>Spacing between bullet points minimum of 1.2, max 1.5</a:t>
            </a:r>
          </a:p>
          <a:p>
            <a:pPr lvl="0"/>
            <a:r>
              <a:rPr lang="en-US"/>
              <a:t>Text only slide, can be used for bullet points, list, or outline</a:t>
            </a:r>
          </a:p>
          <a:p>
            <a:pPr lvl="0"/>
            <a:r>
              <a:rPr lang="en-US"/>
              <a:t>Limit bullet points to this area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E4E61-AC79-4B28-BB12-1E8F981DCB6A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125356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hoto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CB1BA0-FEA0-4FBF-BDFA-53A90494B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AED04-0749-4852-AF17-C2B7C5DFA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5675" y="1373650"/>
            <a:ext cx="4806950" cy="5194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FB501-733B-44FC-A5DE-AF3C0E1DFF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76" y="2233613"/>
            <a:ext cx="6300523" cy="4100512"/>
          </a:xfrm>
          <a:prstGeom prst="rect">
            <a:avLst/>
          </a:prstGeom>
        </p:spPr>
        <p:txBody>
          <a:bodyPr/>
          <a:lstStyle>
            <a:lvl1pPr>
              <a:defRPr sz="1800" spc="11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Bullet Points, Trebuchet MS Regular, Size 18, Medium Gray</a:t>
            </a:r>
          </a:p>
          <a:p>
            <a:pPr lvl="0"/>
            <a:r>
              <a:rPr lang="en-US"/>
              <a:t>Spacing between bullet points minimum of 1.2, max 1.5</a:t>
            </a:r>
          </a:p>
          <a:p>
            <a:pPr lvl="0"/>
            <a:r>
              <a:rPr lang="en-US"/>
              <a:t>Text only slide, can be used for bullet points, list, or outline</a:t>
            </a:r>
          </a:p>
          <a:p>
            <a:pPr lvl="0"/>
            <a:r>
              <a:rPr lang="en-US"/>
              <a:t>Limit bullet points to this area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5608C1-897F-44F1-8AA8-DE4F537CC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777" y="1749664"/>
            <a:ext cx="6300523" cy="3416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800" b="1" spc="300">
                <a:solidFill>
                  <a:srgbClr val="49A750"/>
                </a:solidFill>
                <a:latin typeface="Trebuchet MS" panose="020B0603020202020204" pitchFamily="34" charset="0"/>
              </a:defRPr>
            </a:lvl1pPr>
            <a:lvl2pPr marL="457200" indent="0" algn="l">
              <a:buNone/>
              <a:defRPr sz="1600" b="1" spc="300">
                <a:solidFill>
                  <a:srgbClr val="49A750"/>
                </a:solidFill>
                <a:latin typeface="Trebuchet MS" panose="020B0603020202020204" pitchFamily="34" charset="0"/>
              </a:defRPr>
            </a:lvl2pPr>
          </a:lstStyle>
          <a:p>
            <a:pPr lvl="0"/>
            <a:r>
              <a:rPr lang="en-US"/>
              <a:t>SUBHEADER OPT, TREBUCHET BOLD 18PT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10C6B-7AAD-4D3D-BB76-2CA804E31054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243898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hoto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CB1BA0-FEA0-4FBF-BDFA-53A90494B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AED04-0749-4852-AF17-C2B7C5DFA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5675" y="1373650"/>
            <a:ext cx="4806950" cy="24747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FB501-733B-44FC-A5DE-AF3C0E1DFF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76" y="1652588"/>
            <a:ext cx="6110288" cy="4681537"/>
          </a:xfrm>
          <a:prstGeom prst="rect">
            <a:avLst/>
          </a:prstGeom>
        </p:spPr>
        <p:txBody>
          <a:bodyPr/>
          <a:lstStyle>
            <a:lvl1pPr>
              <a:defRPr sz="1800" spc="11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Bullet Points, Trebuchet MS Regular, Size 18, Medium Gray</a:t>
            </a:r>
          </a:p>
          <a:p>
            <a:pPr lvl="0"/>
            <a:r>
              <a:rPr lang="en-US"/>
              <a:t>Spacing between bullet points minimum of 1.2, max 1.5</a:t>
            </a:r>
          </a:p>
          <a:p>
            <a:pPr lvl="0"/>
            <a:r>
              <a:rPr lang="en-US"/>
              <a:t>Text only slide, can be used for bullet points, list, or outline</a:t>
            </a:r>
          </a:p>
          <a:p>
            <a:pPr lvl="0"/>
            <a:r>
              <a:rPr lang="en-US"/>
              <a:t>Limit bullet points to this area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E4E61-AC79-4B28-BB12-1E8F981DCB6A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C069A6D-3549-4374-97EA-DB6B913957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85675" y="3975652"/>
            <a:ext cx="4806950" cy="2358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104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hoto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CB1BA0-FEA0-4FBF-BDFA-53A90494B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AED04-0749-4852-AF17-C2B7C5DFA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0942" y="1749664"/>
            <a:ext cx="2732722" cy="2239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E4E61-AC79-4B28-BB12-1E8F981DCB6A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C069A6D-3549-4374-97EA-DB6B913957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50940" y="4094923"/>
            <a:ext cx="2732723" cy="2239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F21039-75A3-4A31-84F8-FEF5ED021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76" y="2233613"/>
            <a:ext cx="7672262" cy="4100512"/>
          </a:xfrm>
          <a:prstGeom prst="rect">
            <a:avLst/>
          </a:prstGeom>
        </p:spPr>
        <p:txBody>
          <a:bodyPr/>
          <a:lstStyle>
            <a:lvl1pPr>
              <a:defRPr sz="1800" spc="11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Two picture slide, smaller images, use as an example or remove unnecessary elements.</a:t>
            </a:r>
          </a:p>
          <a:p>
            <a:pPr lvl="0"/>
            <a:r>
              <a:rPr lang="en-US"/>
              <a:t>Bullet Points, Trebuchet MS Regular, Size 18, Medium Gray</a:t>
            </a:r>
          </a:p>
          <a:p>
            <a:pPr lvl="0"/>
            <a:r>
              <a:rPr lang="en-US"/>
              <a:t>Spacing between bullet points minimum of 1.2, max 1.5</a:t>
            </a:r>
          </a:p>
          <a:p>
            <a:pPr lvl="0"/>
            <a:r>
              <a:rPr lang="en-US"/>
              <a:t>Can be used for bullet points, list, or outline</a:t>
            </a:r>
          </a:p>
          <a:p>
            <a:pPr lvl="0"/>
            <a:r>
              <a:rPr lang="en-US"/>
              <a:t>Limit bullet points to this area</a:t>
            </a:r>
          </a:p>
          <a:p>
            <a:pPr lvl="0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3EF46E-FF38-4DC2-988E-664708A55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7" y="1749664"/>
            <a:ext cx="6300523" cy="3416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800" b="1" spc="300">
                <a:solidFill>
                  <a:srgbClr val="49A750"/>
                </a:solidFill>
                <a:latin typeface="Trebuchet MS" panose="020B0603020202020204" pitchFamily="34" charset="0"/>
              </a:defRPr>
            </a:lvl1pPr>
            <a:lvl2pPr marL="457200" indent="0" algn="l">
              <a:buNone/>
              <a:defRPr sz="1600" b="1" spc="300">
                <a:solidFill>
                  <a:srgbClr val="49A750"/>
                </a:solidFill>
                <a:latin typeface="Trebuchet MS" panose="020B0603020202020204" pitchFamily="34" charset="0"/>
              </a:defRPr>
            </a:lvl2pPr>
          </a:lstStyle>
          <a:p>
            <a:pPr lvl="0"/>
            <a:r>
              <a:rPr lang="en-US"/>
              <a:t>SUBHEADER OPT, TREBUCHET BOLD 18PT</a:t>
            </a:r>
          </a:p>
        </p:txBody>
      </p:sp>
    </p:spTree>
    <p:extLst>
      <p:ext uri="{BB962C8B-B14F-4D97-AF65-F5344CB8AC3E}">
        <p14:creationId xmlns:p14="http://schemas.microsoft.com/office/powerpoint/2010/main" val="156373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hotos / Text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B2DD55-1772-43B5-862C-A9EF6FCED9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37BC849-1D4D-469E-B643-F2E779752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9775" y="1373650"/>
            <a:ext cx="4802188" cy="2874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BDF10BE-DDCD-4C5B-981D-1D85264D5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9775" y="4389438"/>
            <a:ext cx="2330450" cy="21732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844F48E-9F50-4E1B-B4C9-C50CF2141B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61513" y="4389437"/>
            <a:ext cx="2330450" cy="21732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97437-6C79-4494-A2C4-D1C94B94E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794" y="1643063"/>
            <a:ext cx="6072188" cy="473868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1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Trebuchet, Regular, size 18, medium gray</a:t>
            </a:r>
          </a:p>
          <a:p>
            <a:pPr lvl="0"/>
            <a:r>
              <a:rPr lang="en-US"/>
              <a:t>Three photos with bullet point text</a:t>
            </a:r>
          </a:p>
          <a:p>
            <a:pPr lvl="0"/>
            <a:r>
              <a:rPr lang="en-US"/>
              <a:t>Basic bullet points</a:t>
            </a:r>
          </a:p>
          <a:p>
            <a:pPr lvl="0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DB16B-AD73-4C4F-9E6F-2C0027739CF7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244983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DBFB00-ACB2-449C-84B0-2D22FD666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8A6D1-2689-419B-BEC6-E92555D6F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9775" y="1373650"/>
            <a:ext cx="4802188" cy="2874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381C674-314E-44C2-B3AC-1103F37547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9775" y="4389438"/>
            <a:ext cx="2330450" cy="21732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93B1FBD-C2F1-4E0E-ACD5-167B65129B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61513" y="4389437"/>
            <a:ext cx="2330450" cy="21732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865BC-5505-4C72-AA51-7A5A74C988D2}"/>
              </a:ext>
            </a:extLst>
          </p:cNvPr>
          <p:cNvSpPr txBox="1"/>
          <p:nvPr userDrawn="1"/>
        </p:nvSpPr>
        <p:spPr>
          <a:xfrm>
            <a:off x="6183824" y="876490"/>
            <a:ext cx="550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52BD9A-7982-4861-A211-DA61AAD073E7}"/>
              </a:ext>
            </a:extLst>
          </p:cNvPr>
          <p:cNvSpPr txBox="1"/>
          <p:nvPr userDrawn="1"/>
        </p:nvSpPr>
        <p:spPr>
          <a:xfrm>
            <a:off x="503695" y="2294151"/>
            <a:ext cx="61257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solidFill>
                  <a:schemeClr val="tx1"/>
                </a:solidFill>
                <a:latin typeface="Trebuchet MS" panose="020B0603020202020204" pitchFamily="34" charset="0"/>
              </a:rPr>
              <a:t>New layouts and traffic patterns </a:t>
            </a:r>
            <a:r>
              <a:rPr lang="en-US" i="1" spc="120" dirty="0">
                <a:solidFill>
                  <a:schemeClr val="tx1"/>
                </a:solidFill>
                <a:latin typeface="Trebuchet MS" panose="020B0603020202020204" pitchFamily="34" charset="0"/>
              </a:rPr>
              <a:t>(follow arrows when possible, especially if areas are crowded)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12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solidFill>
                  <a:schemeClr val="tx1"/>
                </a:solidFill>
                <a:latin typeface="Trebuchet MS" panose="020B0603020202020204" pitchFamily="34" charset="0"/>
              </a:rPr>
              <a:t>Identify your new entry and exit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12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solidFill>
                  <a:schemeClr val="tx1"/>
                </a:solidFill>
                <a:latin typeface="Trebuchet MS" panose="020B0603020202020204" pitchFamily="34" charset="0"/>
              </a:rPr>
              <a:t>Restroom modifications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12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solidFill>
                  <a:schemeClr val="tx1"/>
                </a:solidFill>
                <a:latin typeface="Trebuchet MS" panose="020B0603020202020204" pitchFamily="34" charset="0"/>
              </a:rPr>
              <a:t>Elevator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12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solidFill>
                  <a:schemeClr val="tx1"/>
                </a:solidFill>
                <a:latin typeface="Trebuchet MS" panose="020B0603020202020204" pitchFamily="34" charset="0"/>
              </a:rPr>
              <a:t>Conference room capacity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12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solidFill>
                  <a:schemeClr val="tx1"/>
                </a:solidFill>
                <a:latin typeface="Trebuchet MS" panose="020B0603020202020204" pitchFamily="34" charset="0"/>
              </a:rPr>
              <a:t>Break room and common area restrictions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7BA395-5D32-4B44-A22F-5AEF74942579}"/>
              </a:ext>
            </a:extLst>
          </p:cNvPr>
          <p:cNvSpPr txBox="1"/>
          <p:nvPr userDrawn="1"/>
        </p:nvSpPr>
        <p:spPr>
          <a:xfrm>
            <a:off x="503693" y="1749664"/>
            <a:ext cx="628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SUBHEAD/ CEG GREEN, BOLD</a:t>
            </a:r>
          </a:p>
        </p:txBody>
      </p:sp>
    </p:spTree>
    <p:extLst>
      <p:ext uri="{BB962C8B-B14F-4D97-AF65-F5344CB8AC3E}">
        <p14:creationId xmlns:p14="http://schemas.microsoft.com/office/powerpoint/2010/main" val="397460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84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6" r:id="rId3"/>
    <p:sldLayoutId id="2147483656" r:id="rId4"/>
    <p:sldLayoutId id="2147483667" r:id="rId5"/>
    <p:sldLayoutId id="2147483668" r:id="rId6"/>
    <p:sldLayoutId id="2147483669" r:id="rId7"/>
    <p:sldLayoutId id="2147483657" r:id="rId8"/>
    <p:sldLayoutId id="2147483655" r:id="rId9"/>
    <p:sldLayoutId id="2147483658" r:id="rId10"/>
    <p:sldLayoutId id="2147483664" r:id="rId11"/>
    <p:sldLayoutId id="2147483649" r:id="rId12"/>
    <p:sldLayoutId id="2147483670" r:id="rId13"/>
    <p:sldLayoutId id="21474836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jbailey@citizensenergygroup.com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DF594-6EB8-4C2A-8816-05A6FC990E9C}"/>
              </a:ext>
            </a:extLst>
          </p:cNvPr>
          <p:cNvSpPr txBox="1"/>
          <p:nvPr/>
        </p:nvSpPr>
        <p:spPr>
          <a:xfrm>
            <a:off x="503695" y="2296338"/>
            <a:ext cx="694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3577910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Funding Mechanisms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0" y="2267605"/>
            <a:ext cx="4741611" cy="425132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BONDS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5DDA05-ADC5-488D-8364-E791CAAF4AAD}"/>
              </a:ext>
            </a:extLst>
          </p:cNvPr>
          <p:cNvSpPr txBox="1">
            <a:spLocks/>
          </p:cNvSpPr>
          <p:nvPr/>
        </p:nvSpPr>
        <p:spPr>
          <a:xfrm>
            <a:off x="549580" y="2267605"/>
            <a:ext cx="4895723" cy="4251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3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spc="12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Arial" pitchFamily="34" charset="0"/>
              </a:rPr>
              <a:t>Have 16 bond series starting in 2012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Arial" pitchFamily="34" charset="0"/>
              </a:rPr>
              <a:t>Amounts, rates and final maturity years vary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Arial" pitchFamily="34" charset="0"/>
              </a:rPr>
              <a:t>Work with Indiana Finance Authority and State Revolving Fund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Arial" pitchFamily="34" charset="0"/>
              </a:rPr>
              <a:t>Green Bonds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  <a:cs typeface="Arial" pitchFamily="34" charset="0"/>
              </a:rPr>
              <a:t>Attracts different investors 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  <a:cs typeface="Arial" pitchFamily="34" charset="0"/>
              </a:rPr>
              <a:t>Has minimal impact on rate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  <a:cs typeface="Arial" pitchFamily="34" charset="0"/>
              </a:rPr>
              <a:t>Requires separate disclosure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>
              <a:latin typeface="Trebuchet MS" panose="020B0603020202020204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+mj-lt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3C0FF15-FDF7-472D-A844-8C0A42FDBA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894932"/>
              </p:ext>
            </p:extLst>
          </p:nvPr>
        </p:nvGraphicFramePr>
        <p:xfrm>
          <a:off x="5393719" y="1696271"/>
          <a:ext cx="6438900" cy="4550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439061" imgH="4181508" progId="Excel.Sheet.12">
                  <p:embed/>
                </p:oleObj>
              </mc:Choice>
              <mc:Fallback>
                <p:oleObj name="Worksheet" r:id="rId3" imgW="6439061" imgH="418150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3C0FF15-FDF7-472D-A844-8C0A42FDBA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3719" y="1696271"/>
                        <a:ext cx="6438900" cy="4550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034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Flow of Funds</a:t>
            </a:r>
          </a:p>
        </p:txBody>
      </p:sp>
      <p:pic>
        <p:nvPicPr>
          <p:cNvPr id="13" name="Picture 1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32EF88C-E5A1-4B04-8800-DAD69AAF2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6" y="1413892"/>
            <a:ext cx="3847120" cy="5089650"/>
          </a:xfrm>
          <a:prstGeom prst="rect">
            <a:avLst/>
          </a:prstGeom>
        </p:spPr>
      </p:pic>
      <p:graphicFrame>
        <p:nvGraphicFramePr>
          <p:cNvPr id="17" name="Text Placeholder 4">
            <a:extLst>
              <a:ext uri="{FF2B5EF4-FFF2-40B4-BE49-F238E27FC236}">
                <a16:creationId xmlns:a16="http://schemas.microsoft.com/office/drawing/2014/main" id="{213954DE-4C2A-355B-35E5-D0D723A2B93D}"/>
              </a:ext>
            </a:extLst>
          </p:cNvPr>
          <p:cNvGraphicFramePr/>
          <p:nvPr/>
        </p:nvGraphicFramePr>
        <p:xfrm>
          <a:off x="4571999" y="1921267"/>
          <a:ext cx="6968183" cy="4176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7361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4F9559-4EF7-40E7-8C64-716014A639FF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Debt Profile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A69FFA-9235-4D51-AE4D-6360A0149650}"/>
              </a:ext>
            </a:extLst>
          </p:cNvPr>
          <p:cNvSpPr txBox="1">
            <a:spLocks/>
          </p:cNvSpPr>
          <p:nvPr/>
        </p:nvSpPr>
        <p:spPr>
          <a:xfrm>
            <a:off x="565079" y="1549686"/>
            <a:ext cx="11075541" cy="9983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Have approximately $1.94 billion of debt outstanding</a:t>
            </a:r>
          </a:p>
          <a:p>
            <a:r>
              <a:rPr lang="en-US" sz="1800" dirty="0"/>
              <a:t>Overall level annual debt service (through 2041) provides strong and consistent debt service coverage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EB5F4-6853-42CD-ADBE-A6D1D96FA249}"/>
              </a:ext>
            </a:extLst>
          </p:cNvPr>
          <p:cNvSpPr txBox="1"/>
          <p:nvPr/>
        </p:nvSpPr>
        <p:spPr>
          <a:xfrm>
            <a:off x="915482" y="2703817"/>
            <a:ext cx="10468284" cy="2345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45720" rIns="45720" bIns="27432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Wastewater Utility Revenue Bonds Debt Service</a:t>
            </a:r>
            <a:endParaRPr kumimoji="0" lang="en-US" sz="1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AD5B7C-667E-419A-94FC-AB6DB5CB6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232959"/>
              </p:ext>
            </p:extLst>
          </p:nvPr>
        </p:nvGraphicFramePr>
        <p:xfrm>
          <a:off x="482885" y="2938410"/>
          <a:ext cx="11106364" cy="3610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901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Debt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1C801-40AF-45E7-B2EB-3223E1CF85AF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2286000" y="1359166"/>
            <a:ext cx="6387353" cy="200960"/>
          </a:xfrm>
          <a:prstGeom prst="rect">
            <a:avLst/>
          </a:prstGeom>
          <a:solidFill>
            <a:srgbClr val="0069AA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1" dirty="0">
                <a:solidFill>
                  <a:srgbClr val="FFFFFF"/>
                </a:solidFill>
              </a:rPr>
              <a:t>Historical Wastewater System Debt Service Coverage ($000s)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98C9CF-D564-44EB-B0C8-C62939F80404}"/>
              </a:ext>
            </a:extLst>
          </p:cNvPr>
          <p:cNvSpPr/>
          <p:nvPr/>
        </p:nvSpPr>
        <p:spPr>
          <a:xfrm>
            <a:off x="325870" y="6398696"/>
            <a:ext cx="25555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6867">
              <a:tabLst>
                <a:tab pos="80687" algn="l"/>
              </a:tabLst>
              <a:defRPr/>
            </a:pPr>
            <a:r>
              <a:rPr lang="en-US" sz="800" dirty="0">
                <a:solidFill>
                  <a:srgbClr val="000000"/>
                </a:solidFill>
              </a:rPr>
              <a:t>1. Last GO debt service payment was made in 2018</a:t>
            </a:r>
          </a:p>
          <a:p>
            <a:pPr defTabSz="806867">
              <a:tabLst>
                <a:tab pos="80687" algn="l"/>
              </a:tabLst>
              <a:defRPr/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2. Net income available for debt service less PILOT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C01D4F9-5FF5-40D4-B7B1-FFA64E3E4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79545"/>
              </p:ext>
            </p:extLst>
          </p:nvPr>
        </p:nvGraphicFramePr>
        <p:xfrm>
          <a:off x="2260600" y="1616778"/>
          <a:ext cx="6439429" cy="4859655"/>
        </p:xfrm>
        <a:graphic>
          <a:graphicData uri="http://schemas.openxmlformats.org/drawingml/2006/table">
            <a:tbl>
              <a:tblPr/>
              <a:tblGrid>
                <a:gridCol w="2288433">
                  <a:extLst>
                    <a:ext uri="{9D8B030D-6E8A-4147-A177-3AD203B41FA5}">
                      <a16:colId xmlns:a16="http://schemas.microsoft.com/office/drawing/2014/main" val="424178551"/>
                    </a:ext>
                  </a:extLst>
                </a:gridCol>
                <a:gridCol w="588116">
                  <a:extLst>
                    <a:ext uri="{9D8B030D-6E8A-4147-A177-3AD203B41FA5}">
                      <a16:colId xmlns:a16="http://schemas.microsoft.com/office/drawing/2014/main" val="2984196384"/>
                    </a:ext>
                  </a:extLst>
                </a:gridCol>
                <a:gridCol w="588116">
                  <a:extLst>
                    <a:ext uri="{9D8B030D-6E8A-4147-A177-3AD203B41FA5}">
                      <a16:colId xmlns:a16="http://schemas.microsoft.com/office/drawing/2014/main" val="4231204028"/>
                    </a:ext>
                  </a:extLst>
                </a:gridCol>
                <a:gridCol w="588116">
                  <a:extLst>
                    <a:ext uri="{9D8B030D-6E8A-4147-A177-3AD203B41FA5}">
                      <a16:colId xmlns:a16="http://schemas.microsoft.com/office/drawing/2014/main" val="132082871"/>
                    </a:ext>
                  </a:extLst>
                </a:gridCol>
                <a:gridCol w="588116">
                  <a:extLst>
                    <a:ext uri="{9D8B030D-6E8A-4147-A177-3AD203B41FA5}">
                      <a16:colId xmlns:a16="http://schemas.microsoft.com/office/drawing/2014/main" val="225517855"/>
                    </a:ext>
                  </a:extLst>
                </a:gridCol>
                <a:gridCol w="588116">
                  <a:extLst>
                    <a:ext uri="{9D8B030D-6E8A-4147-A177-3AD203B41FA5}">
                      <a16:colId xmlns:a16="http://schemas.microsoft.com/office/drawing/2014/main" val="410894594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779496344"/>
                    </a:ext>
                  </a:extLst>
                </a:gridCol>
                <a:gridCol w="588116">
                  <a:extLst>
                    <a:ext uri="{9D8B030D-6E8A-4147-A177-3AD203B41FA5}">
                      <a16:colId xmlns:a16="http://schemas.microsoft.com/office/drawing/2014/main" val="663608621"/>
                    </a:ext>
                  </a:extLst>
                </a:gridCol>
              </a:tblGrid>
              <a:tr h="7368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598373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2015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2016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2017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2018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2019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2020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2021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73190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Utility Operating Revenues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$ 212,698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$ 221,317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$ 263,684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$ 279,247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$ 274,000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$ 296,978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$ 313,978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435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954382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Operations and Maintenance Costs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68,001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74,614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78,745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76,556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78,832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79,064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79,033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555970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Depreciation &amp; Amortization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61,900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64,924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68,518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78,024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63,996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58,038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59,267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786925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Taxes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17,168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18,949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22,000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24,953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27,480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28,502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29,155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332681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Operating Expenses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$ 147,069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$ 158,487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$ 169,263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$ 179,533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$ 170,308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$ 165,604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$ 167,455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562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661208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Operating Income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65,629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62,830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94,421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99,714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104,496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131,374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146,523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487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046189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Income (Expense)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153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807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926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2,936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3,580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1,639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(169)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684990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Interest Charges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54,320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52,613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58,780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71,221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69,177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67,342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57,393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308352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 Income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$ 11,462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$ 11,024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$ 36,567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$ 31,429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$ 38,899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$ 65,671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$ 88,961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517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521778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Adjustments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840377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Add System Development Charges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8,422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7,767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9,195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9,223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7,304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5,470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6,412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889003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Add Depreciation and Amortization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61,900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64,924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68,518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78,024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63,996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58,038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59,266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316190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Add Interest Charges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54,320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52,613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58,780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71,221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69,179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67,342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57,393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623520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Add PILOT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17,168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18,932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21,927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24,918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27,343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28,531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29,049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890938"/>
                  </a:ext>
                </a:extLst>
              </a:tr>
              <a:tr h="1438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Net Income Available for DS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$ 153,272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$ 155,260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$ 194,987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$ 214,815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$206,720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$ 225,052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$ 241,081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379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702661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First Lien Bonds: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52182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Existing First Lien Bonds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78,314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83,072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97,390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105,248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104,786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115,517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120,051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101009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Future Debt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+mn-cs"/>
                        </a:rPr>
                        <a:t>--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+mn-cs"/>
                        </a:rPr>
                        <a:t>--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+mn-cs"/>
                        </a:rPr>
                        <a:t>--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+mn-cs"/>
                        </a:rPr>
                        <a:t>--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95553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First Lien Debt Service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78,314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83,072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97,390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$ 105,248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$ 104,786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$ 115,517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$ 120,051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729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024810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First Lien DS Coverage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1.96x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1.87x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2.04x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1.97x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1.95x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2.01x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331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945205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Second Lien Bonds: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$ 19,485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19,525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$ 20,455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20,460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$ 20,460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$ 20,458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$ 19,437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159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423163"/>
                  </a:ext>
                </a:extLst>
              </a:tr>
              <a:tr h="14388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First and Second Lien DS Coverage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1.57x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1.51x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1.65x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1.71x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068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1.65x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1.66x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1.73x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977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endParaRPr lang="en-US" sz="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331984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marL="0" algn="l" defTabSz="806867" rtl="0" eaLnBrk="1" fontAlgn="b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General Obligation Bonds</a:t>
                      </a:r>
                      <a:r>
                        <a:rPr lang="en-US" sz="90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8,214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7,684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7,678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806867" rtl="0" eaLnBrk="1" fontAlgn="b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7,672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068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743629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Debt Service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106,013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110,281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125,523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133,380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068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+mn-cs"/>
                        </a:rPr>
                        <a:t>125,336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135,975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139,488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755570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 Income Available for All-In Debt Service</a:t>
                      </a:r>
                      <a:r>
                        <a:rPr lang="en-U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136,104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136,328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173,060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189,897 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068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+mn-cs"/>
                        </a:rPr>
                        <a:t>179,377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196,521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212,032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282554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All-In Debt Service Coverage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1.24x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1.38x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1.42x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068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+mn-cs"/>
                        </a:rPr>
                        <a:t>1.43x</a:t>
                      </a: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1.45x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1.43x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47193"/>
                  </a:ext>
                </a:extLst>
              </a:tr>
              <a:tr h="7368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12" marR="681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4952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3A8AD5E-7235-4906-8FCD-F062F97E2E2B}"/>
              </a:ext>
            </a:extLst>
          </p:cNvPr>
          <p:cNvSpPr/>
          <p:nvPr/>
        </p:nvSpPr>
        <p:spPr>
          <a:xfrm>
            <a:off x="4533900" y="5057775"/>
            <a:ext cx="4314825" cy="238125"/>
          </a:xfrm>
          <a:prstGeom prst="rect">
            <a:avLst/>
          </a:prstGeom>
          <a:noFill/>
          <a:ln w="38100">
            <a:solidFill>
              <a:srgbClr val="54B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22C8F0-BF5B-4B37-B8AC-8D099A8EADEC}"/>
              </a:ext>
            </a:extLst>
          </p:cNvPr>
          <p:cNvSpPr/>
          <p:nvPr/>
        </p:nvSpPr>
        <p:spPr>
          <a:xfrm>
            <a:off x="4562476" y="6191251"/>
            <a:ext cx="4267200" cy="190500"/>
          </a:xfrm>
          <a:prstGeom prst="rect">
            <a:avLst/>
          </a:prstGeom>
          <a:noFill/>
          <a:ln w="28575">
            <a:solidFill>
              <a:srgbClr val="54B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4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Debt Reduction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0" y="2267605"/>
            <a:ext cx="8375345" cy="4251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Tax-exempt Refunding - </a:t>
            </a:r>
            <a:r>
              <a:rPr lang="en-US" sz="1800" dirty="0"/>
              <a:t>Within 90 days of bond series maturity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Forward Delivery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Involves initial close in near term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Bonds are held in escrow until final close in future</a:t>
            </a:r>
            <a:endParaRPr lang="en-US" sz="1800" spc="12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/>
              <a:t>Convertible Advance (Cinderella)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Taxable loan until 90 days prior to 1</a:t>
            </a:r>
            <a:r>
              <a:rPr lang="en-US" sz="1800" baseline="30000" dirty="0"/>
              <a:t>st</a:t>
            </a:r>
            <a:r>
              <a:rPr lang="en-US" sz="1800" dirty="0"/>
              <a:t> call date 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Requires a qualifying event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Converts to tax-exempt loan based on pre-established rate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Citizens has only considered this option</a:t>
            </a:r>
          </a:p>
          <a:p>
            <a:pPr>
              <a:lnSpc>
                <a:spcPct val="100000"/>
              </a:lnSpc>
            </a:pPr>
            <a:r>
              <a:rPr lang="en-US" dirty="0"/>
              <a:t>Goal is to maximize Net Present Value Savings </a:t>
            </a:r>
            <a:endParaRPr lang="en-US" sz="180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/>
              <a:t>Cost of issuance vary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DEBT SERVICE REDUCTION OPTIONS </a:t>
            </a:r>
          </a:p>
        </p:txBody>
      </p:sp>
      <p:graphicFrame>
        <p:nvGraphicFramePr>
          <p:cNvPr id="5" name="STKCOL-3901720949">
            <a:extLst>
              <a:ext uri="{FF2B5EF4-FFF2-40B4-BE49-F238E27FC236}">
                <a16:creationId xmlns:a16="http://schemas.microsoft.com/office/drawing/2014/main" id="{B2FC7A7F-F63D-4FF0-BAF6-40E2AD1590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109027"/>
              </p:ext>
            </p:extLst>
          </p:nvPr>
        </p:nvGraphicFramePr>
        <p:xfrm>
          <a:off x="9168044" y="1385537"/>
          <a:ext cx="2492054" cy="5344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829379.25226.7528.755221">
            <a:extLst>
              <a:ext uri="{FF2B5EF4-FFF2-40B4-BE49-F238E27FC236}">
                <a16:creationId xmlns:a16="http://schemas.microsoft.com/office/drawing/2014/main" id="{523E7CD3-6C81-4282-AABA-C2C7966AC1D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578552" y="1422859"/>
            <a:ext cx="2287030" cy="33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537" tIns="0" rIns="0" bIns="0" anchor="ctr"/>
          <a:lstStyle/>
          <a:p>
            <a:pPr defTabSz="8193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MS PGothic" pitchFamily="34" charset="-128"/>
              </a:rPr>
              <a:t>Debt Service Reduction</a:t>
            </a:r>
          </a:p>
        </p:txBody>
      </p:sp>
    </p:spTree>
    <p:extLst>
      <p:ext uri="{BB962C8B-B14F-4D97-AF65-F5344CB8AC3E}">
        <p14:creationId xmlns:p14="http://schemas.microsoft.com/office/powerpoint/2010/main" val="2424352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Funding Mechanisms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0" y="2267605"/>
            <a:ext cx="10149511" cy="4251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Provide liquidity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Interest rate = index + set percentage</a:t>
            </a:r>
          </a:p>
          <a:p>
            <a:pPr>
              <a:lnSpc>
                <a:spcPct val="100000"/>
              </a:lnSpc>
            </a:pPr>
            <a:r>
              <a:rPr lang="en-US" dirty="0"/>
              <a:t>Moving away from LIBOR index </a:t>
            </a:r>
          </a:p>
          <a:p>
            <a:pPr>
              <a:lnSpc>
                <a:spcPct val="100000"/>
              </a:lnSpc>
            </a:pPr>
            <a:r>
              <a:rPr lang="en-US" dirty="0"/>
              <a:t>No current draws</a:t>
            </a:r>
          </a:p>
          <a:p>
            <a:pPr>
              <a:lnSpc>
                <a:spcPct val="100000"/>
              </a:lnSpc>
            </a:pPr>
            <a:r>
              <a:rPr lang="en-US" dirty="0"/>
              <a:t>Will re-evaluate amounts when Consent Decree is complete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LINES OF CREDIT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F1F71C8-65BF-4856-B9B3-D4D80C63F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42736"/>
              </p:ext>
            </p:extLst>
          </p:nvPr>
        </p:nvGraphicFramePr>
        <p:xfrm>
          <a:off x="1415551" y="2723127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2688614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536598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25460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Lines</a:t>
                      </a:r>
                    </a:p>
                  </a:txBody>
                  <a:tcPr>
                    <a:solidFill>
                      <a:srgbClr val="0069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377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270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90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698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Liquidity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F6B64-69C3-4587-8F87-BC5E3ECDAD4E}"/>
              </a:ext>
            </a:extLst>
          </p:cNvPr>
          <p:cNvSpPr txBox="1"/>
          <p:nvPr/>
        </p:nvSpPr>
        <p:spPr>
          <a:xfrm>
            <a:off x="4876800" y="1580431"/>
            <a:ext cx="1295822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1" b="1" dirty="0">
                <a:solidFill>
                  <a:srgbClr val="000000"/>
                </a:solidFill>
                <a:latin typeface="Arial" charset="0"/>
              </a:rPr>
              <a:t>Historical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A5C515-8081-4CCA-B186-42164674F664}"/>
              </a:ext>
            </a:extLst>
          </p:cNvPr>
          <p:cNvCxnSpPr>
            <a:cxnSpLocks/>
          </p:cNvCxnSpPr>
          <p:nvPr/>
        </p:nvCxnSpPr>
        <p:spPr bwMode="auto">
          <a:xfrm>
            <a:off x="6630594" y="1628949"/>
            <a:ext cx="0" cy="2419176"/>
          </a:xfrm>
          <a:prstGeom prst="line">
            <a:avLst/>
          </a:prstGeom>
          <a:noFill/>
          <a:ln w="9525" cap="flat" cmpd="sng" algn="ctr">
            <a:solidFill>
              <a:srgbClr val="80808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2F5AF5-3686-49F1-BDDC-4F0ADC6EB6A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2314575" y="1416316"/>
            <a:ext cx="7258050" cy="212459"/>
          </a:xfrm>
          <a:prstGeom prst="rect">
            <a:avLst/>
          </a:prstGeom>
          <a:solidFill>
            <a:srgbClr val="0069AA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1" dirty="0">
                <a:solidFill>
                  <a:srgbClr val="FFFFFF"/>
                </a:solidFill>
              </a:rPr>
              <a:t>Historical and Projected Wastewater System Cash Balances ($000s)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A76EB-CCDC-4BDC-992A-F963E5B872FF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2419350" y="4261597"/>
            <a:ext cx="7124700" cy="215153"/>
          </a:xfrm>
          <a:prstGeom prst="rect">
            <a:avLst/>
          </a:prstGeom>
          <a:solidFill>
            <a:srgbClr val="0069AA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1" dirty="0">
                <a:solidFill>
                  <a:srgbClr val="FFFFFF"/>
                </a:solidFill>
              </a:rPr>
              <a:t>Historical and Projected Days Cash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319D66-6B9C-4AAE-934D-5E31EBDBC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075741"/>
              </p:ext>
            </p:extLst>
          </p:nvPr>
        </p:nvGraphicFramePr>
        <p:xfrm>
          <a:off x="2286003" y="1798692"/>
          <a:ext cx="7200901" cy="2144658"/>
        </p:xfrm>
        <a:graphic>
          <a:graphicData uri="http://schemas.openxmlformats.org/drawingml/2006/table">
            <a:tbl>
              <a:tblPr/>
              <a:tblGrid>
                <a:gridCol w="1935865">
                  <a:extLst>
                    <a:ext uri="{9D8B030D-6E8A-4147-A177-3AD203B41FA5}">
                      <a16:colId xmlns:a16="http://schemas.microsoft.com/office/drawing/2014/main" val="3939575953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3065906779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3820721093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3223633190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3288317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603759238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51881360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588254680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425076592"/>
                    </a:ext>
                  </a:extLst>
                </a:gridCol>
                <a:gridCol w="585004">
                  <a:extLst>
                    <a:ext uri="{9D8B030D-6E8A-4147-A177-3AD203B41FA5}">
                      <a16:colId xmlns:a16="http://schemas.microsoft.com/office/drawing/2014/main" val="1808270462"/>
                    </a:ext>
                  </a:extLst>
                </a:gridCol>
              </a:tblGrid>
              <a:tr h="1753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068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068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536107"/>
                  </a:ext>
                </a:extLst>
              </a:tr>
              <a:tr h="1753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991140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Beginning Cash Balance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$ 54,263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$ 32,503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$ 38,604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$ 108,750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$ 168,303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106,017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$ 198,518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$ 108,072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$ 68,408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155261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Cash Flow from Operating Activities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101,021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103,209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119,232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143,365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127,906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119,256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123,190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127,189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131,091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920159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Cash Flow from Investing Activities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(106,592)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(124,995)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(234,806)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(135,926)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(192,718)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(188,046)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(154,352)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(104,906)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(72,562)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550462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Cash Flow from Financing Activities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(16,189)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27,887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185,720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52,114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2,526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161,291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(59,284)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(61,947)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(64,744)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645740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Ending Cash Balance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$ 32,503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$ 38,604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$ 108,750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$ 168,303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$ 106,017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$ 198,518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$ 108,072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$ 68,408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$ 62,193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551533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601399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Unrestricted Cash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$ 32,503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$ 17,474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$ 18,738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$ 64,703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$ 106,017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$ 198,518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$ 108,072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$ 68,408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$ 62,193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658072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Unspent Proceeds for Construction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21,130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90,012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103,600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52523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Unspent SRF Proceeds*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67,518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14,384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176479"/>
                  </a:ext>
                </a:extLst>
              </a:tr>
              <a:tr h="1794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Funds Available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$ 100,021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$ 38,607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$ 123,134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$ 168,303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$ 106,017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$ 198,518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$ 108,072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$ 68,408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$ 62,193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73134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807F1F7-6993-4D20-9133-DC67DF5A1A46}"/>
              </a:ext>
            </a:extLst>
          </p:cNvPr>
          <p:cNvSpPr/>
          <p:nvPr/>
        </p:nvSpPr>
        <p:spPr>
          <a:xfrm>
            <a:off x="2190190" y="3941738"/>
            <a:ext cx="3150221" cy="173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687" indent="-80687" defTabSz="806867">
              <a:tabLst>
                <a:tab pos="80687" algn="l"/>
              </a:tabLst>
              <a:defRPr/>
            </a:pPr>
            <a:r>
              <a:rPr lang="en-US" sz="529" dirty="0">
                <a:solidFill>
                  <a:srgbClr val="000000"/>
                </a:solidFill>
              </a:rPr>
              <a:t>* SRF proceeds are reported as Investments instead of Cash in GAAP-based financial statements</a:t>
            </a:r>
            <a:endParaRPr lang="en-US" sz="529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25A2126-F6BE-423C-898F-244C394EBF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123269"/>
              </p:ext>
            </p:extLst>
          </p:nvPr>
        </p:nvGraphicFramePr>
        <p:xfrm>
          <a:off x="1971676" y="4509641"/>
          <a:ext cx="7572374" cy="2100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8E33F32-68FD-431C-A9D8-9C254C9F277A}"/>
              </a:ext>
            </a:extLst>
          </p:cNvPr>
          <p:cNvSpPr txBox="1"/>
          <p:nvPr/>
        </p:nvSpPr>
        <p:spPr>
          <a:xfrm>
            <a:off x="7343775" y="1573445"/>
            <a:ext cx="1562942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1" b="1" dirty="0">
                <a:solidFill>
                  <a:srgbClr val="000000"/>
                </a:solidFill>
                <a:latin typeface="Arial" charset="0"/>
              </a:rPr>
              <a:t>Projected</a:t>
            </a:r>
          </a:p>
        </p:txBody>
      </p:sp>
    </p:spTree>
    <p:extLst>
      <p:ext uri="{BB962C8B-B14F-4D97-AF65-F5344CB8AC3E}">
        <p14:creationId xmlns:p14="http://schemas.microsoft.com/office/powerpoint/2010/main" val="311204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6A56-8036-4D40-A0DE-67685BBB0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402" y="1846364"/>
            <a:ext cx="5882043" cy="4251325"/>
          </a:xfrm>
        </p:spPr>
        <p:txBody>
          <a:bodyPr/>
          <a:lstStyle/>
          <a:p>
            <a:r>
              <a:rPr lang="en-US" dirty="0"/>
              <a:t>Rate funded improvements</a:t>
            </a:r>
          </a:p>
          <a:p>
            <a:r>
              <a:rPr lang="en-US" dirty="0"/>
              <a:t>2019 rate order increased Pay-go: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>
                <a:latin typeface="Trebuchet MS" panose="020B0603020202020204" pitchFamily="34" charset="0"/>
              </a:rPr>
              <a:t>$66 million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>
                <a:latin typeface="Trebuchet MS" panose="020B0603020202020204" pitchFamily="34" charset="0"/>
              </a:rPr>
              <a:t>$70 million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>
                <a:latin typeface="Trebuchet MS" panose="020B0603020202020204" pitchFamily="34" charset="0"/>
              </a:rPr>
              <a:t>$75 million</a:t>
            </a:r>
          </a:p>
          <a:p>
            <a:r>
              <a:rPr lang="en-US" dirty="0"/>
              <a:t>Expectation – fund capital plan 100% through pay-go in 2026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Transition to Pay-Go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CC57E-02EF-4241-A209-8210B7F4B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5"/>
          <a:stretch/>
        </p:blipFill>
        <p:spPr>
          <a:xfrm>
            <a:off x="6559478" y="2013735"/>
            <a:ext cx="5048901" cy="28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74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Monitoring Approaches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105" y="2153305"/>
            <a:ext cx="8222945" cy="4251325"/>
          </a:xfrm>
        </p:spPr>
        <p:txBody>
          <a:bodyPr/>
          <a:lstStyle/>
          <a:p>
            <a:r>
              <a:rPr lang="en-US" dirty="0"/>
              <a:t>Monthly performance tracking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O&amp;M and capital spending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Debt coverages</a:t>
            </a:r>
            <a:endParaRPr lang="en-US" dirty="0"/>
          </a:p>
          <a:p>
            <a:r>
              <a:rPr lang="en-US" dirty="0"/>
              <a:t>Budget to actual prior year to current year</a:t>
            </a:r>
          </a:p>
          <a:p>
            <a:r>
              <a:rPr lang="en-US" dirty="0"/>
              <a:t>Officer roundtable discussions</a:t>
            </a:r>
          </a:p>
          <a:p>
            <a:r>
              <a:rPr lang="en-US" dirty="0"/>
              <a:t>Strategic initiative status reporting</a:t>
            </a:r>
          </a:p>
          <a:p>
            <a:r>
              <a:rPr lang="en-US" sz="1800" dirty="0"/>
              <a:t>Debt </a:t>
            </a:r>
            <a:r>
              <a:rPr lang="en-US" dirty="0"/>
              <a:t>summary</a:t>
            </a:r>
          </a:p>
          <a:p>
            <a:r>
              <a:rPr lang="en-US" dirty="0"/>
              <a:t>Weekly cash balances </a:t>
            </a:r>
          </a:p>
          <a:p>
            <a:r>
              <a:rPr lang="en-US" sz="1800" dirty="0"/>
              <a:t>Cash forecasting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INTERNAL REPORTS</a:t>
            </a:r>
          </a:p>
        </p:txBody>
      </p:sp>
      <p:pic>
        <p:nvPicPr>
          <p:cNvPr id="6" name="Picture 5" descr="A person typing on a keyboard&#10;&#10;Description automatically generated with low confidence">
            <a:extLst>
              <a:ext uri="{FF2B5EF4-FFF2-40B4-BE49-F238E27FC236}">
                <a16:creationId xmlns:a16="http://schemas.microsoft.com/office/drawing/2014/main" id="{D3D07FC8-102D-4169-BC3D-7E3EA899B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31" y="2260313"/>
            <a:ext cx="4802385" cy="320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4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Monitoring Approaches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1" y="2200930"/>
            <a:ext cx="7451420" cy="4251325"/>
          </a:xfrm>
        </p:spPr>
        <p:txBody>
          <a:bodyPr/>
          <a:lstStyle/>
          <a:p>
            <a:r>
              <a:rPr lang="en-US" dirty="0"/>
              <a:t>GAAP-based financial statements</a:t>
            </a:r>
          </a:p>
          <a:p>
            <a:r>
              <a:rPr lang="en-US" dirty="0"/>
              <a:t>Extensive debt footnotes</a:t>
            </a:r>
          </a:p>
          <a:p>
            <a:r>
              <a:rPr lang="en-US" dirty="0"/>
              <a:t>Quarterly financial reports</a:t>
            </a:r>
          </a:p>
          <a:p>
            <a:r>
              <a:rPr lang="en-US" dirty="0"/>
              <a:t>Independent quarterly reviews and annual audits</a:t>
            </a:r>
          </a:p>
          <a:p>
            <a:r>
              <a:rPr lang="en-US" dirty="0"/>
              <a:t>Annual disclosures</a:t>
            </a:r>
          </a:p>
          <a:p>
            <a:r>
              <a:rPr lang="en-US" dirty="0"/>
              <a:t>Preliminary and official statements </a:t>
            </a:r>
          </a:p>
          <a:p>
            <a:r>
              <a:rPr lang="en-US" dirty="0"/>
              <a:t>Financial Capability Analysis – Consent Decree requirement </a:t>
            </a:r>
          </a:p>
          <a:p>
            <a:pPr lvl="1">
              <a:lnSpc>
                <a:spcPct val="100000"/>
              </a:lnSpc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EXTERNAL REPORTS</a:t>
            </a:r>
          </a:p>
        </p:txBody>
      </p:sp>
      <p:pic>
        <p:nvPicPr>
          <p:cNvPr id="6" name="Picture 5" descr="A body of water with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794C22C-4E12-4EF0-83ED-E49D5FDA7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0" y="1819275"/>
            <a:ext cx="3484436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1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6A56-8036-4D40-A0DE-67685BBB0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402" y="1846364"/>
            <a:ext cx="10305962" cy="4251325"/>
          </a:xfrm>
        </p:spPr>
        <p:txBody>
          <a:bodyPr/>
          <a:lstStyle/>
          <a:p>
            <a:r>
              <a:rPr lang="en-US" dirty="0"/>
              <a:t>Citizens Financial Policy and Objectives</a:t>
            </a:r>
          </a:p>
          <a:p>
            <a:r>
              <a:rPr lang="en-US" dirty="0"/>
              <a:t>CWA Authority</a:t>
            </a:r>
          </a:p>
          <a:p>
            <a:r>
              <a:rPr lang="en-US" dirty="0"/>
              <a:t>Funding Requirements</a:t>
            </a:r>
          </a:p>
          <a:p>
            <a:r>
              <a:rPr lang="en-US" dirty="0"/>
              <a:t>Funding Mechanisms – Rates, Trackers, Bonds and Lines of Credit</a:t>
            </a:r>
          </a:p>
          <a:p>
            <a:r>
              <a:rPr lang="en-US" dirty="0"/>
              <a:t>CWA Authority Current Debt Profile</a:t>
            </a:r>
          </a:p>
          <a:p>
            <a:r>
              <a:rPr lang="en-US" dirty="0">
                <a:solidFill>
                  <a:schemeClr val="tx1"/>
                </a:solidFill>
              </a:rPr>
              <a:t>Transition to Pay-Go</a:t>
            </a:r>
          </a:p>
          <a:p>
            <a:r>
              <a:rPr lang="en-US" dirty="0"/>
              <a:t>Monitoring Approaches</a:t>
            </a:r>
          </a:p>
          <a:p>
            <a:r>
              <a:rPr lang="en-US" dirty="0">
                <a:solidFill>
                  <a:schemeClr val="tx1"/>
                </a:solidFill>
              </a:rPr>
              <a:t>Lessons Learned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Presentation Topics</a:t>
            </a:r>
          </a:p>
        </p:txBody>
      </p:sp>
    </p:spTree>
    <p:extLst>
      <p:ext uri="{BB962C8B-B14F-4D97-AF65-F5344CB8AC3E}">
        <p14:creationId xmlns:p14="http://schemas.microsoft.com/office/powerpoint/2010/main" val="689801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Published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1" y="2200930"/>
            <a:ext cx="4176531" cy="4251325"/>
          </a:xfrm>
        </p:spPr>
        <p:txBody>
          <a:bodyPr/>
          <a:lstStyle/>
          <a:p>
            <a:r>
              <a:rPr lang="en-US" dirty="0"/>
              <a:t>Electronic Municipal Market Access and supported by Municipal Securities Rule Making Board</a:t>
            </a:r>
          </a:p>
          <a:p>
            <a:r>
              <a:rPr lang="en-US" dirty="0"/>
              <a:t>Facilitates posting for the bonds </a:t>
            </a:r>
          </a:p>
          <a:p>
            <a:r>
              <a:rPr lang="en-US" dirty="0"/>
              <a:t>Shows trade information</a:t>
            </a:r>
          </a:p>
          <a:p>
            <a:endParaRPr lang="en-US" dirty="0"/>
          </a:p>
          <a:p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EMMA </a:t>
            </a:r>
          </a:p>
        </p:txBody>
      </p: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0701AE6-B6AD-42FE-8968-AC742FBB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17" y="1516827"/>
            <a:ext cx="5036298" cy="360997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23BCB98-C26D-44C8-A7A0-243E39A15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15" y="2969231"/>
            <a:ext cx="4675407" cy="37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12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Published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1" y="2200930"/>
            <a:ext cx="5625188" cy="4251325"/>
          </a:xfrm>
        </p:spPr>
        <p:txBody>
          <a:bodyPr/>
          <a:lstStyle/>
          <a:p>
            <a:r>
              <a:rPr lang="en-US" dirty="0"/>
              <a:t>Used for investor relations </a:t>
            </a:r>
          </a:p>
          <a:p>
            <a:r>
              <a:rPr lang="en-US" dirty="0"/>
              <a:t>Broadcasts bond activities</a:t>
            </a:r>
          </a:p>
          <a:p>
            <a:r>
              <a:rPr lang="en-US" dirty="0"/>
              <a:t>Provides preliminary and official statements </a:t>
            </a:r>
          </a:p>
          <a:p>
            <a:r>
              <a:rPr lang="en-US" dirty="0"/>
              <a:t>Post 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Press releases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Ratings reports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Quarterly and annual financial reports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Annual disclosures</a:t>
            </a:r>
          </a:p>
          <a:p>
            <a:r>
              <a:rPr lang="en-US" dirty="0"/>
              <a:t>Maintained by Citizens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BONDLINK</a:t>
            </a: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36EF4C-224C-414D-AC87-CF523E5F7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3" y="1397286"/>
            <a:ext cx="5342791" cy="51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Published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1" y="2200930"/>
            <a:ext cx="5625188" cy="4251325"/>
          </a:xfrm>
        </p:spPr>
        <p:txBody>
          <a:bodyPr/>
          <a:lstStyle/>
          <a:p>
            <a:r>
              <a:rPr lang="en-US" dirty="0"/>
              <a:t>News &amp; Financials  </a:t>
            </a:r>
          </a:p>
          <a:p>
            <a:r>
              <a:rPr lang="en-US" dirty="0"/>
              <a:t>Includes  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News releases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Financial reports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Annual Report</a:t>
            </a:r>
          </a:p>
          <a:p>
            <a:pPr lvl="1"/>
            <a:r>
              <a:rPr lang="en-US" sz="1800" dirty="0">
                <a:latin typeface="Trebuchet MS" panose="020B0603020202020204" pitchFamily="34" charset="0"/>
              </a:rPr>
              <a:t>Sustainability Reports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CITIZENS WEBSITE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3534F4A-A83C-4C2B-8011-14C97911A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77" y="1397284"/>
            <a:ext cx="3723085" cy="4494944"/>
          </a:xfrm>
          <a:prstGeom prst="rect">
            <a:avLst/>
          </a:prstGeom>
        </p:spPr>
      </p:pic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2F5774F-5F2C-459A-86A0-C90EB50C0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1391" b="7377"/>
          <a:stretch/>
        </p:blipFill>
        <p:spPr>
          <a:xfrm>
            <a:off x="5332288" y="4027470"/>
            <a:ext cx="6507536" cy="25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07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CF030-374A-4CDD-8988-6EE2DF684E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76" y="1652588"/>
            <a:ext cx="5933878" cy="48201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Communicate the benefits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spc="120" dirty="0">
                <a:latin typeface="Trebuchet MS" panose="020B0603020202020204" pitchFamily="34" charset="0"/>
              </a:rPr>
              <a:t>Press releases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spc="120" dirty="0">
                <a:latin typeface="Trebuchet MS" panose="020B0603020202020204" pitchFamily="34" charset="0"/>
              </a:rPr>
              <a:t>Postings on Twitter, Facebook &amp; LinkedIn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spc="120" dirty="0">
                <a:latin typeface="Trebuchet MS" panose="020B0603020202020204" pitchFamily="34" charset="0"/>
              </a:rPr>
              <a:t>Videos – Include community partners</a:t>
            </a:r>
          </a:p>
          <a:p>
            <a:pPr marL="457200" lvl="1" indent="0">
              <a:buNone/>
            </a:pPr>
            <a:endParaRPr lang="en-US" sz="1800" spc="12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Maintain Relationships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spc="120" dirty="0">
                <a:latin typeface="Trebuchet MS" panose="020B0603020202020204" pitchFamily="34" charset="0"/>
              </a:rPr>
              <a:t>Regulators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spc="120" dirty="0">
                <a:latin typeface="Trebuchet MS" panose="020B0603020202020204" pitchFamily="34" charset="0"/>
              </a:rPr>
              <a:t>Ratings Agencies – Fitch, Moody’s and S&amp;P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spc="120" dirty="0">
                <a:latin typeface="Trebuchet MS" panose="020B0603020202020204" pitchFamily="34" charset="0"/>
              </a:rPr>
              <a:t>Banking partners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spc="120" dirty="0">
                <a:latin typeface="Trebuchet MS" panose="020B0603020202020204" pitchFamily="34" charset="0"/>
              </a:rPr>
              <a:t>Bond counsel</a:t>
            </a:r>
          </a:p>
          <a:p>
            <a:pPr marL="457200" lvl="1" indent="0">
              <a:buNone/>
            </a:pPr>
            <a:endParaRPr lang="en-US" sz="1800" spc="12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Monitoring is essential</a:t>
            </a:r>
          </a:p>
          <a:p>
            <a:pPr marL="800100" lvl="1" indent="-342900"/>
            <a:r>
              <a:rPr lang="en-US" sz="1800" spc="120" dirty="0">
                <a:latin typeface="Trebuchet MS" panose="020B0603020202020204" pitchFamily="34" charset="0"/>
              </a:rPr>
              <a:t>Debt service coverage</a:t>
            </a:r>
          </a:p>
          <a:p>
            <a:pPr marL="800100" lvl="1" indent="-342900"/>
            <a:r>
              <a:rPr lang="en-US" sz="1800" spc="120" dirty="0">
                <a:latin typeface="Trebuchet MS" panose="020B0603020202020204" pitchFamily="34" charset="0"/>
              </a:rPr>
              <a:t>Rate case timing</a:t>
            </a:r>
          </a:p>
          <a:p>
            <a:pPr marL="800100" lvl="1" indent="-342900"/>
            <a:r>
              <a:rPr lang="en-US" sz="1800" spc="120" dirty="0">
                <a:latin typeface="Trebuchet MS" panose="020B0603020202020204" pitchFamily="34" charset="0"/>
              </a:rPr>
              <a:t>Lines of credit</a:t>
            </a:r>
          </a:p>
          <a:p>
            <a:pPr marL="800100" lvl="1" indent="-342900"/>
            <a:endParaRPr lang="en-US" sz="1800" spc="12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Placeholder 10" descr="Text&#10;&#10;Description automatically generated with low confidence">
            <a:extLst>
              <a:ext uri="{FF2B5EF4-FFF2-40B4-BE49-F238E27FC236}">
                <a16:creationId xmlns:a16="http://schemas.microsoft.com/office/drawing/2014/main" id="{5ACAC796-70AC-4AFB-9441-23FA3E991C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" b="1319"/>
          <a:stretch>
            <a:fillRect/>
          </a:stretch>
        </p:blipFill>
        <p:spPr>
          <a:xfrm>
            <a:off x="7288213" y="4030518"/>
            <a:ext cx="4526280" cy="2433548"/>
          </a:xfrm>
          <a:ln>
            <a:solidFill>
              <a:srgbClr val="80808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909249-8A21-417E-A26B-117B7A130181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Lessons Learned</a:t>
            </a:r>
          </a:p>
        </p:txBody>
      </p:sp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67681F9-5F16-4B03-9C69-4943F82AC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86" y="1432653"/>
            <a:ext cx="4528574" cy="2520509"/>
          </a:xfrm>
          <a:prstGeom prst="rect">
            <a:avLst/>
          </a:prstGeom>
          <a:ln>
            <a:solidFill>
              <a:srgbClr val="808080"/>
            </a:solidFill>
          </a:ln>
        </p:spPr>
      </p:pic>
    </p:spTree>
    <p:extLst>
      <p:ext uri="{BB962C8B-B14F-4D97-AF65-F5344CB8AC3E}">
        <p14:creationId xmlns:p14="http://schemas.microsoft.com/office/powerpoint/2010/main" val="4037764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6A56-8036-4D40-A0DE-67685BBB0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402" y="1846364"/>
            <a:ext cx="9015661" cy="4251325"/>
          </a:xfrm>
        </p:spPr>
        <p:txBody>
          <a:bodyPr/>
          <a:lstStyle/>
          <a:p>
            <a:r>
              <a:rPr lang="en-US" dirty="0"/>
              <a:t>Funding Requirements – Consent Decree, STEP and System Improvements</a:t>
            </a:r>
          </a:p>
          <a:p>
            <a:r>
              <a:rPr lang="en-US" dirty="0"/>
              <a:t>Funding Mechanisms – Rates, Trackers, Lines of Credit and Bonds</a:t>
            </a:r>
          </a:p>
          <a:p>
            <a:r>
              <a:rPr lang="en-US" dirty="0"/>
              <a:t>Reducing debt service through refundings  </a:t>
            </a:r>
          </a:p>
          <a:p>
            <a:r>
              <a:rPr lang="en-US" dirty="0"/>
              <a:t>Tracking is essential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Communicating needs to stakeholders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Summary</a:t>
            </a:r>
          </a:p>
        </p:txBody>
      </p:sp>
      <p:pic>
        <p:nvPicPr>
          <p:cNvPr id="5" name="Picture 4" descr="A picture containing sandglass&#10;&#10;Description automatically generated">
            <a:extLst>
              <a:ext uri="{FF2B5EF4-FFF2-40B4-BE49-F238E27FC236}">
                <a16:creationId xmlns:a16="http://schemas.microsoft.com/office/drawing/2014/main" id="{483F27B9-244A-49B7-8EC0-87F6E2FBA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79" y="3113069"/>
            <a:ext cx="5086650" cy="33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93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C3B1A-0F2F-4CA5-82F8-39A4DAC3FC4B}"/>
              </a:ext>
            </a:extLst>
          </p:cNvPr>
          <p:cNvSpPr txBox="1"/>
          <p:nvPr/>
        </p:nvSpPr>
        <p:spPr>
          <a:xfrm>
            <a:off x="585886" y="4647084"/>
            <a:ext cx="502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F970B-B690-4832-BB42-BDA72FA6FE1F}"/>
              </a:ext>
            </a:extLst>
          </p:cNvPr>
          <p:cNvSpPr txBox="1"/>
          <p:nvPr/>
        </p:nvSpPr>
        <p:spPr>
          <a:xfrm>
            <a:off x="6017869" y="4561091"/>
            <a:ext cx="5783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50" dirty="0">
                <a:latin typeface="Trebuchet MS" panose="020B0603020202020204" pitchFamily="34" charset="0"/>
              </a:rPr>
              <a:t>Please contact JENNIFER BAILEY at </a:t>
            </a:r>
            <a:r>
              <a:rPr lang="en-US" sz="1600" spc="150" dirty="0">
                <a:latin typeface="Trebuchet MS" panose="020B0603020202020204" pitchFamily="34" charset="0"/>
                <a:hlinkClick r:id="rId2"/>
              </a:rPr>
              <a:t>jbailey@citizensenergygroup.com</a:t>
            </a:r>
            <a:r>
              <a:rPr lang="en-US" sz="1600" spc="150" dirty="0">
                <a:latin typeface="Trebuchet MS" panose="020B0603020202020204" pitchFamily="34" charset="0"/>
              </a:rPr>
              <a:t> or 317-927-6108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9CF99-BB4E-4888-8F22-B9A8026B943B}"/>
              </a:ext>
            </a:extLst>
          </p:cNvPr>
          <p:cNvSpPr txBox="1"/>
          <p:nvPr/>
        </p:nvSpPr>
        <p:spPr>
          <a:xfrm>
            <a:off x="503695" y="2296338"/>
            <a:ext cx="694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KEEPING THE FUNDS FLOWING</a:t>
            </a:r>
          </a:p>
        </p:txBody>
      </p:sp>
    </p:spTree>
    <p:extLst>
      <p:ext uri="{BB962C8B-B14F-4D97-AF65-F5344CB8AC3E}">
        <p14:creationId xmlns:p14="http://schemas.microsoft.com/office/powerpoint/2010/main" val="22381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Financial Policy and Objectives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3381EE-5871-4488-B690-BCA4A2CD1502}"/>
              </a:ext>
            </a:extLst>
          </p:cNvPr>
          <p:cNvSpPr txBox="1">
            <a:spLocks/>
          </p:cNvSpPr>
          <p:nvPr/>
        </p:nvSpPr>
        <p:spPr>
          <a:xfrm>
            <a:off x="341258" y="1654141"/>
            <a:ext cx="5175964" cy="4818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Financial policy:</a:t>
            </a:r>
          </a:p>
          <a:p>
            <a:pPr lvl="1"/>
            <a:r>
              <a:rPr lang="en-US" sz="1800" dirty="0"/>
              <a:t>Improve and maintain long-term financial stability through disciplined cost control and optimization of net revenues available for capital expenditures in order to provide delivery of affordable essential services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CF6020-3A73-48C0-9715-CEEADB3D7711}"/>
              </a:ext>
            </a:extLst>
          </p:cNvPr>
          <p:cNvSpPr txBox="1">
            <a:spLocks/>
          </p:cNvSpPr>
          <p:nvPr/>
        </p:nvSpPr>
        <p:spPr>
          <a:xfrm>
            <a:off x="6524090" y="1671828"/>
            <a:ext cx="5219272" cy="51861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Financial objectives include:</a:t>
            </a:r>
          </a:p>
          <a:p>
            <a:pPr lvl="1"/>
            <a:r>
              <a:rPr lang="en-US" sz="1800" dirty="0"/>
              <a:t>Sustain strong debt service coverage throughout Consent Decree construction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Post Consent Decree achieve industry average all-in annual debt service coverage through sustained 100% pay-go funding and improving revenue stability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Capitalize on economic refunding and debt service reduction opportunities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Enhance Citizens’ cost consciousness culture while delivering safe and reliable service</a:t>
            </a:r>
          </a:p>
          <a:p>
            <a:pPr lvl="1"/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3C7206-3C0D-496B-98E7-3C9FBB34A501}"/>
              </a:ext>
            </a:extLst>
          </p:cNvPr>
          <p:cNvCxnSpPr>
            <a:cxnSpLocks/>
          </p:cNvCxnSpPr>
          <p:nvPr/>
        </p:nvCxnSpPr>
        <p:spPr>
          <a:xfrm>
            <a:off x="5938463" y="1387011"/>
            <a:ext cx="0" cy="518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72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6A56-8036-4D40-A0DE-67685BBB0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02" y="1655864"/>
            <a:ext cx="10392398" cy="4688000"/>
          </a:xfrm>
        </p:spPr>
        <p:txBody>
          <a:bodyPr/>
          <a:lstStyle/>
          <a:p>
            <a:r>
              <a:rPr lang="en-US" dirty="0"/>
              <a:t>Serve 254,000 customers in Marion County plus 6 satellite communities </a:t>
            </a:r>
          </a:p>
          <a:p>
            <a:r>
              <a:rPr lang="en-US" dirty="0"/>
              <a:t>Two advanced wastewater treatment facilities – Belmont and Southport</a:t>
            </a:r>
          </a:p>
          <a:p>
            <a:r>
              <a:rPr lang="en-US" dirty="0"/>
              <a:t>Combined Sewer System – Covers 34 square miles through 900 miles of pipe</a:t>
            </a:r>
          </a:p>
          <a:p>
            <a:r>
              <a:rPr lang="en-US" dirty="0"/>
              <a:t>Sanitary Sewer System – Covers 225 square miles through 2,300 miles of pipe</a:t>
            </a:r>
          </a:p>
          <a:p>
            <a:r>
              <a:rPr lang="en-US" dirty="0"/>
              <a:t>63,000 manholes</a:t>
            </a:r>
          </a:p>
          <a:p>
            <a:r>
              <a:rPr lang="en-US" dirty="0"/>
              <a:t>258 small-medium lift stations and 10 major ones</a:t>
            </a:r>
          </a:p>
          <a:p>
            <a:r>
              <a:rPr lang="en-US" dirty="0"/>
              <a:t>131 diversions/outfalls</a:t>
            </a:r>
          </a:p>
          <a:p>
            <a:r>
              <a:rPr lang="en-US" dirty="0"/>
              <a:t>58 siphons</a:t>
            </a:r>
          </a:p>
          <a:p>
            <a:r>
              <a:rPr lang="en-US" dirty="0"/>
              <a:t>166 flow meters and 22 rain gauges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CWA Authority</a:t>
            </a:r>
          </a:p>
        </p:txBody>
      </p:sp>
      <p:pic>
        <p:nvPicPr>
          <p:cNvPr id="5" name="Picture 4" descr="A river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452DCDC-35B1-4839-B63C-CB703C8D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53" y="3924728"/>
            <a:ext cx="3901899" cy="25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7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6A56-8036-4D40-A0DE-67685BBB0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305" y="1517591"/>
            <a:ext cx="5429980" cy="4688000"/>
          </a:xfrm>
        </p:spPr>
        <p:txBody>
          <a:bodyPr/>
          <a:lstStyle/>
          <a:p>
            <a:r>
              <a:rPr lang="en-US" dirty="0"/>
              <a:t>Includes 32 CSO control measures</a:t>
            </a:r>
          </a:p>
          <a:p>
            <a:r>
              <a:rPr lang="en-US" dirty="0"/>
              <a:t>Eliminates 7 sanitary sewer discharges</a:t>
            </a:r>
          </a:p>
          <a:p>
            <a:r>
              <a:rPr lang="en-US" dirty="0"/>
              <a:t>Involves 2 Supplemental Environmental Program projects</a:t>
            </a:r>
          </a:p>
          <a:p>
            <a:r>
              <a:rPr lang="en-US" dirty="0"/>
              <a:t>Captures 95-97% of wet weather CSOs</a:t>
            </a:r>
          </a:p>
          <a:p>
            <a:r>
              <a:rPr lang="en-US" dirty="0"/>
              <a:t>Limits overflows to 2-4/year or less</a:t>
            </a:r>
          </a:p>
          <a:p>
            <a:r>
              <a:rPr lang="en-US" dirty="0"/>
              <a:t>Has approved Use Attainability Analysis</a:t>
            </a:r>
          </a:p>
          <a:p>
            <a:r>
              <a:rPr lang="en-US" dirty="0"/>
              <a:t>Is in compliance per last status report dated 4/8/2022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0A889-707B-4937-BD97-2951E7340880}"/>
              </a:ext>
            </a:extLst>
          </p:cNvPr>
          <p:cNvSpPr txBox="1"/>
          <p:nvPr/>
        </p:nvSpPr>
        <p:spPr>
          <a:xfrm>
            <a:off x="503695" y="700010"/>
            <a:ext cx="69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Consent Decree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FFE35-7DDD-4C98-A5BF-09C7D7C90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10" y="1438381"/>
            <a:ext cx="3449651" cy="5062379"/>
          </a:xfrm>
          <a:prstGeom prst="rect">
            <a:avLst/>
          </a:prstGeom>
          <a:ln w="19050">
            <a:solidFill>
              <a:srgbClr val="002368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33F62-7B48-40FE-AD71-CEF0625E1C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6131030" y="1448655"/>
            <a:ext cx="2194034" cy="3412171"/>
          </a:xfrm>
          <a:prstGeom prst="rect">
            <a:avLst/>
          </a:prstGeom>
          <a:ln w="19050">
            <a:solidFill>
              <a:srgbClr val="002368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81D2D-6FF0-40D4-A555-BD80B9578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"/>
          <a:stretch/>
        </p:blipFill>
        <p:spPr>
          <a:xfrm>
            <a:off x="6131030" y="4945521"/>
            <a:ext cx="2194560" cy="1568296"/>
          </a:xfrm>
          <a:prstGeom prst="rect">
            <a:avLst/>
          </a:prstGeom>
          <a:ln w="19050">
            <a:solidFill>
              <a:srgbClr val="002368"/>
            </a:solidFill>
          </a:ln>
        </p:spPr>
      </p:pic>
    </p:spTree>
    <p:extLst>
      <p:ext uri="{BB962C8B-B14F-4D97-AF65-F5344CB8AC3E}">
        <p14:creationId xmlns:p14="http://schemas.microsoft.com/office/powerpoint/2010/main" val="184603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A15CE-9A72-40DA-AC5E-42A1A289B92E}"/>
              </a:ext>
            </a:extLst>
          </p:cNvPr>
          <p:cNvSpPr txBox="1"/>
          <p:nvPr/>
        </p:nvSpPr>
        <p:spPr>
          <a:xfrm>
            <a:off x="513025" y="1771637"/>
            <a:ext cx="46137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Consent Decree + STEP + System Improvements + 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12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Negotiated original Consent Decree in 2006 with 12/31/2025 completion date</a:t>
            </a:r>
          </a:p>
          <a:p>
            <a:endParaRPr lang="en-US" spc="12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CD estimated budget: $2.0 billion (2016 dollars)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Spent $1.56 billion to date</a:t>
            </a:r>
          </a:p>
          <a:p>
            <a:endParaRPr lang="en-US" spc="12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STEP budget: $6.2 million/year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pc="12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Other (avg): $5.7 million/year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F9559-4EF7-40E7-8C64-716014A639FF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Funding Requirements</a:t>
            </a:r>
          </a:p>
        </p:txBody>
      </p:sp>
      <p:graphicFrame>
        <p:nvGraphicFramePr>
          <p:cNvPr id="7" name="Picture Placeholder 6">
            <a:extLst>
              <a:ext uri="{FF2B5EF4-FFF2-40B4-BE49-F238E27FC236}">
                <a16:creationId xmlns:a16="http://schemas.microsoft.com/office/drawing/2014/main" id="{51C6662E-0866-49D5-BF1C-3FDFC0846636}"/>
              </a:ext>
            </a:extLst>
          </p:cNvPr>
          <p:cNvGraphicFramePr>
            <a:graphicFrameLocks noGrp="1"/>
          </p:cNvGraphicFramePr>
          <p:nvPr>
            <p:ph type="pic" sz="quarter" idx="10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8361597"/>
              </p:ext>
            </p:extLst>
          </p:nvPr>
        </p:nvGraphicFramePr>
        <p:xfrm>
          <a:off x="5054885" y="1674688"/>
          <a:ext cx="6806255" cy="4646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E24FA9C-D2C3-4C09-A2FA-A71EB48D8575}"/>
              </a:ext>
            </a:extLst>
          </p:cNvPr>
          <p:cNvSpPr txBox="1"/>
          <p:nvPr/>
        </p:nvSpPr>
        <p:spPr>
          <a:xfrm>
            <a:off x="521585" y="5591911"/>
            <a:ext cx="654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pc="12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20" dirty="0">
                <a:latin typeface="Trebuchet MS" panose="020B0603020202020204" pitchFamily="34" charset="0"/>
              </a:rPr>
              <a:t>System Improvements (avg): $56.4 million/year</a:t>
            </a:r>
          </a:p>
        </p:txBody>
      </p:sp>
    </p:spTree>
    <p:extLst>
      <p:ext uri="{BB962C8B-B14F-4D97-AF65-F5344CB8AC3E}">
        <p14:creationId xmlns:p14="http://schemas.microsoft.com/office/powerpoint/2010/main" val="13711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Funding Mechanisms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0" y="2267605"/>
            <a:ext cx="10546510" cy="4251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Approved by the Indiana </a:t>
            </a:r>
            <a:r>
              <a:rPr lang="en-US" dirty="0"/>
              <a:t>Utility Regulatory Commission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Include: Operations &amp; Maintenance + Extensions &amp; Replacements + Debt Service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Current monthly residential rate: $54.33</a:t>
            </a:r>
          </a:p>
          <a:p>
            <a:pPr>
              <a:lnSpc>
                <a:spcPct val="100000"/>
              </a:lnSpc>
            </a:pPr>
            <a:r>
              <a:rPr lang="en-US" dirty="0"/>
              <a:t>Have low-income assistance program (LICAP) approved through SEA 416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RATES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D6B3E5-7297-4F30-9032-970D8D2B11C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8859333"/>
              </p:ext>
            </p:extLst>
          </p:nvPr>
        </p:nvGraphicFramePr>
        <p:xfrm>
          <a:off x="1009333" y="3328471"/>
          <a:ext cx="9634694" cy="173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721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Funding Mechanisms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0" y="2156768"/>
            <a:ext cx="10936928" cy="4251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kern="1200" dirty="0">
                <a:latin typeface="+mj-lt"/>
                <a:cs typeface="Arial" pitchFamily="34" charset="0"/>
              </a:rPr>
              <a:t>State legislative acts have improved CWA’s cost recovery framework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  <a:cs typeface="Arial" pitchFamily="34" charset="0"/>
              </a:rPr>
              <a:t>Provides funding between rate cases</a:t>
            </a:r>
            <a:endParaRPr lang="en-US" sz="1800" kern="1200" dirty="0">
              <a:latin typeface="Trebuchet MS" panose="020B0603020202020204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sz="1800" dirty="0"/>
              <a:t>Environmental Compliance Plan (</a:t>
            </a:r>
            <a:r>
              <a:rPr lang="en-US" dirty="0"/>
              <a:t>ECP) Recovery Mechanism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Designed for timely recovery of debt service, debt service reserve funds and cost of issuance related to Consent Decree that is not already in rates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Focused on Consent Decree since it is more than 60% of capital expenditures between 2018-2025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Rates are adjusted based on annual reconciliation of revenues generated from ECP and actual debt cost for the same period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Citizens has yet to utilize it since rates have included Consent Decree costs and needed debt service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/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/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TRACKERS </a:t>
            </a:r>
          </a:p>
        </p:txBody>
      </p:sp>
    </p:spTree>
    <p:extLst>
      <p:ext uri="{BB962C8B-B14F-4D97-AF65-F5344CB8AC3E}">
        <p14:creationId xmlns:p14="http://schemas.microsoft.com/office/powerpoint/2010/main" val="266933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B1C52-982A-4549-BF0D-B5FD3C9F2479}"/>
              </a:ext>
            </a:extLst>
          </p:cNvPr>
          <p:cNvSpPr txBox="1"/>
          <p:nvPr/>
        </p:nvSpPr>
        <p:spPr>
          <a:xfrm>
            <a:off x="503695" y="700010"/>
            <a:ext cx="628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rebuchet MS" panose="020B0603020202020204" pitchFamily="34" charset="0"/>
              </a:rPr>
              <a:t>Funding Mechanisms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B83C-2508-4B49-A991-D153BE0F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80" y="2156768"/>
            <a:ext cx="10936928" cy="4251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System Integrity Adjustment (SIA)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Established by SEA 383: eligible utility may petition IURC for approval after experiencing a 2% deficit in annual revenues compared to authorized revenue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Once approved, requires annual filings to reconcile deviations from authorized revenues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94% of deficit/excess is recovered from/credited to non-industrial customers over the following 12 months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Eligible utility may continue use of SIA for 48 months after approval, or until new rates are established in a full rate case before the IURC, whichever comes first</a:t>
            </a:r>
            <a:endParaRPr lang="en-US" sz="14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Previously approved adjustments include: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dirty="0"/>
              <a:t>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/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3C58D-5568-4DA7-8BB5-D65B17DEEDA0}"/>
              </a:ext>
            </a:extLst>
          </p:cNvPr>
          <p:cNvSpPr txBox="1"/>
          <p:nvPr/>
        </p:nvSpPr>
        <p:spPr>
          <a:xfrm>
            <a:off x="503693" y="1749664"/>
            <a:ext cx="628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spc="300" dirty="0">
                <a:solidFill>
                  <a:srgbClr val="49A750"/>
                </a:solidFill>
                <a:latin typeface="Trebuchet MS" panose="020B0603020202020204" pitchFamily="34" charset="0"/>
              </a:rPr>
              <a:t>TRACKERS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692A1E-CF0A-4FD6-A0C1-C7C784DCE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89077"/>
              </p:ext>
            </p:extLst>
          </p:nvPr>
        </p:nvGraphicFramePr>
        <p:xfrm>
          <a:off x="1357745" y="5033327"/>
          <a:ext cx="8128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25107599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534351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9982144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387315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13607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Authorized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Minimum 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145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12/28/2017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$6.14M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$0.1948/ccf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$0.78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17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12/19/2018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$9.86M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0.3316/ccf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603020202020204" pitchFamily="34" charset="0"/>
                        </a:rPr>
                        <a:t>$1.33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1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396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LINECOLOR" val="NO VALUE"/>
  <p:tag name="PLACEHOLDERSIZE" val="NO VALUE"/>
  <p:tag name="SOURCE" val="NO VALUE"/>
  <p:tag name="TYPE" val="PageTitle"/>
  <p:tag name="SUBOBJECTID" val="PgTitlesPgTitle"/>
  <p:tag name="OBJECTID" val="PgTitles"/>
  <p:tag name="WIDTH" val="522"/>
  <p:tag name="HEIGHT" val="28.75"/>
  <p:tag name="LEFT" val="226.75"/>
  <p:tag name="TOP" val="79.25"/>
  <p:tag name="FILLFORECOLOR" val="Page Title Fill"/>
  <p:tag name="FONTCOLOR" val="Page Title Font"/>
  <p:tag name="DEVICE" val="Canon Colorpass 10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heme/theme1.xml><?xml version="1.0" encoding="utf-8"?>
<a:theme xmlns:a="http://schemas.openxmlformats.org/drawingml/2006/main" name="Office Theme">
  <a:themeElements>
    <a:clrScheme name="Citizens Brand Colors Theme">
      <a:dk1>
        <a:srgbClr val="505050"/>
      </a:dk1>
      <a:lt1>
        <a:sysClr val="window" lastClr="FFFFFF"/>
      </a:lt1>
      <a:dk2>
        <a:srgbClr val="00486A"/>
      </a:dk2>
      <a:lt2>
        <a:srgbClr val="3C3C3C"/>
      </a:lt2>
      <a:accent1>
        <a:srgbClr val="0069AA"/>
      </a:accent1>
      <a:accent2>
        <a:srgbClr val="54B948"/>
      </a:accent2>
      <a:accent3>
        <a:srgbClr val="3C3C3C"/>
      </a:accent3>
      <a:accent4>
        <a:srgbClr val="DCAA27"/>
      </a:accent4>
      <a:accent5>
        <a:srgbClr val="93C7EC"/>
      </a:accent5>
      <a:accent6>
        <a:srgbClr val="367D3D"/>
      </a:accent6>
      <a:hlink>
        <a:srgbClr val="0563C1"/>
      </a:hlink>
      <a:folHlink>
        <a:srgbClr val="A04277"/>
      </a:folHlink>
    </a:clrScheme>
    <a:fontScheme name="Citizens Energy Group Font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izens Brand PPT Template Update" id="{387B7085-FE7B-4048-80FE-5BEDF12B4F35}" vid="{3395C144-0EFE-42D8-97C7-47E5F2AF39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CG">
    <a:dk1>
      <a:sysClr val="windowText" lastClr="000000"/>
    </a:dk1>
    <a:lt1>
      <a:sysClr val="window" lastClr="FFFFFF"/>
    </a:lt1>
    <a:dk2>
      <a:srgbClr val="CCF2FC"/>
    </a:dk2>
    <a:lt2>
      <a:srgbClr val="EAEBEB"/>
    </a:lt2>
    <a:accent1>
      <a:srgbClr val="002D72"/>
    </a:accent1>
    <a:accent2>
      <a:srgbClr val="00BDF2"/>
    </a:accent2>
    <a:accent3>
      <a:srgbClr val="53565A"/>
    </a:accent3>
    <a:accent4>
      <a:srgbClr val="97999B"/>
    </a:accent4>
    <a:accent5>
      <a:srgbClr val="CB6015"/>
    </a:accent5>
    <a:accent6>
      <a:srgbClr val="FFFFFF"/>
    </a:accent6>
    <a:hlink>
      <a:srgbClr val="00BDF2"/>
    </a:hlink>
    <a:folHlink>
      <a:srgbClr val="00BDF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CG">
    <a:dk1>
      <a:sysClr val="windowText" lastClr="000000"/>
    </a:dk1>
    <a:lt1>
      <a:sysClr val="window" lastClr="FFFFFF"/>
    </a:lt1>
    <a:dk2>
      <a:srgbClr val="CCF2FC"/>
    </a:dk2>
    <a:lt2>
      <a:srgbClr val="EAEBEB"/>
    </a:lt2>
    <a:accent1>
      <a:srgbClr val="002D72"/>
    </a:accent1>
    <a:accent2>
      <a:srgbClr val="00BDF2"/>
    </a:accent2>
    <a:accent3>
      <a:srgbClr val="53565A"/>
    </a:accent3>
    <a:accent4>
      <a:srgbClr val="97999B"/>
    </a:accent4>
    <a:accent5>
      <a:srgbClr val="CB6015"/>
    </a:accent5>
    <a:accent6>
      <a:srgbClr val="FFFFFF"/>
    </a:accent6>
    <a:hlink>
      <a:srgbClr val="00BDF2"/>
    </a:hlink>
    <a:folHlink>
      <a:srgbClr val="00BDF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CBD5A8DD146D45983A640C2F81EC0D" ma:contentTypeVersion="0" ma:contentTypeDescription="Create a new document." ma:contentTypeScope="" ma:versionID="fbee00fbace0702fbc315aa2dc56d1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E1B79-FF9C-4056-9443-5C66DD250C8B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44C714-C0A2-4E86-9B3B-007B15F683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59E063-2092-4548-BC4A-8C6D1FC7BD6A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Citizens Brand PPT Template</Template>
  <TotalTime>1</TotalTime>
  <Words>1815</Words>
  <Application>Microsoft Office PowerPoint</Application>
  <PresentationFormat>Widescreen</PresentationFormat>
  <Paragraphs>578</Paragraphs>
  <Slides>25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Bailey, Jennifer</dc:creator>
  <cp:lastModifiedBy>Bailey, Jennifer</cp:lastModifiedBy>
  <cp:revision>2</cp:revision>
  <dcterms:created xsi:type="dcterms:W3CDTF">2022-08-04T18:55:37Z</dcterms:created>
  <dcterms:modified xsi:type="dcterms:W3CDTF">2022-09-22T14:11:55Z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0x010100DBCBD5A8DD146D45983A640C2F81EC0D</vt:lpwstr>
  </property>
  <property fmtid="{D5CDD505-2E9C-101B-9397-08002B2CF9AE}" pid="3" name="Corporate Affairs">
    <vt:lpwstr>1;#Corporate Affairs|7c5ad445-8060-4214-a407-59cb0c185d25</vt:lpwstr>
  </property>
  <property fmtid="{D5CDD505-2E9C-101B-9397-08002B2CF9AE}" pid="4" name="TaxCatchAll">
    <vt:lpwstr>1;#</vt:lpwstr>
  </property>
  <property fmtid="{D5CDD505-2E9C-101B-9397-08002B2CF9AE}" pid="5" name="p529d38baa4f470daa45f9304a13ca2f">
    <vt:lpwstr>Corporate Affairs|7c5ad445-8060-4214-a407-59cb0c185d25</vt:lpwstr>
  </property>
  <property fmtid="{D5CDD505-2E9C-101B-9397-08002B2CF9AE}" pid="6" name="MSIP_Label_7855687c-2a96-4741-94eb-61642698bed7_Enabled">
    <vt:lpwstr>true</vt:lpwstr>
  </property>
  <property fmtid="{D5CDD505-2E9C-101B-9397-08002B2CF9AE}" pid="7" name="MSIP_Label_7855687c-2a96-4741-94eb-61642698bed7_SetDate">
    <vt:lpwstr>2022-08-04T18:55:37Z</vt:lpwstr>
  </property>
  <property fmtid="{D5CDD505-2E9C-101B-9397-08002B2CF9AE}" pid="8" name="MSIP_Label_7855687c-2a96-4741-94eb-61642698bed7_Method">
    <vt:lpwstr>Standard</vt:lpwstr>
  </property>
  <property fmtid="{D5CDD505-2E9C-101B-9397-08002B2CF9AE}" pid="9" name="MSIP_Label_7855687c-2a96-4741-94eb-61642698bed7_Name">
    <vt:lpwstr>Citizens-General</vt:lpwstr>
  </property>
  <property fmtid="{D5CDD505-2E9C-101B-9397-08002B2CF9AE}" pid="10" name="MSIP_Label_7855687c-2a96-4741-94eb-61642698bed7_SiteId">
    <vt:lpwstr>080215b2-dc06-4ce1-8dfe-65203446a736</vt:lpwstr>
  </property>
  <property fmtid="{D5CDD505-2E9C-101B-9397-08002B2CF9AE}" pid="11" name="MSIP_Label_7855687c-2a96-4741-94eb-61642698bed7_ActionId">
    <vt:lpwstr>338f8d27-496e-49bf-8e8f-d0053e648bd0</vt:lpwstr>
  </property>
  <property fmtid="{D5CDD505-2E9C-101B-9397-08002B2CF9AE}" pid="12" name="MSIP_Label_7855687c-2a96-4741-94eb-61642698bed7_ContentBits">
    <vt:lpwstr>0</vt:lpwstr>
  </property>
</Properties>
</file>