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25"/>
  </p:notesMasterIdLst>
  <p:sldIdLst>
    <p:sldId id="770" r:id="rId5"/>
    <p:sldId id="4583" r:id="rId6"/>
    <p:sldId id="4596" r:id="rId7"/>
    <p:sldId id="4605" r:id="rId8"/>
    <p:sldId id="4610" r:id="rId9"/>
    <p:sldId id="4611" r:id="rId10"/>
    <p:sldId id="4612" r:id="rId11"/>
    <p:sldId id="4613" r:id="rId12"/>
    <p:sldId id="4614" r:id="rId13"/>
    <p:sldId id="4615" r:id="rId14"/>
    <p:sldId id="4616" r:id="rId15"/>
    <p:sldId id="4617" r:id="rId16"/>
    <p:sldId id="4608" r:id="rId17"/>
    <p:sldId id="4599" r:id="rId18"/>
    <p:sldId id="4597" r:id="rId19"/>
    <p:sldId id="4602" r:id="rId20"/>
    <p:sldId id="4604" r:id="rId21"/>
    <p:sldId id="4598" r:id="rId22"/>
    <p:sldId id="4609" r:id="rId23"/>
    <p:sldId id="4569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an Laseke" initials="IML" lastIdx="10" clrIdx="0">
    <p:extLst>
      <p:ext uri="{19B8F6BF-5375-455C-9EA6-DF929625EA0E}">
        <p15:presenceInfo xmlns:p15="http://schemas.microsoft.com/office/powerpoint/2012/main" userId="Ian Laseke" providerId="None"/>
      </p:ext>
    </p:extLst>
  </p:cmAuthor>
  <p:cmAuthor id="2" name="Davenport, Kelly" initials="DK" lastIdx="1" clrIdx="1">
    <p:extLst>
      <p:ext uri="{19B8F6BF-5375-455C-9EA6-DF929625EA0E}">
        <p15:presenceInfo xmlns:p15="http://schemas.microsoft.com/office/powerpoint/2012/main" userId="S::kelly.davenport@stantec.com::119d26ba-c7a5-44c7-bf5c-172ba6b013f1" providerId="AD"/>
      </p:ext>
    </p:extLst>
  </p:cmAuthor>
  <p:cmAuthor id="3" name="Spidare, Matt" initials="SM" lastIdx="11" clrIdx="2">
    <p:extLst>
      <p:ext uri="{19B8F6BF-5375-455C-9EA6-DF929625EA0E}">
        <p15:presenceInfo xmlns:p15="http://schemas.microsoft.com/office/powerpoint/2012/main" userId="S::Matt.Spidare@cincinnati-oh.gov::a63b792c-1af1-4319-8f5d-2f86eaa8e2b0" providerId="AD"/>
      </p:ext>
    </p:extLst>
  </p:cmAuthor>
  <p:cmAuthor id="4" name="Papes, Todd" initials="PT" lastIdx="24" clrIdx="3">
    <p:extLst>
      <p:ext uri="{19B8F6BF-5375-455C-9EA6-DF929625EA0E}">
        <p15:presenceInfo xmlns:p15="http://schemas.microsoft.com/office/powerpoint/2012/main" userId="S::todd.papes@stantec.com::b9be0b03-90d1-4ec5-91c8-4eaa8221d122" providerId="AD"/>
      </p:ext>
    </p:extLst>
  </p:cmAuthor>
  <p:cmAuthor id="5" name="Kvasnicka, Kenneth" initials="KK" lastIdx="3" clrIdx="4">
    <p:extLst>
      <p:ext uri="{19B8F6BF-5375-455C-9EA6-DF929625EA0E}">
        <p15:presenceInfo xmlns:p15="http://schemas.microsoft.com/office/powerpoint/2012/main" userId="S::kenneth.kvasnicka@stantec.com::26b80513-27e1-4360-bfe2-ab451d00b43c" providerId="AD"/>
      </p:ext>
    </p:extLst>
  </p:cmAuthor>
  <p:cmAuthor id="6" name="Woolley, Andrew" initials="WA" lastIdx="15" clrIdx="5">
    <p:extLst>
      <p:ext uri="{19B8F6BF-5375-455C-9EA6-DF929625EA0E}">
        <p15:presenceInfo xmlns:p15="http://schemas.microsoft.com/office/powerpoint/2012/main" userId="S::andrew.woolley@stantec.com::b7276b7b-ab80-47ab-9937-95d26b1d78b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D024"/>
    <a:srgbClr val="99CC33"/>
    <a:srgbClr val="00457C"/>
    <a:srgbClr val="002E74"/>
    <a:srgbClr val="325DAB"/>
    <a:srgbClr val="6CC049"/>
    <a:srgbClr val="C9F3FF"/>
    <a:srgbClr val="F3F8CA"/>
    <a:srgbClr val="C2DC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6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D16A23C-7ADA-4FF7-BE4D-D51635724C35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066359C-AA54-4EB9-8D7E-73518F0CE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2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6359C-AA54-4EB9-8D7E-73518F0CE4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301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222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35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938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2CAA9-18AE-483D-9FC1-D8C15CCE6447}" type="slidenum">
              <a:rPr lang="en-US" smtClean="0"/>
              <a:t>16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otes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810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Typical SBUPP</a:t>
            </a:r>
          </a:p>
          <a:p>
            <a:r>
              <a:rPr lang="en-US" dirty="0" smtClean="0"/>
              <a:t>Operational controls</a:t>
            </a:r>
          </a:p>
          <a:p>
            <a:r>
              <a:rPr lang="en-US" dirty="0" smtClean="0"/>
              <a:t>Capital Study</a:t>
            </a:r>
          </a:p>
          <a:p>
            <a:r>
              <a:rPr lang="en-US" dirty="0" smtClean="0"/>
              <a:t>Private Property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6359C-AA54-4EB9-8D7E-73518F0CE4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34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66359C-AA54-4EB9-8D7E-73518F0CE4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40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988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817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961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545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219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904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505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0601A22-69E2-4043-92B8-F8F632DFE916}"/>
              </a:ext>
            </a:extLst>
          </p:cNvPr>
          <p:cNvSpPr/>
          <p:nvPr userDrawn="1"/>
        </p:nvSpPr>
        <p:spPr>
          <a:xfrm>
            <a:off x="7428781" y="-1"/>
            <a:ext cx="4763219" cy="6857999"/>
          </a:xfrm>
          <a:prstGeom prst="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DF0B50-3C20-47BE-90D1-ED09AD5F4E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3400" y="831149"/>
            <a:ext cx="3648976" cy="1383133"/>
          </a:xfrm>
        </p:spPr>
        <p:txBody>
          <a:bodyPr anchor="t" anchorCtr="0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5B5B50-28AE-4773-9162-5301373209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53400" y="3035564"/>
            <a:ext cx="3648976" cy="150057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12B64B-434F-4763-801A-989A07A2C433}"/>
              </a:ext>
            </a:extLst>
          </p:cNvPr>
          <p:cNvSpPr/>
          <p:nvPr userDrawn="1"/>
        </p:nvSpPr>
        <p:spPr>
          <a:xfrm>
            <a:off x="0" y="-1"/>
            <a:ext cx="345057" cy="6858001"/>
          </a:xfrm>
          <a:prstGeom prst="rect">
            <a:avLst/>
          </a:prstGeom>
          <a:solidFill>
            <a:srgbClr val="00A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CC33"/>
              </a:solidFill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440D34F-57A7-4116-AA83-23E17BB0FD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259" y="5651709"/>
            <a:ext cx="2868727" cy="750283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AAFB6D0-C296-4143-83D1-8BEAE4861E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9051" y="-9427"/>
            <a:ext cx="6961435" cy="69037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54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List - Cy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66E0A7C-EE2A-114B-A33E-83263729E5F2}"/>
              </a:ext>
            </a:extLst>
          </p:cNvPr>
          <p:cNvSpPr/>
          <p:nvPr userDrawn="1"/>
        </p:nvSpPr>
        <p:spPr>
          <a:xfrm>
            <a:off x="4" y="0"/>
            <a:ext cx="365855" cy="6858000"/>
          </a:xfrm>
          <a:prstGeom prst="rect">
            <a:avLst/>
          </a:prstGeom>
          <a:solidFill>
            <a:srgbClr val="00A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29">
              <a:solidFill>
                <a:srgbClr val="0045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E26820-22E1-4FD3-87AE-0B069908D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24" y="365132"/>
            <a:ext cx="10515164" cy="742274"/>
          </a:xfrm>
        </p:spPr>
        <p:txBody>
          <a:bodyPr>
            <a:normAutofit/>
          </a:bodyPr>
          <a:lstStyle>
            <a:lvl1pPr algn="ctr">
              <a:defRPr sz="3375" b="1">
                <a:solidFill>
                  <a:srgbClr val="00457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16E015-BC76-4A5B-AFB2-FF04E1D78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424" y="1380332"/>
            <a:ext cx="10515164" cy="4805363"/>
          </a:xfrm>
        </p:spPr>
        <p:txBody>
          <a:bodyPr/>
          <a:lstStyle>
            <a:lvl1pPr>
              <a:lnSpc>
                <a:spcPct val="110000"/>
              </a:lnSpc>
              <a:defRPr sz="3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10000"/>
              </a:lnSpc>
              <a:defRPr sz="262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10000"/>
              </a:lnSpc>
              <a:defRPr sz="225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10000"/>
              </a:lnSpc>
              <a:defRPr sz="187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10000"/>
              </a:lnSpc>
              <a:defRPr sz="187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761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Title Slide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A6558E1A-4AED-E74C-BF4F-720FBB4C81C6}"/>
              </a:ext>
            </a:extLst>
          </p:cNvPr>
          <p:cNvSpPr/>
          <p:nvPr userDrawn="1"/>
        </p:nvSpPr>
        <p:spPr>
          <a:xfrm>
            <a:off x="0" y="0"/>
            <a:ext cx="365855" cy="6858000"/>
          </a:xfrm>
          <a:prstGeom prst="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3" name="Picture 5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B23C4F07-5CA6-4847-BAC4-D0261CA979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872" y="5865870"/>
            <a:ext cx="2057936" cy="553093"/>
          </a:xfrm>
          <a:prstGeom prst="rect">
            <a:avLst/>
          </a:prstGeom>
          <a:noFill/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AD7482C-A017-44E3-A2C5-75923B620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1737" y="966439"/>
            <a:ext cx="3792402" cy="28161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A34084-3631-4BA0-AD24-B3472C9D54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941737" y="3912394"/>
            <a:ext cx="3792402" cy="149957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B463A1-7A42-46EB-BBE6-7723CABC72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66015" y="0"/>
            <a:ext cx="6859786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90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57B48-1D81-4B46-A462-C74F4D815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386514"/>
            <a:ext cx="10515600" cy="747462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457C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F5DF271E-60F4-4A64-BD1F-46CD73574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6737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16872770-B187-469E-A2B5-686B991C2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882" y="6310305"/>
            <a:ext cx="1531376" cy="4116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55DC1B-8D15-41CD-AFD4-5BD473BB017E}"/>
              </a:ext>
            </a:extLst>
          </p:cNvPr>
          <p:cNvSpPr/>
          <p:nvPr userDrawn="1"/>
        </p:nvSpPr>
        <p:spPr>
          <a:xfrm>
            <a:off x="0" y="-1"/>
            <a:ext cx="345057" cy="6858001"/>
          </a:xfrm>
          <a:prstGeom prst="rect">
            <a:avLst/>
          </a:prstGeom>
          <a:solidFill>
            <a:srgbClr val="00A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82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5AAB2EC-BC4B-4A9D-B6AD-503CBF8EC29C}"/>
              </a:ext>
            </a:extLst>
          </p:cNvPr>
          <p:cNvSpPr/>
          <p:nvPr userDrawn="1"/>
        </p:nvSpPr>
        <p:spPr>
          <a:xfrm>
            <a:off x="0" y="3690257"/>
            <a:ext cx="12192000" cy="3167743"/>
          </a:xfrm>
          <a:prstGeom prst="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B52C4F8-5577-4A5D-B9DA-B5C484DC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" y="4283812"/>
            <a:ext cx="12192000" cy="1023906"/>
          </a:xfrm>
        </p:spPr>
        <p:txBody>
          <a:bodyPr>
            <a:normAutofit/>
          </a:bodyPr>
          <a:lstStyle>
            <a:lvl1pPr algn="ctr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A5BC000-1806-4FCD-B968-CFDC90A155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35858" y="0"/>
            <a:ext cx="12260543" cy="3654425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16A6D70-FB0A-41F9-8AA6-F22C3BB43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803" y="6007450"/>
            <a:ext cx="2420393" cy="63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37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0D89E-604B-45BA-A5C2-DADF34A7C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818BB-177E-4B81-AB38-789545EFA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D58A1-2C87-45B6-BC98-335E7DF5E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EC0A-D067-4674-8103-9D01EEF4DBF1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6C7D1-AF11-47BF-B3D8-F85BCDD5F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EEEF6-F9FF-4369-B855-4A0F7D19D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59DE-2C7A-41E4-9864-88F3EBA90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332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AF465-A463-426A-8BAD-5899C2A02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070AA-E676-4B9F-A2E1-0FE15AEDA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C76E2-A291-44A8-8FFF-CE68AB755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CFE8F-45C4-4439-AC4A-0B3E732C48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460D95-7DF1-448D-8A2C-0D2E18178E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CFF236-034B-463C-BCC3-89F09290E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EC0A-D067-4674-8103-9D01EEF4DBF1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7E84E-34A1-4C22-8C2A-025D3047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7C9AAE-3C9E-48E5-A7ED-5631AD6F0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59DE-2C7A-41E4-9864-88F3EBA90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07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867AC-18C1-46F6-B52A-941775928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2A797C-ADC8-4080-BC4D-EF9C95201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EC0A-D067-4674-8103-9D01EEF4DBF1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6EC3E3-CA1D-4055-9AD1-0F96BF167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7B6135-1AFF-46FA-B4A1-C65019010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C59DE-2C7A-41E4-9864-88F3EBA90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8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Lis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6DDB4C-E93B-9F4C-AE86-923B13531C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89" y="6397744"/>
            <a:ext cx="1283785" cy="33964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E26820-22E1-4FD3-87AE-0B069908D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9" y="365126"/>
            <a:ext cx="10515163" cy="742274"/>
          </a:xfrm>
        </p:spPr>
        <p:txBody>
          <a:bodyPr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16E015-BC76-4A5B-AFB2-FF04E1D78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419" y="1380332"/>
            <a:ext cx="10515163" cy="4805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680D53-51DF-4D7B-A58C-741BAF321A96}"/>
              </a:ext>
            </a:extLst>
          </p:cNvPr>
          <p:cNvSpPr/>
          <p:nvPr userDrawn="1"/>
        </p:nvSpPr>
        <p:spPr>
          <a:xfrm>
            <a:off x="0" y="0"/>
            <a:ext cx="365855" cy="6858000"/>
          </a:xfrm>
          <a:prstGeom prst="rect">
            <a:avLst/>
          </a:prstGeom>
          <a:solidFill>
            <a:srgbClr val="99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rgbClr val="99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9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mark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3D3796D-2884-6C4C-933D-9D0D709CF4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4" y="96764"/>
            <a:ext cx="6111974" cy="6664472"/>
          </a:xfrm>
          <a:prstGeom prst="rect">
            <a:avLst/>
          </a:prstGeom>
          <a:effectLst>
            <a:softEdge rad="508000"/>
          </a:effectLst>
        </p:spPr>
      </p:pic>
    </p:spTree>
    <p:extLst>
      <p:ext uri="{BB962C8B-B14F-4D97-AF65-F5344CB8AC3E}">
        <p14:creationId xmlns:p14="http://schemas.microsoft.com/office/powerpoint/2010/main" val="886011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66E0A7C-EE2A-114B-A33E-83263729E5F2}"/>
              </a:ext>
            </a:extLst>
          </p:cNvPr>
          <p:cNvSpPr/>
          <p:nvPr userDrawn="1"/>
        </p:nvSpPr>
        <p:spPr>
          <a:xfrm>
            <a:off x="0" y="0"/>
            <a:ext cx="365855" cy="6858000"/>
          </a:xfrm>
          <a:prstGeom prst="rect">
            <a:avLst/>
          </a:prstGeom>
          <a:solidFill>
            <a:srgbClr val="99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rgbClr val="99CC33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6DDB4C-E93B-9F4C-AE86-923B13531C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89" y="6397744"/>
            <a:ext cx="1283785" cy="33964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8473A1-6C20-4CD4-B5E9-8C266E705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9" y="365125"/>
            <a:ext cx="10515163" cy="759587"/>
          </a:xfrm>
        </p:spPr>
        <p:txBody>
          <a:bodyPr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3165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F894C6-D8BA-46FF-BE29-A702BD032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664B3-7BD7-4D23-BB80-2C27DED6B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A76DB-387C-4846-8F66-8287319118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6EC0A-D067-4674-8103-9D01EEF4DBF1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27450-2FA8-4916-BDBE-703EC4196C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B0272-3BFF-45C8-8496-D1BFD65D8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C59DE-2C7A-41E4-9864-88F3EBA90F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0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650" r:id="rId2"/>
    <p:sldLayoutId id="2147483934" r:id="rId3"/>
    <p:sldLayoutId id="2147483651" r:id="rId4"/>
    <p:sldLayoutId id="2147483653" r:id="rId5"/>
    <p:sldLayoutId id="2147483654" r:id="rId6"/>
    <p:sldLayoutId id="2147483935" r:id="rId7"/>
    <p:sldLayoutId id="2147483936" r:id="rId8"/>
    <p:sldLayoutId id="2147483951" r:id="rId9"/>
    <p:sldLayoutId id="2147483952" r:id="rId10"/>
    <p:sldLayoutId id="21474839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457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86A05B-0EFC-466B-98F1-37A3B4F3FB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4122" y="831149"/>
            <a:ext cx="3798254" cy="2093026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MSD of Greater </a:t>
            </a: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Cincinnati </a:t>
            </a:r>
            <a:b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, Present and Future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001BD01-35CB-4A3E-B43A-A40EB0E962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9794" y="3290322"/>
            <a:ext cx="3648976" cy="1500576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solidFill>
                  <a:schemeClr val="bg1">
                    <a:lumMod val="85000"/>
                  </a:schemeClr>
                </a:solidFill>
              </a:rPr>
              <a:t>5Cities+ Conference</a:t>
            </a:r>
          </a:p>
          <a:p>
            <a:pPr algn="ctr"/>
            <a:endParaRPr lang="en-US" sz="2000" b="1" i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September 28, 2022</a:t>
            </a:r>
          </a:p>
          <a:p>
            <a:pPr algn="ctr"/>
            <a:endParaRPr lang="en-US" sz="2000" b="1" i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2998DA0A-CC12-4E2F-A62E-0C9AA9FF53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7" r="214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534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F4BFA-B3E3-458F-96FC-6A79F8BD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Outfall into the Mill Creek</a:t>
            </a:r>
          </a:p>
        </p:txBody>
      </p:sp>
      <p:pic>
        <p:nvPicPr>
          <p:cNvPr id="4" name="Picture 3" descr="A close up of a cement ramp&#10;&#10;Description automatically generated">
            <a:extLst>
              <a:ext uri="{FF2B5EF4-FFF2-40B4-BE49-F238E27FC236}">
                <a16:creationId xmlns:a16="http://schemas.microsoft.com/office/drawing/2014/main" id="{96062255-3E41-E486-F1F8-894CB822F6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860" y="1253281"/>
            <a:ext cx="7099102" cy="532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1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F4BFA-B3E3-458F-96FC-6A79F8BD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Civic Recreation Area</a:t>
            </a:r>
          </a:p>
        </p:txBody>
      </p:sp>
      <p:pic>
        <p:nvPicPr>
          <p:cNvPr id="4" name="Picture 3" descr="A picture containing grass, way, road, scene&#10;&#10;Description automatically generated">
            <a:extLst>
              <a:ext uri="{FF2B5EF4-FFF2-40B4-BE49-F238E27FC236}">
                <a16:creationId xmlns:a16="http://schemas.microsoft.com/office/drawing/2014/main" id="{6B5280FD-4F80-4B8D-9A7F-7BCFB75F7D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577" y="1353616"/>
            <a:ext cx="8611914" cy="484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9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F4BFA-B3E3-458F-96FC-6A79F8BD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Branding, Educational Signage, Murals</a:t>
            </a:r>
          </a:p>
        </p:txBody>
      </p:sp>
      <p:pic>
        <p:nvPicPr>
          <p:cNvPr id="4" name="Picture 3" descr="A picture containing text, outdoor, ground, sky&#10;&#10;Description automatically generated">
            <a:extLst>
              <a:ext uri="{FF2B5EF4-FFF2-40B4-BE49-F238E27FC236}">
                <a16:creationId xmlns:a16="http://schemas.microsoft.com/office/drawing/2014/main" id="{F75E297A-6CA2-4888-AB5B-E2B2888DBF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  <p:pic>
        <p:nvPicPr>
          <p:cNvPr id="5" name="Picture 4" descr="A picture containing text, outdoor, ground, sky&#10;&#10;Description automatically generated">
            <a:extLst>
              <a:ext uri="{FF2B5EF4-FFF2-40B4-BE49-F238E27FC236}">
                <a16:creationId xmlns:a16="http://schemas.microsoft.com/office/drawing/2014/main" id="{15E67D35-A837-EF3B-AA37-B012D1C334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  <p:pic>
        <p:nvPicPr>
          <p:cNvPr id="19" name="Picture 18" descr="A picture containing fence, outdoor, sky, ground&#10;&#10;Description automatically generated">
            <a:extLst>
              <a:ext uri="{FF2B5EF4-FFF2-40B4-BE49-F238E27FC236}">
                <a16:creationId xmlns:a16="http://schemas.microsoft.com/office/drawing/2014/main" id="{313945FA-5D49-5938-6264-CE7640EE10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143000"/>
            <a:ext cx="6858000" cy="51435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CF85A7-78DE-647E-DDFE-6F19021E98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03" y="1107406"/>
            <a:ext cx="6947297" cy="521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4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A8F5CBC-203F-04B8-271E-AB3A51F92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818" y="231820"/>
            <a:ext cx="7886373" cy="742274"/>
          </a:xfrm>
        </p:spPr>
        <p:txBody>
          <a:bodyPr/>
          <a:lstStyle/>
          <a:p>
            <a:r>
              <a:rPr lang="en-US" dirty="0" smtClean="0"/>
              <a:t>Phase 1 Accomplishments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D75A239-D17E-946B-4EAB-EABB6401C973}"/>
              </a:ext>
            </a:extLst>
          </p:cNvPr>
          <p:cNvSpPr txBox="1">
            <a:spLocks/>
          </p:cNvSpPr>
          <p:nvPr/>
        </p:nvSpPr>
        <p:spPr>
          <a:xfrm>
            <a:off x="576942" y="1118983"/>
            <a:ext cx="7837715" cy="4929188"/>
          </a:xfrm>
          <a:prstGeom prst="rect">
            <a:avLst/>
          </a:prstGeom>
        </p:spPr>
        <p:txBody>
          <a:bodyPr vert="horz" lIns="85725" tIns="42863" rIns="85725" bIns="42863" rtlCol="0">
            <a:noAutofit/>
          </a:bodyPr>
          <a:lstStyle/>
          <a:p>
            <a:pPr lvl="1">
              <a:spcAft>
                <a:spcPts val="1688"/>
              </a:spcAft>
            </a:pPr>
            <a:endParaRPr lang="en-US" sz="2250" dirty="0">
              <a:latin typeface="Myriad Pro" pitchFamily="34" charset="0"/>
            </a:endParaRPr>
          </a:p>
          <a:p>
            <a:pPr marL="217289" indent="-217289">
              <a:spcAft>
                <a:spcPts val="1688"/>
              </a:spcAft>
              <a:buFont typeface="Arial" pitchFamily="34" charset="0"/>
              <a:buChar char="•"/>
            </a:pPr>
            <a:endParaRPr lang="en-US" sz="2250" dirty="0">
              <a:latin typeface="Myriad Pro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84B0975-936C-A7B4-3C28-B2421D463F7D}"/>
              </a:ext>
            </a:extLst>
          </p:cNvPr>
          <p:cNvSpPr txBox="1">
            <a:spLocks/>
          </p:cNvSpPr>
          <p:nvPr/>
        </p:nvSpPr>
        <p:spPr>
          <a:xfrm>
            <a:off x="2051503" y="8897421"/>
            <a:ext cx="1285758" cy="331623"/>
          </a:xfrm>
          <a:prstGeom prst="rect">
            <a:avLst/>
          </a:prstGeom>
        </p:spPr>
        <p:txBody>
          <a:bodyPr vert="horz" lIns="85725" tIns="42863" rIns="85725" bIns="42863" rtlCol="0">
            <a:noAutofit/>
          </a:bodyPr>
          <a:lstStyle/>
          <a:p>
            <a:pPr lvl="1">
              <a:spcAft>
                <a:spcPts val="1688"/>
              </a:spcAft>
            </a:pPr>
            <a:endParaRPr lang="en-US" sz="2250" dirty="0">
              <a:latin typeface="Myriad Pro" pitchFamily="34" charset="0"/>
            </a:endParaRPr>
          </a:p>
          <a:p>
            <a:pPr lvl="1">
              <a:spcAft>
                <a:spcPts val="1688"/>
              </a:spcAft>
            </a:pPr>
            <a:endParaRPr lang="en-US" sz="2250" dirty="0">
              <a:latin typeface="Myriad Pro" pitchFamily="34" charset="0"/>
            </a:endParaRPr>
          </a:p>
          <a:p>
            <a:pPr marL="217289" indent="-217289">
              <a:spcAft>
                <a:spcPts val="1688"/>
              </a:spcAft>
              <a:buFont typeface="Arial" pitchFamily="34" charset="0"/>
              <a:buChar char="•"/>
            </a:pPr>
            <a:endParaRPr lang="en-US" sz="2250" dirty="0"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3559" y="965324"/>
            <a:ext cx="9280129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accent5"/>
                </a:solidFill>
              </a:rPr>
              <a:t>Lower Mill Creek Partial Remedy (LMCPR) - a </a:t>
            </a:r>
            <a:r>
              <a:rPr lang="en-US" sz="2000" dirty="0">
                <a:solidFill>
                  <a:schemeClr val="accent5"/>
                </a:solidFill>
              </a:rPr>
              <a:t>suite </a:t>
            </a:r>
            <a:r>
              <a:rPr lang="en-US" sz="2000" dirty="0" smtClean="0">
                <a:solidFill>
                  <a:schemeClr val="accent5"/>
                </a:solidFill>
              </a:rPr>
              <a:t>projects </a:t>
            </a:r>
            <a:r>
              <a:rPr lang="en-US" sz="2000" dirty="0">
                <a:solidFill>
                  <a:schemeClr val="accent5"/>
                </a:solidFill>
              </a:rPr>
              <a:t>within the Lick Run, Kings Run, West </a:t>
            </a:r>
            <a:r>
              <a:rPr lang="en-US" sz="2000" dirty="0" smtClean="0">
                <a:solidFill>
                  <a:schemeClr val="accent5"/>
                </a:solidFill>
              </a:rPr>
              <a:t>Fork, and </a:t>
            </a:r>
            <a:r>
              <a:rPr lang="en-US" sz="2000" dirty="0">
                <a:solidFill>
                  <a:schemeClr val="accent5"/>
                </a:solidFill>
              </a:rPr>
              <a:t>Bloody Run </a:t>
            </a:r>
            <a:r>
              <a:rPr lang="en-US" sz="2000" dirty="0" smtClean="0">
                <a:solidFill>
                  <a:schemeClr val="accent5"/>
                </a:solidFill>
              </a:rPr>
              <a:t>watersheds.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MSDGC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proposed a source control approach to achieve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CSO reductions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while also utilizing right-sized conveyance and storage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solutions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Mill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Creek is now considered a recovering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waterway.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337261" y="2616845"/>
            <a:ext cx="4855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smtClean="0">
                <a:solidFill>
                  <a:schemeClr val="accent3"/>
                </a:solidFill>
              </a:rPr>
              <a:t>SUCCESS!</a:t>
            </a:r>
          </a:p>
          <a:p>
            <a:pPr lvl="0" algn="ctr"/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LMCPR Post 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Construction Monitoring </a:t>
            </a: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report completed 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in May 2022 </a:t>
            </a: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demonstrated </a:t>
            </a:r>
            <a:r>
              <a:rPr lang="en-US" dirty="0">
                <a:solidFill>
                  <a:prstClr val="white">
                    <a:lumMod val="50000"/>
                  </a:prstClr>
                </a:solidFill>
              </a:rPr>
              <a:t>that the significant overflow reduction goal was achieved.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618" y="3793015"/>
            <a:ext cx="4062805" cy="3047104"/>
          </a:xfrm>
          <a:prstGeom prst="rect">
            <a:avLst/>
          </a:prstGeom>
        </p:spPr>
      </p:pic>
      <p:pic>
        <p:nvPicPr>
          <p:cNvPr id="2050" name="Picture 2" descr="https://www.projectgroundwork.org/images/bloodyrun/Bloody_Run_watersh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690" y="1279661"/>
            <a:ext cx="1930733" cy="257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projectgroundwork.org/images/lickrun/Home_page/Lick_Run_Greenway_stream_5-15-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39" y="4147457"/>
            <a:ext cx="4038993" cy="269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est Fork Watershed detail view (click for full image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656" y="4147457"/>
            <a:ext cx="3736962" cy="271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34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1 Accomplishments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38419" y="1302350"/>
            <a:ext cx="10515163" cy="4805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 smtClean="0">
                <a:solidFill>
                  <a:schemeClr val="accent5"/>
                </a:solidFill>
                <a:latin typeface="+mn-lt"/>
              </a:rPr>
              <a:t>Werk</a:t>
            </a:r>
            <a:r>
              <a:rPr lang="en-US" sz="2400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accent5"/>
                </a:solidFill>
                <a:latin typeface="+mn-lt"/>
              </a:rPr>
              <a:t>&amp; Westbourne EHRT facility, </a:t>
            </a:r>
            <a:r>
              <a:rPr lang="en-US" sz="2400" dirty="0">
                <a:latin typeface="+mn-lt"/>
              </a:rPr>
              <a:t>located </a:t>
            </a:r>
            <a:r>
              <a:rPr lang="en-US" sz="2400" dirty="0" smtClean="0">
                <a:latin typeface="+mn-lt"/>
              </a:rPr>
              <a:t>in </a:t>
            </a:r>
            <a:r>
              <a:rPr lang="en-US" sz="2400" dirty="0">
                <a:latin typeface="+mn-lt"/>
              </a:rPr>
              <a:t>Green Township, </a:t>
            </a:r>
            <a:r>
              <a:rPr lang="en-US" sz="2400" dirty="0" smtClean="0">
                <a:latin typeface="+mn-lt"/>
              </a:rPr>
              <a:t>completed 2018</a:t>
            </a:r>
            <a:r>
              <a:rPr lang="en-US" sz="2400" dirty="0">
                <a:latin typeface="+mn-lt"/>
              </a:rPr>
              <a:t>. </a:t>
            </a:r>
          </a:p>
          <a:p>
            <a:r>
              <a:rPr lang="en-US" sz="2400" dirty="0" smtClean="0">
                <a:latin typeface="+mn-lt"/>
              </a:rPr>
              <a:t>This EHRT is capturing, storing and treating overflows before </a:t>
            </a:r>
            <a:r>
              <a:rPr lang="en-US" sz="2400" dirty="0">
                <a:latin typeface="+mn-lt"/>
              </a:rPr>
              <a:t>they </a:t>
            </a:r>
            <a:r>
              <a:rPr lang="en-US" sz="2400" dirty="0" smtClean="0">
                <a:latin typeface="+mn-lt"/>
              </a:rPr>
              <a:t>can overflow </a:t>
            </a:r>
            <a:r>
              <a:rPr lang="en-US" sz="2400" dirty="0">
                <a:latin typeface="+mn-lt"/>
              </a:rPr>
              <a:t>into </a:t>
            </a:r>
            <a:r>
              <a:rPr lang="en-US" sz="2400" dirty="0" err="1">
                <a:latin typeface="+mn-lt"/>
              </a:rPr>
              <a:t>Schaible</a:t>
            </a:r>
            <a:r>
              <a:rPr lang="en-US" sz="2400" dirty="0">
                <a:latin typeface="+mn-lt"/>
              </a:rPr>
              <a:t> Creek through CSO Outfall 522. </a:t>
            </a:r>
          </a:p>
          <a:p>
            <a:r>
              <a:rPr lang="en-US" sz="2400" dirty="0" err="1" smtClean="0">
                <a:latin typeface="+mn-lt"/>
              </a:rPr>
              <a:t>Schaible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Creek is a tributary of Muddy Creek. </a:t>
            </a:r>
            <a:endParaRPr lang="en-US" sz="2400" dirty="0" smtClean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Community engagement influenced design and operation.</a:t>
            </a:r>
          </a:p>
          <a:p>
            <a:endParaRPr lang="en-US" sz="2400" dirty="0" smtClean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pic>
        <p:nvPicPr>
          <p:cNvPr id="1026" name="Picture 2" descr="Faci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189" y="3491344"/>
            <a:ext cx="4976132" cy="331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528" y="3705031"/>
            <a:ext cx="4614756" cy="257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2BE8D-45FF-4914-8B8B-941EA0ACB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Present </a:t>
            </a:r>
            <a:r>
              <a:rPr lang="en-US" dirty="0"/>
              <a:t>Focus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104FF-DFA1-4239-9C96-034B9B3036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19774" y="1380331"/>
            <a:ext cx="5915007" cy="499189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solidFill>
                  <a:schemeClr val="accent5"/>
                </a:solidFill>
                <a:latin typeface="+mn-lt"/>
              </a:rPr>
              <a:t>Leveraging Technology for Delivery of our Annual CIP: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+mn-lt"/>
              </a:rPr>
              <a:t>New PMIS for managing all capital projects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+mn-lt"/>
              </a:rPr>
              <a:t>New Integrated Watershed and Facility Planning tied to GIS based tools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+mn-lt"/>
              </a:rPr>
              <a:t>New Hydraulic Modeling Guidelines and Tools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+mn-lt"/>
              </a:rPr>
              <a:t>Datawarehouse for dynamic dashboards for project to program level reporting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+mn-lt"/>
              </a:rPr>
              <a:t>Baseline Budgets and Schedules for all projects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+mn-lt"/>
              </a:rPr>
              <a:t>New Project Nomination Process to validate project need, scope, costs and schedules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B22ED-9C37-F179-E704-15BC4C148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89" y="1414479"/>
            <a:ext cx="4913430" cy="2761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565B52-9DAA-78AE-FEE1-E0B9E8D2D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419" y="4981688"/>
            <a:ext cx="4686300" cy="12669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981264-6410-BAA5-0492-E7832F527A4E}"/>
              </a:ext>
            </a:extLst>
          </p:cNvPr>
          <p:cNvSpPr txBox="1"/>
          <p:nvPr/>
        </p:nvSpPr>
        <p:spPr>
          <a:xfrm>
            <a:off x="838419" y="4612356"/>
            <a:ext cx="458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New Project Delivery System (PDS)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51F4AC-652F-163C-7BF8-BB2F221ECCF6}"/>
              </a:ext>
            </a:extLst>
          </p:cNvPr>
          <p:cNvSpPr txBox="1"/>
          <p:nvPr/>
        </p:nvSpPr>
        <p:spPr>
          <a:xfrm>
            <a:off x="705069" y="1151447"/>
            <a:ext cx="458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Systems Integration to Datawarehouse</a:t>
            </a:r>
          </a:p>
        </p:txBody>
      </p:sp>
    </p:spTree>
    <p:extLst>
      <p:ext uri="{BB962C8B-B14F-4D97-AF65-F5344CB8AC3E}">
        <p14:creationId xmlns:p14="http://schemas.microsoft.com/office/powerpoint/2010/main" val="197038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10667-EDA5-4B8E-A665-176C41004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smtClean="0"/>
              <a:t>Present Focus - Sewer </a:t>
            </a:r>
            <a:r>
              <a:rPr lang="en-US" dirty="0"/>
              <a:t>Backup </a:t>
            </a:r>
            <a:r>
              <a:rPr lang="en-US" dirty="0" smtClean="0"/>
              <a:t>Prevention Program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69836" y="2656414"/>
            <a:ext cx="50721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smtClean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SBU Prevention Program:</a:t>
            </a:r>
            <a:endParaRPr lang="en-US" sz="2000" b="1" u="sng" dirty="0">
              <a:solidFill>
                <a:schemeClr val="bg1">
                  <a:lumMod val="50000"/>
                </a:schemeClr>
              </a:solidFill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Total Properties Protected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=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1,300</a:t>
            </a:r>
            <a:endParaRPr lang="en-US" sz="2000" b="1" dirty="0">
              <a:solidFill>
                <a:schemeClr val="bg1">
                  <a:lumMod val="50000"/>
                </a:schemeClr>
              </a:solidFill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Total Dollars Spent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=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$63,000,000</a:t>
            </a:r>
            <a:endParaRPr lang="en-US" sz="2000" b="1" dirty="0">
              <a:solidFill>
                <a:schemeClr val="bg1">
                  <a:lumMod val="50000"/>
                </a:schemeClr>
              </a:solidFill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Average SBUPP cost/home = $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effectLst/>
                <a:ea typeface="Calibri" panose="020F0502020204030204" pitchFamily="34" charset="0"/>
              </a:rPr>
              <a:t>48,000</a:t>
            </a:r>
            <a:endParaRPr lang="en-US" sz="2000" b="1" dirty="0">
              <a:solidFill>
                <a:schemeClr val="bg1">
                  <a:lumMod val="50000"/>
                </a:schemeClr>
              </a:solidFill>
              <a:effectLst/>
              <a:ea typeface="Calibri" panose="020F0502020204030204" pitchFamily="34" charset="0"/>
            </a:endParaRPr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A390BA0-8B72-4A74-BF40-C2E1DC1E9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90" y="1709164"/>
            <a:ext cx="6046524" cy="417824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E2300F-CD30-4CFB-8CD9-0A8FF0BE10A6}"/>
              </a:ext>
            </a:extLst>
          </p:cNvPr>
          <p:cNvSpPr txBox="1"/>
          <p:nvPr/>
        </p:nvSpPr>
        <p:spPr>
          <a:xfrm>
            <a:off x="6444343" y="4411568"/>
            <a:ext cx="450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u="sng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endParaRPr lang="en-US" b="1" u="sng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2253120-0490-4758-A2B3-AB7E7745DCFA}"/>
              </a:ext>
            </a:extLst>
          </p:cNvPr>
          <p:cNvSpPr/>
          <p:nvPr/>
        </p:nvSpPr>
        <p:spPr>
          <a:xfrm>
            <a:off x="6605951" y="4851022"/>
            <a:ext cx="131460" cy="130281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4C571A-93F4-4EB5-B367-8C18D381F23C}"/>
              </a:ext>
            </a:extLst>
          </p:cNvPr>
          <p:cNvSpPr/>
          <p:nvPr/>
        </p:nvSpPr>
        <p:spPr>
          <a:xfrm>
            <a:off x="6614653" y="5554662"/>
            <a:ext cx="131460" cy="130281"/>
          </a:xfrm>
          <a:prstGeom prst="ellipse">
            <a:avLst/>
          </a:prstGeom>
          <a:solidFill>
            <a:srgbClr val="56CA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97E190-6777-4E6F-9831-F6308BFEE888}"/>
              </a:ext>
            </a:extLst>
          </p:cNvPr>
          <p:cNvSpPr/>
          <p:nvPr/>
        </p:nvSpPr>
        <p:spPr>
          <a:xfrm>
            <a:off x="6614653" y="5094861"/>
            <a:ext cx="131460" cy="130281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753E31-78D1-4594-BFAD-48B8EB374920}"/>
              </a:ext>
            </a:extLst>
          </p:cNvPr>
          <p:cNvSpPr txBox="1"/>
          <p:nvPr/>
        </p:nvSpPr>
        <p:spPr>
          <a:xfrm>
            <a:off x="6669564" y="4411568"/>
            <a:ext cx="7711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1F497D"/>
                </a:solidFill>
                <a:latin typeface="Calibri" panose="020F0502020204030204" pitchFamily="34" charset="0"/>
              </a:rPr>
              <a:t>LEGEND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9C0493-78EA-4D5A-AE12-61A604961B58}"/>
              </a:ext>
            </a:extLst>
          </p:cNvPr>
          <p:cNvSpPr txBox="1"/>
          <p:nvPr/>
        </p:nvSpPr>
        <p:spPr>
          <a:xfrm>
            <a:off x="6770738" y="4987013"/>
            <a:ext cx="51236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Confirmed capacity </a:t>
            </a:r>
            <a:r>
              <a:rPr lang="en-US" sz="1400" dirty="0">
                <a:latin typeface="Calibri" panose="020F0502020204030204" pitchFamily="34" charset="0"/>
              </a:rPr>
              <a:t>r</a:t>
            </a:r>
            <a:r>
              <a:rPr lang="en-US" sz="1400" dirty="0" smtClean="0">
                <a:latin typeface="Calibri" panose="020F0502020204030204" pitchFamily="34" charset="0"/>
              </a:rPr>
              <a:t>elated </a:t>
            </a:r>
            <a:r>
              <a:rPr lang="en-US" sz="1400" dirty="0">
                <a:latin typeface="Calibri" panose="020F0502020204030204" pitchFamily="34" charset="0"/>
              </a:rPr>
              <a:t>SBU; the larger the red circle, the smaller the storm event that caused the mainline capacity problem 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57F9A7-3D29-403E-9623-478E5124FCE1}"/>
              </a:ext>
            </a:extLst>
          </p:cNvPr>
          <p:cNvSpPr txBox="1"/>
          <p:nvPr/>
        </p:nvSpPr>
        <p:spPr>
          <a:xfrm>
            <a:off x="6770738" y="5465913"/>
            <a:ext cx="7711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SBU Prevention Devices Installed since 2004 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105153-8369-4B9E-A72F-9D10CE5C1DF7}"/>
              </a:ext>
            </a:extLst>
          </p:cNvPr>
          <p:cNvSpPr txBox="1"/>
          <p:nvPr/>
        </p:nvSpPr>
        <p:spPr>
          <a:xfrm>
            <a:off x="6795363" y="4744071"/>
            <a:ext cx="51236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Heat map SBU response areas (2017 to </a:t>
            </a:r>
            <a:r>
              <a:rPr lang="en-US" sz="1400" dirty="0" smtClean="0">
                <a:latin typeface="Calibri" panose="020F0502020204030204" pitchFamily="34" charset="0"/>
              </a:rPr>
              <a:t>present)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6605951" y="1752832"/>
            <a:ext cx="5214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5"/>
                </a:solidFill>
              </a:rPr>
              <a:t>MSD has spent $</a:t>
            </a:r>
            <a:r>
              <a:rPr lang="en-US" sz="2400" b="1" dirty="0" smtClean="0">
                <a:solidFill>
                  <a:schemeClr val="accent5"/>
                </a:solidFill>
              </a:rPr>
              <a:t>148 </a:t>
            </a:r>
            <a:r>
              <a:rPr lang="en-US" sz="2400" b="1" dirty="0">
                <a:solidFill>
                  <a:schemeClr val="accent5"/>
                </a:solidFill>
              </a:rPr>
              <a:t>million on </a:t>
            </a:r>
            <a:r>
              <a:rPr lang="en-US" sz="2400" b="1" dirty="0" smtClean="0">
                <a:solidFill>
                  <a:schemeClr val="accent5"/>
                </a:solidFill>
              </a:rPr>
              <a:t>SBU Program </a:t>
            </a:r>
            <a:r>
              <a:rPr lang="en-US" sz="2400" b="1" dirty="0">
                <a:solidFill>
                  <a:schemeClr val="accent5"/>
                </a:solidFill>
              </a:rPr>
              <a:t>since 2004</a:t>
            </a:r>
          </a:p>
        </p:txBody>
      </p:sp>
    </p:spTree>
    <p:extLst>
      <p:ext uri="{BB962C8B-B14F-4D97-AF65-F5344CB8AC3E}">
        <p14:creationId xmlns:p14="http://schemas.microsoft.com/office/powerpoint/2010/main" val="277993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SBU Mitigation Strategies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419" y="1041142"/>
            <a:ext cx="4815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Operational </a:t>
            </a:r>
            <a:r>
              <a:rPr lang="en-US" sz="2400" dirty="0">
                <a:solidFill>
                  <a:schemeClr val="tx2"/>
                </a:solidFill>
              </a:rPr>
              <a:t>Controls 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Capital Solutions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Private Property Incentives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98" y="2510120"/>
            <a:ext cx="5393988" cy="4148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665" y="2460645"/>
            <a:ext cx="5493880" cy="42478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58973" y="1302291"/>
            <a:ext cx="48151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Multi-Agency Coordination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FEMA Grants</a:t>
            </a:r>
          </a:p>
        </p:txBody>
      </p:sp>
    </p:spTree>
    <p:extLst>
      <p:ext uri="{BB962C8B-B14F-4D97-AF65-F5344CB8AC3E}">
        <p14:creationId xmlns:p14="http://schemas.microsoft.com/office/powerpoint/2010/main" val="74045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2BE8D-45FF-4914-8B8B-941EA0ACB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Future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104FF-DFA1-4239-9C96-034B9B3036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1600" y="1380332"/>
            <a:ext cx="6553181" cy="4858543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400" b="1" dirty="0">
                <a:solidFill>
                  <a:schemeClr val="accent5"/>
                </a:solidFill>
                <a:latin typeface="+mn-lt"/>
              </a:rPr>
              <a:t>Preparing for Future Phase 2A Consent Decree Wet Weather Program: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</a:rPr>
              <a:t>Ongoing regulatory negotiations</a:t>
            </a:r>
            <a:r>
              <a:rPr lang="en-US" dirty="0" smtClean="0">
                <a:latin typeface="+mn-lt"/>
              </a:rPr>
              <a:t>…</a:t>
            </a:r>
            <a:endParaRPr lang="en-US" dirty="0"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</a:rPr>
              <a:t>High-rate treatment (HRT) facilities at our major WWTPs as Foundation of the Program ($660M)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</a:rPr>
              <a:t>Major Ancillary Projects to prepare for the HRTs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</a:rPr>
              <a:t>Balanced investment in Asset Management to address sewer renewal and facilities ($600M)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</a:rPr>
              <a:t>Watershed and Facility Planning across the service area to identify priorities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</a:rPr>
              <a:t>Continued investment in our Smart Sewer technologies and operations</a:t>
            </a:r>
          </a:p>
          <a:p>
            <a:pPr>
              <a:lnSpc>
                <a:spcPct val="120000"/>
              </a:lnSpc>
            </a:pPr>
            <a:endParaRPr lang="en-US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DAF76B-530D-475D-97BE-24F5A99FF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81" y="1188780"/>
            <a:ext cx="3805905" cy="21478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9220DD-8128-2A82-A343-FB12E7E1E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594" y="3753844"/>
            <a:ext cx="3438931" cy="24850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D08D31-DA6D-BC77-61F6-CC8360237307}"/>
              </a:ext>
            </a:extLst>
          </p:cNvPr>
          <p:cNvSpPr txBox="1"/>
          <p:nvPr/>
        </p:nvSpPr>
        <p:spPr>
          <a:xfrm>
            <a:off x="1523594" y="3418047"/>
            <a:ext cx="3438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Little Miami WWTP</a:t>
            </a:r>
          </a:p>
        </p:txBody>
      </p:sp>
    </p:spTree>
    <p:extLst>
      <p:ext uri="{BB962C8B-B14F-4D97-AF65-F5344CB8AC3E}">
        <p14:creationId xmlns:p14="http://schemas.microsoft.com/office/powerpoint/2010/main" val="291870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2BE8D-45FF-4914-8B8B-941EA0ACB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Future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104FF-DFA1-4239-9C96-034B9B3036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8985" y="1436031"/>
            <a:ext cx="6059403" cy="440520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8000" b="1" dirty="0" smtClean="0">
                <a:solidFill>
                  <a:schemeClr val="accent5"/>
                </a:solidFill>
                <a:latin typeface="+mn-lt"/>
              </a:rPr>
              <a:t>Little Miami Solids &amp; Odor Control</a:t>
            </a:r>
            <a:endParaRPr lang="en-US" sz="8000" b="1" dirty="0">
              <a:solidFill>
                <a:schemeClr val="accent5"/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sz="7200" dirty="0" smtClean="0">
                <a:latin typeface="+mn-lt"/>
              </a:rPr>
              <a:t>Construct anaerobic </a:t>
            </a:r>
            <a:r>
              <a:rPr lang="en-US" sz="7200" dirty="0">
                <a:latin typeface="+mn-lt"/>
              </a:rPr>
              <a:t>digestion </a:t>
            </a:r>
            <a:r>
              <a:rPr lang="en-US" sz="7200" dirty="0" smtClean="0">
                <a:latin typeface="+mn-lt"/>
              </a:rPr>
              <a:t>facility to produce Class A </a:t>
            </a:r>
            <a:r>
              <a:rPr lang="en-US" sz="7200" dirty="0" err="1" smtClean="0">
                <a:latin typeface="+mn-lt"/>
              </a:rPr>
              <a:t>biosolids</a:t>
            </a:r>
            <a:endParaRPr lang="en-US" sz="7200" dirty="0" smtClean="0"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sz="7200" dirty="0" smtClean="0">
                <a:latin typeface="+mn-lt"/>
              </a:rPr>
              <a:t>Biogas conditioning and </a:t>
            </a:r>
            <a:r>
              <a:rPr lang="en-US" sz="7200" dirty="0">
                <a:latin typeface="+mn-lt"/>
              </a:rPr>
              <a:t>onsite </a:t>
            </a:r>
            <a:r>
              <a:rPr lang="en-US" sz="7200" dirty="0" smtClean="0">
                <a:latin typeface="+mn-lt"/>
              </a:rPr>
              <a:t>use</a:t>
            </a:r>
          </a:p>
          <a:p>
            <a:pPr>
              <a:lnSpc>
                <a:spcPct val="120000"/>
              </a:lnSpc>
            </a:pPr>
            <a:r>
              <a:rPr lang="en-US" sz="7200" dirty="0" smtClean="0">
                <a:latin typeface="+mn-lt"/>
              </a:rPr>
              <a:t>Sludge </a:t>
            </a:r>
            <a:r>
              <a:rPr lang="en-US" sz="7200" dirty="0">
                <a:latin typeface="+mn-lt"/>
              </a:rPr>
              <a:t>thickening facility, hauled waste and liquid sludge receiving facilities, sludge dewatering and </a:t>
            </a:r>
            <a:r>
              <a:rPr lang="en-US" sz="7200" dirty="0" err="1">
                <a:latin typeface="+mn-lt"/>
              </a:rPr>
              <a:t>loadout</a:t>
            </a:r>
            <a:r>
              <a:rPr lang="en-US" sz="7200" dirty="0">
                <a:latin typeface="+mn-lt"/>
              </a:rPr>
              <a:t> facilities, </a:t>
            </a:r>
            <a:r>
              <a:rPr lang="en-US" sz="7200" dirty="0" smtClean="0">
                <a:latin typeface="+mn-lt"/>
              </a:rPr>
              <a:t>and </a:t>
            </a:r>
            <a:r>
              <a:rPr lang="en-US" sz="7200" dirty="0">
                <a:latin typeface="+mn-lt"/>
              </a:rPr>
              <a:t>odor control for associated processes. </a:t>
            </a:r>
            <a:endParaRPr lang="en-US" sz="7200" dirty="0" smtClean="0"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sz="7200" dirty="0" smtClean="0">
                <a:latin typeface="+mn-lt"/>
              </a:rPr>
              <a:t>New site </a:t>
            </a:r>
            <a:r>
              <a:rPr lang="en-US" sz="7200" dirty="0">
                <a:latin typeface="+mn-lt"/>
              </a:rPr>
              <a:t>entrance and roadway loop around the new solids facilities. </a:t>
            </a:r>
            <a:r>
              <a:rPr lang="en-US" sz="7200" dirty="0" smtClean="0">
                <a:latin typeface="+mn-lt"/>
              </a:rPr>
              <a:t>Existing levee </a:t>
            </a:r>
            <a:r>
              <a:rPr lang="en-US" sz="7200" dirty="0">
                <a:latin typeface="+mn-lt"/>
              </a:rPr>
              <a:t>will need to be extended around the majority of the plant property to the west</a:t>
            </a:r>
            <a:r>
              <a:rPr lang="en-US" sz="7200" dirty="0" smtClean="0">
                <a:latin typeface="+mn-lt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7200" dirty="0" smtClean="0">
                <a:latin typeface="+mn-lt"/>
              </a:rPr>
              <a:t>Design-Build construction estimated for 2025.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309" y="1512829"/>
            <a:ext cx="5202919" cy="519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5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3F62C-C916-4D2F-AF90-229517115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MSD Greater Cincinnati </a:t>
            </a:r>
            <a:r>
              <a:rPr lang="en-US" dirty="0"/>
              <a:t>at a Glance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5A659F-E723-058C-96C7-712B603D2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84" b="167"/>
          <a:stretch/>
        </p:blipFill>
        <p:spPr>
          <a:xfrm>
            <a:off x="452013" y="1527786"/>
            <a:ext cx="6660469" cy="4424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0499F2-2E4A-9329-B73C-EC321C5EB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291" y="1453638"/>
            <a:ext cx="3723174" cy="183431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345332-5FE2-75F3-128F-498C03FF074C}"/>
              </a:ext>
            </a:extLst>
          </p:cNvPr>
          <p:cNvSpPr txBox="1"/>
          <p:nvPr/>
        </p:nvSpPr>
        <p:spPr>
          <a:xfrm>
            <a:off x="7115631" y="3499171"/>
            <a:ext cx="462750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$13B Infrastructure: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B050"/>
                </a:solidFill>
              </a:rPr>
              <a:t>3,000 miles of conveyance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B050"/>
                </a:solidFill>
              </a:rPr>
              <a:t>9 WWTPs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B050"/>
                </a:solidFill>
              </a:rPr>
              <a:t>100 Pump Stations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B050"/>
                </a:solidFill>
              </a:rPr>
              <a:t>9 Wet Weather Facilities</a:t>
            </a:r>
          </a:p>
          <a:p>
            <a:r>
              <a:rPr lang="en-US" sz="2800" b="1" dirty="0">
                <a:solidFill>
                  <a:schemeClr val="accent5"/>
                </a:solidFill>
              </a:rPr>
              <a:t>$136M Capital Budget</a:t>
            </a:r>
          </a:p>
          <a:p>
            <a:r>
              <a:rPr lang="en-US" sz="2800" b="1" dirty="0">
                <a:solidFill>
                  <a:schemeClr val="accent5"/>
                </a:solidFill>
              </a:rPr>
              <a:t>$231M Operating Budget</a:t>
            </a:r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75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F31D8-F45F-4BD9-910C-DABA1F5A2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Questions?</a:t>
            </a:r>
            <a:endParaRPr lang="en-US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BD766F8B-0EF5-409C-A108-B5319A3FE2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7" name="Picture Placeholder 9" descr="A picture containing outdoor, rock, grass, ground&#10;&#10;Description automatically generated">
            <a:extLst>
              <a:ext uri="{FF2B5EF4-FFF2-40B4-BE49-F238E27FC236}">
                <a16:creationId xmlns:a16="http://schemas.microsoft.com/office/drawing/2014/main" id="{D71F1ADD-11F9-4EA5-A48E-A17CCD09C3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5" b="29555"/>
          <a:stretch>
            <a:fillRect/>
          </a:stretch>
        </p:blipFill>
        <p:spPr>
          <a:xfrm>
            <a:off x="-1588" y="0"/>
            <a:ext cx="12193588" cy="373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9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20BFA0-0507-684C-1A2D-57E30ACF2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9" y="3731071"/>
            <a:ext cx="1658381" cy="21202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D2BE8D-45FF-4914-8B8B-941EA0ACB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Past Accomplishments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104FF-DFA1-4239-9C96-034B9B3036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28034" y="1380332"/>
            <a:ext cx="6306747" cy="495379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00B0F0"/>
                </a:solidFill>
                <a:latin typeface="+mn-lt"/>
              </a:rPr>
              <a:t>Successfully completed Phase 1 of our $1.1B Consent Decree Wet Weather Program: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+mn-lt"/>
              </a:rPr>
              <a:t>Construction of the Lick Run Greenway as a National award-winning green infrastructure </a:t>
            </a:r>
            <a:r>
              <a:rPr lang="en-US" sz="2000" dirty="0" smtClean="0">
                <a:latin typeface="+mn-lt"/>
              </a:rPr>
              <a:t>project.</a:t>
            </a:r>
            <a:endParaRPr lang="en-US" sz="2000" dirty="0"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latin typeface="+mn-lt"/>
              </a:rPr>
              <a:t>Community </a:t>
            </a:r>
            <a:r>
              <a:rPr lang="en-US" sz="2000" dirty="0" smtClean="0">
                <a:latin typeface="+mn-lt"/>
              </a:rPr>
              <a:t>engagement a model for future projects.</a:t>
            </a:r>
            <a:endParaRPr lang="en-US" sz="2000" dirty="0"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latin typeface="+mn-lt"/>
              </a:rPr>
              <a:t>Eliminated 6 billion gallons of sewer overflows.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+mn-lt"/>
              </a:rPr>
              <a:t>Improved water quality in local streams including the Mill Creek, which is home to nine new fish species.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+mn-lt"/>
              </a:rPr>
              <a:t>Overall completion of 150 projects since </a:t>
            </a:r>
            <a:r>
              <a:rPr lang="en-US" sz="2000" dirty="0" smtClean="0">
                <a:latin typeface="+mn-lt"/>
              </a:rPr>
              <a:t>2009.</a:t>
            </a:r>
            <a:endParaRPr lang="en-US" sz="2000" dirty="0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EBA7F0-FB47-B236-8C20-2A26660B1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26" y="1380332"/>
            <a:ext cx="4514850" cy="2552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25BD59-5F7D-E80B-C4E9-758D6E2D05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" t="23054" r="60860" b="19195"/>
          <a:stretch/>
        </p:blipFill>
        <p:spPr>
          <a:xfrm rot="19377748">
            <a:off x="1628834" y="2965584"/>
            <a:ext cx="2127404" cy="2203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DD6BFA-C5E8-E171-0A11-CB391F8BEF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51" y="4725387"/>
            <a:ext cx="229619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0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A8F5CBC-203F-04B8-271E-AB3A51F92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818" y="231820"/>
            <a:ext cx="7886373" cy="742274"/>
          </a:xfrm>
        </p:spPr>
        <p:txBody>
          <a:bodyPr/>
          <a:lstStyle/>
          <a:p>
            <a:r>
              <a:rPr lang="en-US" dirty="0" smtClean="0"/>
              <a:t>Phase 1 Accomplishments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D75A239-D17E-946B-4EAB-EABB6401C973}"/>
              </a:ext>
            </a:extLst>
          </p:cNvPr>
          <p:cNvSpPr txBox="1">
            <a:spLocks/>
          </p:cNvSpPr>
          <p:nvPr/>
        </p:nvSpPr>
        <p:spPr>
          <a:xfrm>
            <a:off x="840010" y="880204"/>
            <a:ext cx="10902142" cy="1757848"/>
          </a:xfrm>
          <a:prstGeom prst="rect">
            <a:avLst/>
          </a:prstGeom>
        </p:spPr>
        <p:txBody>
          <a:bodyPr vert="horz" lIns="85725" tIns="42863" rIns="85725" bIns="42863" rtlCol="0">
            <a:noAutofit/>
          </a:bodyPr>
          <a:lstStyle/>
          <a:p>
            <a:pPr lvl="0" defTabSz="457200">
              <a:spcAft>
                <a:spcPts val="600"/>
              </a:spcAft>
            </a:pPr>
            <a:r>
              <a:rPr lang="en-US" sz="2400" b="1" dirty="0" smtClean="0">
                <a:solidFill>
                  <a:schemeClr val="accent5"/>
                </a:solidFill>
              </a:rPr>
              <a:t>The Lick Run Project is </a:t>
            </a:r>
            <a:r>
              <a:rPr lang="en-US" sz="2400" b="1" dirty="0" smtClean="0">
                <a:solidFill>
                  <a:schemeClr val="accent5"/>
                </a:solidFill>
              </a:rPr>
              <a:t>a system</a:t>
            </a:r>
            <a:r>
              <a:rPr lang="en-US" sz="2400" dirty="0" smtClean="0">
                <a:solidFill>
                  <a:schemeClr val="tx2"/>
                </a:solidFill>
              </a:rPr>
              <a:t>:</a:t>
            </a:r>
          </a:p>
          <a:p>
            <a:pPr marL="688975" lvl="1" indent="-231775" defTabSz="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underground </a:t>
            </a:r>
            <a:r>
              <a:rPr lang="en-US" sz="2400" dirty="0" err="1">
                <a:solidFill>
                  <a:schemeClr val="tx2"/>
                </a:solidFill>
              </a:rPr>
              <a:t>stormwater</a:t>
            </a:r>
            <a:r>
              <a:rPr lang="en-US" sz="2400" dirty="0">
                <a:solidFill>
                  <a:schemeClr val="tx2"/>
                </a:solidFill>
              </a:rPr>
              <a:t> sewers </a:t>
            </a:r>
            <a:endParaRPr lang="en-US" sz="2400" dirty="0" smtClean="0">
              <a:solidFill>
                <a:schemeClr val="tx2"/>
              </a:solidFill>
            </a:endParaRPr>
          </a:p>
          <a:p>
            <a:pPr marL="688975" lvl="1" indent="-231775" defTabSz="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aboveground </a:t>
            </a:r>
            <a:r>
              <a:rPr lang="en-US" sz="2400" dirty="0">
                <a:solidFill>
                  <a:schemeClr val="tx2"/>
                </a:solidFill>
              </a:rPr>
              <a:t>green infrastructure including </a:t>
            </a:r>
            <a:r>
              <a:rPr lang="en-US" sz="2400" dirty="0" err="1">
                <a:solidFill>
                  <a:schemeClr val="tx2"/>
                </a:solidFill>
              </a:rPr>
              <a:t>bioswales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stormwater</a:t>
            </a:r>
            <a:r>
              <a:rPr lang="en-US" sz="2400" dirty="0">
                <a:solidFill>
                  <a:schemeClr val="tx2"/>
                </a:solidFill>
              </a:rPr>
              <a:t> detention basins, and </a:t>
            </a:r>
            <a:r>
              <a:rPr lang="en-US" sz="2400" dirty="0" smtClean="0">
                <a:solidFill>
                  <a:schemeClr val="tx2"/>
                </a:solidFill>
              </a:rPr>
              <a:t>the </a:t>
            </a:r>
            <a:r>
              <a:rPr lang="en-US" sz="2400" dirty="0">
                <a:solidFill>
                  <a:schemeClr val="tx2"/>
                </a:solidFill>
              </a:rPr>
              <a:t>Lick Run </a:t>
            </a:r>
            <a:r>
              <a:rPr lang="en-US" sz="2400" dirty="0" smtClean="0">
                <a:solidFill>
                  <a:schemeClr val="tx2"/>
                </a:solidFill>
              </a:rPr>
              <a:t>Greenway</a:t>
            </a:r>
          </a:p>
          <a:p>
            <a:pPr marL="688975" lvl="1" indent="-231775" defTabSz="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Eliminated 800 </a:t>
            </a:r>
            <a:r>
              <a:rPr lang="en-US" sz="2400" dirty="0">
                <a:solidFill>
                  <a:schemeClr val="tx2"/>
                </a:solidFill>
              </a:rPr>
              <a:t>million gallons of </a:t>
            </a:r>
            <a:r>
              <a:rPr lang="en-US" sz="2400" dirty="0" smtClean="0">
                <a:solidFill>
                  <a:schemeClr val="tx2"/>
                </a:solidFill>
              </a:rPr>
              <a:t>sewer </a:t>
            </a:r>
            <a:r>
              <a:rPr lang="en-US" sz="2400" dirty="0">
                <a:solidFill>
                  <a:schemeClr val="tx2"/>
                </a:solidFill>
              </a:rPr>
              <a:t>overflows </a:t>
            </a:r>
            <a:r>
              <a:rPr lang="en-US" sz="2400" dirty="0" smtClean="0">
                <a:solidFill>
                  <a:schemeClr val="tx2"/>
                </a:solidFill>
              </a:rPr>
              <a:t>from CSO 5</a:t>
            </a:r>
          </a:p>
          <a:p>
            <a:pPr marL="688975" lvl="1" indent="-231775" defTabSz="4572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Community </a:t>
            </a:r>
            <a:r>
              <a:rPr lang="en-US" sz="2400" dirty="0">
                <a:solidFill>
                  <a:schemeClr val="tx2"/>
                </a:solidFill>
              </a:rPr>
              <a:t>reinvestment </a:t>
            </a:r>
            <a:r>
              <a:rPr lang="en-US" sz="2400" dirty="0" smtClean="0">
                <a:solidFill>
                  <a:schemeClr val="tx2"/>
                </a:solidFill>
              </a:rPr>
              <a:t>revitalizing </a:t>
            </a:r>
            <a:r>
              <a:rPr lang="en-US" sz="2400" dirty="0">
                <a:solidFill>
                  <a:schemeClr val="tx2"/>
                </a:solidFill>
              </a:rPr>
              <a:t>our South Fairmont neighborhood.</a:t>
            </a:r>
          </a:p>
          <a:p>
            <a:pPr>
              <a:spcAft>
                <a:spcPts val="600"/>
              </a:spcAft>
            </a:pPr>
            <a:endParaRPr lang="en-US" sz="20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lvl="1">
              <a:spcAft>
                <a:spcPts val="1688"/>
              </a:spcAft>
            </a:pPr>
            <a:endParaRPr lang="en-US" sz="2000" dirty="0">
              <a:latin typeface="Myriad Pro" pitchFamily="34" charset="0"/>
            </a:endParaRPr>
          </a:p>
          <a:p>
            <a:pPr lvl="1">
              <a:spcAft>
                <a:spcPts val="1688"/>
              </a:spcAft>
            </a:pPr>
            <a:endParaRPr lang="en-US" sz="2250" dirty="0">
              <a:latin typeface="Myriad Pro" pitchFamily="34" charset="0"/>
            </a:endParaRPr>
          </a:p>
          <a:p>
            <a:pPr marL="217289" indent="-217289">
              <a:spcAft>
                <a:spcPts val="1688"/>
              </a:spcAft>
              <a:buFont typeface="Arial" pitchFamily="34" charset="0"/>
              <a:buChar char="•"/>
            </a:pPr>
            <a:endParaRPr lang="en-US" sz="2250" dirty="0">
              <a:latin typeface="Myriad Pro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556" y="3717133"/>
            <a:ext cx="10485049" cy="314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4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F4BFA-B3E3-458F-96FC-6A79F8BD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Forebay Pond</a:t>
            </a:r>
          </a:p>
        </p:txBody>
      </p:sp>
      <p:pic>
        <p:nvPicPr>
          <p:cNvPr id="11" name="Picture 10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4AE62099-46DD-8EA7-0E03-1595305CE5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818" y="1107406"/>
            <a:ext cx="8259535" cy="619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7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F4BFA-B3E3-458F-96FC-6A79F8BD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Headwaters Area</a:t>
            </a:r>
          </a:p>
        </p:txBody>
      </p:sp>
      <p:pic>
        <p:nvPicPr>
          <p:cNvPr id="4" name="Picture 3" descr="A picture containing grass, track, outdoor, road&#10;&#10;Description automatically generated">
            <a:extLst>
              <a:ext uri="{FF2B5EF4-FFF2-40B4-BE49-F238E27FC236}">
                <a16:creationId xmlns:a16="http://schemas.microsoft.com/office/drawing/2014/main" id="{1392FBA4-B140-5E28-2662-F07E6209FC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19" y="1074001"/>
            <a:ext cx="8378301" cy="4709998"/>
          </a:xfrm>
          <a:prstGeom prst="rect">
            <a:avLst/>
          </a:prstGeom>
        </p:spPr>
      </p:pic>
      <p:pic>
        <p:nvPicPr>
          <p:cNvPr id="7" name="Picture 6" descr="A picture containing tree, outdoor, grass, house&#10;&#10;Description automatically generated">
            <a:extLst>
              <a:ext uri="{FF2B5EF4-FFF2-40B4-BE49-F238E27FC236}">
                <a16:creationId xmlns:a16="http://schemas.microsoft.com/office/drawing/2014/main" id="{74BC508A-DF0D-650C-1215-B99711A6EB8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19" y="1074001"/>
            <a:ext cx="8358188" cy="5572125"/>
          </a:xfrm>
          <a:prstGeom prst="rect">
            <a:avLst/>
          </a:prstGeom>
        </p:spPr>
      </p:pic>
      <p:pic>
        <p:nvPicPr>
          <p:cNvPr id="6" name="Picture 5" descr="A picture containing rock, stone&#10;&#10;Description automatically generated">
            <a:extLst>
              <a:ext uri="{FF2B5EF4-FFF2-40B4-BE49-F238E27FC236}">
                <a16:creationId xmlns:a16="http://schemas.microsoft.com/office/drawing/2014/main" id="{FAC02905-3EAB-30BF-B17E-74A165ADE2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18" y="1107406"/>
            <a:ext cx="8358189" cy="55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9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ky, tree, outdoor&#10;&#10;Description automatically generated">
            <a:extLst>
              <a:ext uri="{FF2B5EF4-FFF2-40B4-BE49-F238E27FC236}">
                <a16:creationId xmlns:a16="http://schemas.microsoft.com/office/drawing/2014/main" id="{B675BE12-10D6-4D4F-AD0A-E0634858FF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842594"/>
            <a:ext cx="6858000" cy="4572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998C986-8563-4D77-80EC-191E56DF0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818" y="365132"/>
            <a:ext cx="7886373" cy="742274"/>
          </a:xfrm>
        </p:spPr>
        <p:txBody>
          <a:bodyPr/>
          <a:lstStyle/>
          <a:p>
            <a:r>
              <a:rPr lang="en-US" dirty="0">
                <a:solidFill>
                  <a:srgbClr val="0045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Waterway</a:t>
            </a:r>
          </a:p>
        </p:txBody>
      </p:sp>
      <p:pic>
        <p:nvPicPr>
          <p:cNvPr id="3" name="Picture 2" descr="A picture containing outdoor, sky, rock, nature&#10;&#10;Description automatically generated">
            <a:extLst>
              <a:ext uri="{FF2B5EF4-FFF2-40B4-BE49-F238E27FC236}">
                <a16:creationId xmlns:a16="http://schemas.microsoft.com/office/drawing/2014/main" id="{DF982BA8-A9E2-3D6B-3C52-B6C31D6841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746" y="1444377"/>
            <a:ext cx="6920508" cy="5190381"/>
          </a:xfrm>
          <a:prstGeom prst="rect">
            <a:avLst/>
          </a:prstGeom>
        </p:spPr>
      </p:pic>
      <p:pic>
        <p:nvPicPr>
          <p:cNvPr id="8" name="Picture 7" descr="A picture containing grass, sky, rock, ground&#10;&#10;Description automatically generated">
            <a:extLst>
              <a:ext uri="{FF2B5EF4-FFF2-40B4-BE49-F238E27FC236}">
                <a16:creationId xmlns:a16="http://schemas.microsoft.com/office/drawing/2014/main" id="{D84743F7-7C84-0B41-B37E-B829A7430AE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734" y="1107406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7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F4BFA-B3E3-458F-96FC-6A79F8BD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Pond</a:t>
            </a:r>
          </a:p>
        </p:txBody>
      </p:sp>
      <p:pic>
        <p:nvPicPr>
          <p:cNvPr id="4" name="Picture 3" descr="A picture containing grass, outdoor, sky, water&#10;&#10;Description automatically generated">
            <a:extLst>
              <a:ext uri="{FF2B5EF4-FFF2-40B4-BE49-F238E27FC236}">
                <a16:creationId xmlns:a16="http://schemas.microsoft.com/office/drawing/2014/main" id="{4A058DA8-2C75-4C3D-B4F9-E7486A626A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627" y="1241765"/>
            <a:ext cx="7001470" cy="5251103"/>
          </a:xfrm>
          <a:prstGeom prst="rect">
            <a:avLst/>
          </a:prstGeom>
        </p:spPr>
      </p:pic>
      <p:pic>
        <p:nvPicPr>
          <p:cNvPr id="5" name="Picture 4" descr="Ducks swimming in a pond&#10;&#10;Description automatically generated with low confidence">
            <a:extLst>
              <a:ext uri="{FF2B5EF4-FFF2-40B4-BE49-F238E27FC236}">
                <a16:creationId xmlns:a16="http://schemas.microsoft.com/office/drawing/2014/main" id="{E8D767DF-78C9-694B-D870-C0A5BDD6E9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238" y="1107406"/>
            <a:ext cx="7372945" cy="552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F4BFA-B3E3-458F-96FC-6A79F8BDD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Stormwater Conveyance Box</a:t>
            </a:r>
          </a:p>
        </p:txBody>
      </p:sp>
      <p:pic>
        <p:nvPicPr>
          <p:cNvPr id="5" name="Picture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7156B9C5-8C4B-182D-3E51-BB20AF5BA8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06" y="1436786"/>
            <a:ext cx="6554391" cy="491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incinnati Theme">
      <a:dk1>
        <a:srgbClr val="000000"/>
      </a:dk1>
      <a:lt1>
        <a:sysClr val="window" lastClr="FFFFFF"/>
      </a:lt1>
      <a:dk2>
        <a:srgbClr val="44546A"/>
      </a:dk2>
      <a:lt2>
        <a:srgbClr val="E7E6E6"/>
      </a:lt2>
      <a:accent1>
        <a:srgbClr val="89C28B"/>
      </a:accent1>
      <a:accent2>
        <a:srgbClr val="A6B619"/>
      </a:accent2>
      <a:accent3>
        <a:srgbClr val="002E74"/>
      </a:accent3>
      <a:accent4>
        <a:srgbClr val="0056CD"/>
      </a:accent4>
      <a:accent5>
        <a:srgbClr val="00BEF2"/>
      </a:accent5>
      <a:accent6>
        <a:srgbClr val="C0D024"/>
      </a:accent6>
      <a:hlink>
        <a:srgbClr val="FFFFFF"/>
      </a:hlink>
      <a:folHlink>
        <a:srgbClr val="D8D8D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F6CF84006A7E4F80F234067D90442B" ma:contentTypeVersion="19" ma:contentTypeDescription="Create a new document." ma:contentTypeScope="" ma:versionID="8fa4806d6fd0e94935547098f025cf49">
  <xsd:schema xmlns:xsd="http://www.w3.org/2001/XMLSchema" xmlns:xs="http://www.w3.org/2001/XMLSchema" xmlns:p="http://schemas.microsoft.com/office/2006/metadata/properties" xmlns:ns2="7bee1480-148b-41ce-a0b5-60db5c5509d9" xmlns:ns3="d7420cb1-cb29-406f-8005-e240f7a81d51" targetNamespace="http://schemas.microsoft.com/office/2006/metadata/properties" ma:root="true" ma:fieldsID="84c164e5ed5a4e713c54f5e333941954" ns2:_="" ns3:_="">
    <xsd:import namespace="7bee1480-148b-41ce-a0b5-60db5c5509d9"/>
    <xsd:import namespace="d7420cb1-cb29-406f-8005-e240f7a81d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FileNotes" minOccurs="0"/>
                <xsd:element ref="ns2:_Flow_SignoffStatus" minOccurs="0"/>
                <xsd:element ref="ns2:Comme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ee1480-148b-41ce-a0b5-60db5c5509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FileNotes" ma:index="20" nillable="true" ma:displayName="File Notes" ma:format="Dropdown" ma:internalName="FileNotes">
      <xsd:simpleType>
        <xsd:restriction base="dms:Note">
          <xsd:maxLength value="255"/>
        </xsd:restriction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Comments" ma:index="22" nillable="true" ma:displayName="Comments" ma:description="Direct Link to P6 DW Table" ma:format="Dropdown" ma:internalName="Comments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ce207be7-fb2c-4f25-b21b-ed1f2a5b3b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420cb1-cb29-406f-8005-e240f7a81d5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8d73c4b2-ba6f-4e2c-83a7-cc4a0fc61c8d}" ma:internalName="TaxCatchAll" ma:showField="CatchAllData" ma:web="d7420cb1-cb29-406f-8005-e240f7a81d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ileNotes xmlns="7bee1480-148b-41ce-a0b5-60db5c5509d9" xsi:nil="true"/>
    <_Flow_SignoffStatus xmlns="7bee1480-148b-41ce-a0b5-60db5c5509d9" xsi:nil="true"/>
    <SharedWithUsers xmlns="d7420cb1-cb29-406f-8005-e240f7a81d51">
      <UserInfo>
        <DisplayName>Davenport, Kelly</DisplayName>
        <AccountId>53</AccountId>
        <AccountType/>
      </UserInfo>
      <UserInfo>
        <DisplayName>Fong, Suzanne</DisplayName>
        <AccountId>126</AccountId>
        <AccountType/>
      </UserInfo>
      <UserInfo>
        <DisplayName>Woolley, Andrew</DisplayName>
        <AccountId>12</AccountId>
        <AccountType/>
      </UserInfo>
      <UserInfo>
        <DisplayName>Alfaqih, Laith</DisplayName>
        <AccountId>25</AccountId>
        <AccountType/>
      </UserInfo>
    </SharedWithUsers>
    <Comments xmlns="7bee1480-148b-41ce-a0b5-60db5c5509d9" xsi:nil="true"/>
    <TaxCatchAll xmlns="d7420cb1-cb29-406f-8005-e240f7a81d51" xsi:nil="true"/>
    <lcf76f155ced4ddcb4097134ff3c332f xmlns="7bee1480-148b-41ce-a0b5-60db5c5509d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1BE8F97-CEE2-4B4B-9F31-3BD247D280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57DCB0-E55B-4B9A-9672-FA92DB31DA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ee1480-148b-41ce-a0b5-60db5c5509d9"/>
    <ds:schemaRef ds:uri="d7420cb1-cb29-406f-8005-e240f7a81d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7FFBA1-92DE-4DF1-A15B-EA2DAF330C93}">
  <ds:schemaRefs>
    <ds:schemaRef ds:uri="http://purl.org/dc/elements/1.1/"/>
    <ds:schemaRef ds:uri="http://schemas.microsoft.com/office/2006/metadata/properties"/>
    <ds:schemaRef ds:uri="d7420cb1-cb29-406f-8005-e240f7a81d51"/>
    <ds:schemaRef ds:uri="http://schemas.microsoft.com/office/infopath/2007/PartnerControls"/>
    <ds:schemaRef ds:uri="7bee1480-148b-41ce-a0b5-60db5c5509d9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690</Words>
  <Application>Microsoft Office PowerPoint</Application>
  <PresentationFormat>Widescreen</PresentationFormat>
  <Paragraphs>112</Paragraphs>
  <Slides>20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Myriad Pro</vt:lpstr>
      <vt:lpstr>Wingdings</vt:lpstr>
      <vt:lpstr>Office Theme</vt:lpstr>
      <vt:lpstr>MSD of Greater Cincinnati  Past, Present and Future</vt:lpstr>
      <vt:lpstr>MSD Greater Cincinnati at a Glance</vt:lpstr>
      <vt:lpstr>Our Past Accomplishments</vt:lpstr>
      <vt:lpstr>Phase 1 Accomplishments</vt:lpstr>
      <vt:lpstr>Forebay Pond</vt:lpstr>
      <vt:lpstr>Headwaters Area</vt:lpstr>
      <vt:lpstr>Urban Waterway</vt:lpstr>
      <vt:lpstr>Pond</vt:lpstr>
      <vt:lpstr>Stormwater Conveyance Box</vt:lpstr>
      <vt:lpstr>Outfall into the Mill Creek</vt:lpstr>
      <vt:lpstr>Civic Recreation Area</vt:lpstr>
      <vt:lpstr>Branding, Educational Signage, Murals</vt:lpstr>
      <vt:lpstr>Phase 1 Accomplishments</vt:lpstr>
      <vt:lpstr>Phase 1 Accomplishments</vt:lpstr>
      <vt:lpstr>Our Present Focus</vt:lpstr>
      <vt:lpstr>Present Focus - Sewer Backup Prevention Program</vt:lpstr>
      <vt:lpstr>SBU Mitigation Strategies</vt:lpstr>
      <vt:lpstr>Our Future Plans</vt:lpstr>
      <vt:lpstr>Our Future Plans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Asset Management Journey</dc:title>
  <dc:creator>Alfaqih, Laith</dc:creator>
  <cp:lastModifiedBy>Christy, Diana</cp:lastModifiedBy>
  <cp:revision>29</cp:revision>
  <cp:lastPrinted>2019-04-03T14:18:17Z</cp:lastPrinted>
  <dcterms:created xsi:type="dcterms:W3CDTF">2019-03-13T17:58:02Z</dcterms:created>
  <dcterms:modified xsi:type="dcterms:W3CDTF">2022-09-26T17:05:54Z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0x0101002CF6CF84006A7E4F80F234067D90442B</vt:lpwstr>
  </property>
  <property fmtid="{D5CDD505-2E9C-101B-9397-08002B2CF9AE}" pid="3" name="AuthorIds_UIVersion_2048">
    <vt:lpwstr>6</vt:lpwstr>
  </property>
</Properties>
</file>