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667" r:id="rId5"/>
    <p:sldId id="567" r:id="rId6"/>
    <p:sldId id="668" r:id="rId7"/>
    <p:sldId id="669" r:id="rId8"/>
    <p:sldId id="472" r:id="rId9"/>
    <p:sldId id="670" r:id="rId10"/>
    <p:sldId id="671" r:id="rId11"/>
    <p:sldId id="568" r:id="rId12"/>
    <p:sldId id="674" r:id="rId13"/>
    <p:sldId id="672" r:id="rId14"/>
    <p:sldId id="673" r:id="rId15"/>
    <p:sldId id="703" r:id="rId16"/>
    <p:sldId id="550" r:id="rId17"/>
    <p:sldId id="552" r:id="rId18"/>
    <p:sldId id="651" r:id="rId19"/>
    <p:sldId id="652" r:id="rId20"/>
    <p:sldId id="657" r:id="rId21"/>
    <p:sldId id="702" r:id="rId22"/>
    <p:sldId id="653" r:id="rId23"/>
    <p:sldId id="656" r:id="rId24"/>
    <p:sldId id="655" r:id="rId25"/>
    <p:sldId id="677" r:id="rId26"/>
    <p:sldId id="666" r:id="rId27"/>
    <p:sldId id="663" r:id="rId28"/>
    <p:sldId id="664" r:id="rId29"/>
    <p:sldId id="660" r:id="rId30"/>
    <p:sldId id="659" r:id="rId31"/>
    <p:sldId id="679" r:id="rId32"/>
    <p:sldId id="680" r:id="rId33"/>
    <p:sldId id="662" r:id="rId34"/>
    <p:sldId id="661" r:id="rId35"/>
    <p:sldId id="685" r:id="rId36"/>
    <p:sldId id="684" r:id="rId37"/>
    <p:sldId id="707" r:id="rId38"/>
    <p:sldId id="676" r:id="rId39"/>
    <p:sldId id="696" r:id="rId40"/>
    <p:sldId id="678" r:id="rId41"/>
    <p:sldId id="692" r:id="rId42"/>
    <p:sldId id="697" r:id="rId43"/>
    <p:sldId id="701" r:id="rId44"/>
    <p:sldId id="700" r:id="rId45"/>
    <p:sldId id="698" r:id="rId46"/>
    <p:sldId id="699" r:id="rId47"/>
    <p:sldId id="693" r:id="rId48"/>
    <p:sldId id="704" r:id="rId49"/>
    <p:sldId id="711" r:id="rId50"/>
    <p:sldId id="708" r:id="rId51"/>
    <p:sldId id="706" r:id="rId52"/>
    <p:sldId id="709" r:id="rId53"/>
    <p:sldId id="713" r:id="rId54"/>
    <p:sldId id="712" r:id="rId55"/>
    <p:sldId id="69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62AD1-22D6-4FD5-A720-42794D6AE09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E546-174E-456A-958B-6457D240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09C52-6D9D-46F6-B1B4-06AEF5E2783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22694-EDC6-47AD-BB83-F8C711A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61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3E543-927D-41B8-8D9B-B4045C7A81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3E543-927D-41B8-8D9B-B4045C7A81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3E543-927D-41B8-8D9B-B4045C7A81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2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EA6E8-EE96-4AB6-BE9B-8D72CA8C0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049D6C-EFC6-4CD7-9A6D-169637A8A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C41796-E967-4F69-B6C9-317A15B8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7B8383-8890-4BFF-A1C1-869EDFD7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D9255-CF5A-4943-9849-538DF464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8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4DDCC6-D454-4282-AB95-F5615CB3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6D8B04-06E8-42C9-90E3-6A03BBABF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746CFF-509B-4394-9030-19F68BE9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0900C-231F-46D0-B285-C8C6A7C0E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175C8-648C-468E-A0EA-CEE67CE6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8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32FB78-17BE-4099-8F15-7EEE43201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B31901-B80C-433F-9378-3E6382AC7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2452EC-88D6-4CA7-A1FF-0E06969B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CF5ADB-74F3-40BF-A800-29301FAC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1FF62F-AE09-424B-944F-DD93AFB6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64B3D9-E99E-499B-8295-28766025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FF9C72-B701-4A20-8413-7D9221542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28ED8F-4934-4FF6-BEC0-508C2340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1E5569-D6E6-41E8-B139-23003129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E32272-B844-4191-9D71-C35A9068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2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AB600-6D72-48AA-8CEB-153D0606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DD8BB-B0ED-49C8-852A-A757A4AFB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CD35B1-C603-4C79-B082-9B0EC2C3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C8C6C4-8714-478B-AB5E-78515957D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58F701-FAD1-4626-855F-CCA27391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7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D004C-1CE9-45CF-9C63-DC670C05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FC9C7B-B4C9-454E-99E3-9D6ABD13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312C9-B419-44C5-A7F7-087A022C5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99E395-4916-4746-9CB0-8EC622D2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E6C010-BEC1-4C51-B89F-3AF7660F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BFD522-4E17-4E9F-8859-6909A010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5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25AED-51EC-4BF7-827E-A2CAE8B5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970E23-03BD-4136-94FE-B32213EF6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008A6-1EE3-4BEE-9E39-E93D5BF8A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3B9EC1-ED53-4714-B732-D361791BF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2F4E47-5250-4133-A824-8E5D847FE9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A911FD0-2CCD-4E69-B33F-89801D09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1094500-0626-425D-97D1-48BFDCE0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51A44D-6027-4E13-A28E-9FB895B6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6AD01-B942-49D2-83CF-69405F44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24FFB52-3592-4A29-B99E-0EC32097A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3E2565-535C-4A15-9B2E-F2C9C340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4EA7D7-2CF9-4D14-8C7D-189F4C49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2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AEF216-01C9-48D4-94B7-28CEDA6E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038F0D-603D-424D-82AE-D2FBD791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FBFC52-2FCB-420B-868B-FA133C80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36FB8-1F51-4D92-B700-888AE079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319999-2E6B-4D01-B074-5C1597964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C51B00-0366-4DE3-BE79-707E7E65F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CF3A6-EEAE-46BB-835F-DDE117B2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14F12F-89C7-4DDC-A0F4-8AD4EA26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832EBB-8E62-4D01-82C9-2CD5ACDF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B12A7-0613-48DD-B8CF-BE351150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B1BA01-5893-4837-8E31-DF6FB1733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F8EE0B-93BA-4531-9121-922FAAA3F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8DA845-4846-4588-B040-6DD2A728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85662A-B488-4FE5-A3AB-B967ED4C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8E6C89-CCAA-4AD5-8C00-4CD5D05F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8F899B-AC93-4BEE-966E-49CF9CCD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EA0BF9-C0FD-41C1-B60B-4031FD7C4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FDA48F-C407-49F3-8858-11B2EC965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1B10-A56A-4A89-9E90-6D4575B6FEA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E0790D-330E-4A97-A2D0-B0A8FF436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03C173-21B4-4EEB-81A5-70B5A00A9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D6B5-FFD0-48BE-9B8E-17BFE9792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fif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9050019" y="0"/>
            <a:ext cx="3141982" cy="579468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cs typeface="Gotham Book" pitchFamily="50" charset="0"/>
              </a:rPr>
              <a:t>1. Overview of LOT</a:t>
            </a:r>
          </a:p>
          <a:p>
            <a:pPr marL="11112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cs typeface="Gotham Book" pitchFamily="50" charset="0"/>
              </a:rPr>
              <a:t>2. Connection to OARS</a:t>
            </a:r>
          </a:p>
          <a:p>
            <a:pPr marL="11112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cs typeface="Gotham Book" pitchFamily="50" charset="0"/>
              </a:rPr>
              <a:t>3. Vibration Concerns</a:t>
            </a:r>
          </a:p>
          <a:p>
            <a:pPr marL="11112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cs typeface="Gotham Book" pitchFamily="50" charset="0"/>
              </a:rPr>
              <a:t>4. Construction Status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" y="5931878"/>
            <a:ext cx="3066368" cy="84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14" y="5878905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83AD58-6B65-493B-8889-3A7714191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50018" cy="5794684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xmlns="" id="{A9EF80C5-3B4C-4EAF-8A71-9B191812FFBC}"/>
              </a:ext>
            </a:extLst>
          </p:cNvPr>
          <p:cNvSpPr txBox="1">
            <a:spLocks/>
          </p:cNvSpPr>
          <p:nvPr/>
        </p:nvSpPr>
        <p:spPr>
          <a:xfrm>
            <a:off x="461631" y="559293"/>
            <a:ext cx="7880843" cy="2436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LOWER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OLENTANGY TUNNEL (LOT)</a:t>
            </a:r>
          </a:p>
          <a:p>
            <a:pPr>
              <a:spcAft>
                <a:spcPts val="1200"/>
              </a:spcAft>
            </a:pPr>
            <a:endParaRPr lang="en-US" altLang="en-US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An extension to OARS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A61209-FE1E-9ED1-3E4C-7B783DE4D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40403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179544" y="-1"/>
            <a:ext cx="9012456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b="1" dirty="0">
                <a:cs typeface="Gotham Book" pitchFamily="50" charset="0"/>
              </a:rPr>
              <a:t>3 ½ Miles of 12-foot tunnel</a:t>
            </a:r>
            <a:endParaRPr lang="en-US" sz="12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b="1" dirty="0">
                <a:cs typeface="Gotham Book" pitchFamily="50" charset="0"/>
              </a:rPr>
              <a:t>1,100 LF of 90” Microtunnel</a:t>
            </a:r>
            <a:endParaRPr lang="en-US" sz="12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b="1" dirty="0">
                <a:cs typeface="Gotham Book" pitchFamily="50" charset="0"/>
              </a:rPr>
              <a:t>950 LF of 36” Jack &amp; Bore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b="1" dirty="0">
                <a:cs typeface="Gotham Book" pitchFamily="50" charset="0"/>
              </a:rPr>
              <a:t>320 LF of 30” Jack &amp; Bore</a:t>
            </a:r>
            <a:endParaRPr lang="en-US" sz="12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b="1" dirty="0">
                <a:cs typeface="Gotham Book" pitchFamily="50" charset="0"/>
              </a:rPr>
              <a:t>5 Shafts</a:t>
            </a:r>
          </a:p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r>
              <a:rPr lang="en-US" sz="4000" b="1" dirty="0">
                <a:cs typeface="Gotham Book" pitchFamily="50" charset="0"/>
              </a:rPr>
              <a:t>   (51’ deep up to 170’ deep)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3039446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Components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E7BC15-19C7-7CD8-886C-B45AA4AD4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20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40403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320249" y="0"/>
            <a:ext cx="8566952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2800" b="1" dirty="0">
                <a:cs typeface="Gotham Book" pitchFamily="50" charset="0"/>
              </a:rPr>
              <a:t>2</a:t>
            </a:r>
            <a:r>
              <a:rPr lang="en-US" sz="2800" b="1" baseline="30000" dirty="0">
                <a:cs typeface="Gotham Book" pitchFamily="50" charset="0"/>
              </a:rPr>
              <a:t>nd</a:t>
            </a:r>
            <a:r>
              <a:rPr lang="en-US" sz="2800" b="1" dirty="0">
                <a:cs typeface="Gotham Book" pitchFamily="50" charset="0"/>
              </a:rPr>
              <a:t> Avenue – OSIS and Franklin-Main Relief Structures and connections</a:t>
            </a:r>
          </a:p>
          <a:p>
            <a:pPr marL="23177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2800" b="1" dirty="0">
                <a:cs typeface="Gotham Book" pitchFamily="50" charset="0"/>
              </a:rPr>
              <a:t>Tuttle Park – 1 Relief Structure with adjustable weir gates controlling flow from 3 Diversion Structure connections on the 54” OSIS, 78” Olentangy Main Interceptor, and the 30” Franklin-Main</a:t>
            </a:r>
          </a:p>
          <a:p>
            <a:pPr marL="23177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2800" b="1" dirty="0">
                <a:cs typeface="Gotham Book" pitchFamily="50" charset="0"/>
              </a:rPr>
              <a:t>Odor Control Facilities Upgrades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3607616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Connections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F442DA-67B2-42AF-B534-3EB5D5B5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3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40403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320249" y="0"/>
            <a:ext cx="8566952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2800" b="1" dirty="0">
                <a:cs typeface="Gotham Book" pitchFamily="50" charset="0"/>
              </a:rPr>
              <a:t>Vine Street Odor Control Facility - Upgraded to handle air from LOT by raising the biofilter beds, replacing the irrigation system, and installing new biofilter bark</a:t>
            </a:r>
          </a:p>
          <a:p>
            <a:pPr marL="231775" eaLnBrk="0" hangingPunct="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2800" b="1" dirty="0">
                <a:cs typeface="Gotham Book" pitchFamily="50" charset="0"/>
              </a:rPr>
              <a:t>Short Street Odor Control Facility – changed the biofilter media and updated the sprinkler heads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3607616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Odor Controls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F442DA-67B2-42AF-B534-3EB5D5B5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0" y="849595"/>
            <a:ext cx="12191998" cy="5007937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DFE1B60A-E1B0-43EC-A2C1-472962EF6C27}"/>
              </a:ext>
            </a:extLst>
          </p:cNvPr>
          <p:cNvSpPr txBox="1">
            <a:spLocks noChangeArrowheads="1"/>
          </p:cNvSpPr>
          <p:nvPr/>
        </p:nvSpPr>
        <p:spPr>
          <a:xfrm>
            <a:off x="5832629" y="849595"/>
            <a:ext cx="6395472" cy="5007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1125" lvl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1600" dirty="0">
              <a:latin typeface="Gotham Bold" pitchFamily="50" charset="0"/>
              <a:cs typeface="Gotham Bold" pitchFamily="50" charset="0"/>
            </a:endParaRPr>
          </a:p>
          <a:p>
            <a:pPr marL="111125" lvl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16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marL="111125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000" b="1" u="sng" dirty="0">
                <a:solidFill>
                  <a:schemeClr val="bg1"/>
                </a:solidFill>
                <a:cs typeface="Gotham Book" pitchFamily="50" charset="0"/>
              </a:rPr>
              <a:t>General Information: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4 ½ miles long, 20-Foot Diameter,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180 feet deep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6 Shafts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Completed in 2017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Eliminated 13 downtown CSOs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Closed off the WSST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chemeClr val="bg1"/>
              </a:solidFill>
              <a:cs typeface="Gotham Book" pitchFamily="50" charset="0"/>
            </a:endParaRPr>
          </a:p>
          <a:p>
            <a:pPr marL="111125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000" b="1" u="sng" dirty="0">
                <a:solidFill>
                  <a:schemeClr val="bg1"/>
                </a:solidFill>
                <a:cs typeface="Gotham Book" pitchFamily="50" charset="0"/>
              </a:rPr>
              <a:t>Operational (August 31, 2017):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Empty during dry weather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Peak flows of up to 1,100 MGD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Provides 60 million gallons of in-line storage</a:t>
            </a:r>
          </a:p>
          <a:p>
            <a:pPr marL="346075" lvl="1" indent="-2349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cs typeface="Gotham Book" pitchFamily="50" charset="0"/>
              </a:rPr>
              <a:t>A 60 MGD pumping system dewaters the tunnel</a:t>
            </a:r>
            <a:endParaRPr lang="en-US" altLang="en-US" sz="1600" dirty="0">
              <a:solidFill>
                <a:schemeClr val="bg1"/>
              </a:solidFill>
              <a:cs typeface="Gotham Book" pitchFamily="50" charset="0"/>
            </a:endParaRPr>
          </a:p>
          <a:p>
            <a:pPr marL="346075" lvl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dirty="0">
              <a:cs typeface="Gotham Book" pitchFamily="50" charset="0"/>
            </a:endParaRPr>
          </a:p>
          <a:p>
            <a:pPr marL="346075" lvl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xmlns="" id="{D67F6195-C614-4226-A88D-8E2228D54D67}"/>
              </a:ext>
            </a:extLst>
          </p:cNvPr>
          <p:cNvSpPr txBox="1">
            <a:spLocks/>
          </p:cNvSpPr>
          <p:nvPr/>
        </p:nvSpPr>
        <p:spPr>
          <a:xfrm>
            <a:off x="87766" y="4332303"/>
            <a:ext cx="4961355" cy="141154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111125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dirty="0">
                <a:solidFill>
                  <a:schemeClr val="bg1"/>
                </a:solidFill>
                <a:cs typeface="Gotham Book" pitchFamily="50" charset="0"/>
              </a:rPr>
              <a:t>Provides relief to the</a:t>
            </a:r>
            <a:r>
              <a:rPr lang="en-US" altLang="en-US" dirty="0">
                <a:solidFill>
                  <a:schemeClr val="bg1"/>
                </a:solidFill>
                <a:cs typeface="Gotham Bold" pitchFamily="50" charset="0"/>
              </a:rPr>
              <a:t> OSIS (</a:t>
            </a:r>
            <a:r>
              <a:rPr lang="en-US" altLang="en-US" u="sng" dirty="0">
                <a:solidFill>
                  <a:schemeClr val="bg1"/>
                </a:solidFill>
                <a:cs typeface="Gotham Bold" pitchFamily="50" charset="0"/>
              </a:rPr>
              <a:t>O</a:t>
            </a:r>
            <a:r>
              <a:rPr lang="en-US" altLang="en-US" dirty="0">
                <a:solidFill>
                  <a:schemeClr val="bg1"/>
                </a:solidFill>
                <a:cs typeface="Gotham Book" pitchFamily="50" charset="0"/>
              </a:rPr>
              <a:t>lentangy</a:t>
            </a:r>
            <a:r>
              <a:rPr lang="en-US" altLang="en-US" dirty="0">
                <a:solidFill>
                  <a:schemeClr val="bg1"/>
                </a:solidFill>
                <a:cs typeface="Gotham Bold" pitchFamily="50" charset="0"/>
              </a:rPr>
              <a:t> </a:t>
            </a:r>
            <a:r>
              <a:rPr lang="en-US" altLang="en-US" u="sng" dirty="0">
                <a:solidFill>
                  <a:schemeClr val="bg1"/>
                </a:solidFill>
                <a:cs typeface="Gotham Bold" pitchFamily="50" charset="0"/>
              </a:rPr>
              <a:t>S</a:t>
            </a:r>
            <a:r>
              <a:rPr lang="en-US" altLang="en-US" dirty="0">
                <a:solidFill>
                  <a:schemeClr val="bg1"/>
                </a:solidFill>
                <a:cs typeface="Gotham Book" pitchFamily="50" charset="0"/>
              </a:rPr>
              <a:t>cioto</a:t>
            </a:r>
            <a:r>
              <a:rPr lang="en-US" altLang="en-US" dirty="0">
                <a:solidFill>
                  <a:schemeClr val="bg1"/>
                </a:solidFill>
                <a:cs typeface="Gotham Bold" pitchFamily="50" charset="0"/>
              </a:rPr>
              <a:t> </a:t>
            </a:r>
            <a:r>
              <a:rPr lang="en-US" altLang="en-US" u="sng" dirty="0">
                <a:solidFill>
                  <a:schemeClr val="bg1"/>
                </a:solidFill>
                <a:cs typeface="Gotham Bold" pitchFamily="50" charset="0"/>
              </a:rPr>
              <a:t>I</a:t>
            </a:r>
            <a:r>
              <a:rPr lang="en-US" altLang="en-US" dirty="0">
                <a:solidFill>
                  <a:schemeClr val="bg1"/>
                </a:solidFill>
                <a:cs typeface="Gotham Book" pitchFamily="50" charset="0"/>
              </a:rPr>
              <a:t>nterceptor</a:t>
            </a:r>
            <a:r>
              <a:rPr lang="en-US" altLang="en-US" dirty="0">
                <a:solidFill>
                  <a:schemeClr val="bg1"/>
                </a:solidFill>
                <a:cs typeface="Gotham Bold" pitchFamily="50" charset="0"/>
              </a:rPr>
              <a:t> </a:t>
            </a:r>
            <a:r>
              <a:rPr lang="en-US" altLang="en-US" u="sng" dirty="0">
                <a:solidFill>
                  <a:schemeClr val="bg1"/>
                </a:solidFill>
                <a:cs typeface="Gotham Bold" pitchFamily="50" charset="0"/>
              </a:rPr>
              <a:t>S</a:t>
            </a:r>
            <a:r>
              <a:rPr lang="en-US" altLang="en-US" dirty="0">
                <a:solidFill>
                  <a:schemeClr val="bg1"/>
                </a:solidFill>
                <a:cs typeface="Gotham Book" pitchFamily="50" charset="0"/>
              </a:rPr>
              <a:t>ewer), a combined sewer that was built in the 1930s and is the main sewer flowing through Columbus to the Jackson Pike </a:t>
            </a:r>
            <a:r>
              <a:rPr lang="en-US" altLang="en-US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WWTP.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D7F7F6E-6A1F-4DA2-B031-276773732FEB}"/>
              </a:ext>
            </a:extLst>
          </p:cNvPr>
          <p:cNvSpPr txBox="1">
            <a:spLocks/>
          </p:cNvSpPr>
          <p:nvPr/>
        </p:nvSpPr>
        <p:spPr>
          <a:xfrm>
            <a:off x="273081" y="168679"/>
            <a:ext cx="11631874" cy="53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LOT discharges to the OARS Tunnel</a:t>
            </a:r>
            <a:endParaRPr lang="en-US" spc="300" dirty="0">
              <a:solidFill>
                <a:schemeClr val="accent5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88358" y="964671"/>
            <a:ext cx="4961355" cy="793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OARS Tunnel</a:t>
            </a:r>
            <a:endParaRPr lang="en-US" sz="36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1AEE42-97FA-46CE-B546-9073B65617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516" y="1929334"/>
            <a:ext cx="2178681" cy="2171934"/>
          </a:xfrm>
          <a:prstGeom prst="rect">
            <a:avLst/>
          </a:prstGeom>
        </p:spPr>
      </p:pic>
      <p:pic>
        <p:nvPicPr>
          <p:cNvPr id="16" name="Picture 15" descr="ResizedImage951334425050122">
            <a:extLst>
              <a:ext uri="{FF2B5EF4-FFF2-40B4-BE49-F238E27FC236}">
                <a16:creationId xmlns:a16="http://schemas.microsoft.com/office/drawing/2014/main" xmlns="" id="{6EBFCD41-6050-49EC-A96E-B9E1215B068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254" y="1946552"/>
            <a:ext cx="2735905" cy="217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id:image001.jpg@01D152B4.7788F3F0">
            <a:extLst>
              <a:ext uri="{FF2B5EF4-FFF2-40B4-BE49-F238E27FC236}">
                <a16:creationId xmlns:a16="http://schemas.microsoft.com/office/drawing/2014/main" xmlns="" id="{FA0156D3-8BE8-4593-9587-5AB036F7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8E705DE-DAC7-44AA-82F0-4471F29E2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" y="5898883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CA92060-5F3F-64DB-D63E-2090D96A6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529314" y="1883490"/>
            <a:ext cx="3707126" cy="2056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OARS System</a:t>
            </a:r>
          </a:p>
        </p:txBody>
      </p:sp>
      <p:pic>
        <p:nvPicPr>
          <p:cNvPr id="10" name="Picture 3" descr="OARS S.jpg">
            <a:extLst>
              <a:ext uri="{FF2B5EF4-FFF2-40B4-BE49-F238E27FC236}">
                <a16:creationId xmlns:a16="http://schemas.microsoft.com/office/drawing/2014/main" xmlns="" id="{B11B88E8-3921-4137-BD95-2747BE83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2866" y="994299"/>
            <a:ext cx="12202212" cy="46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E0690B-0FF1-44C6-9D92-B4DDF1BAE903}"/>
              </a:ext>
            </a:extLst>
          </p:cNvPr>
          <p:cNvSpPr/>
          <p:nvPr/>
        </p:nvSpPr>
        <p:spPr>
          <a:xfrm>
            <a:off x="0" y="10288"/>
            <a:ext cx="12191999" cy="984011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Gotham Bold" pitchFamily="50" charset="0"/>
              </a:rPr>
              <a:t>OARS TUNNEL ALIGNMENT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C09871B7-FE80-40D6-8704-414188109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D8C2204E-B80A-4589-A93E-5C9D9BE9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E38E32-0C54-942E-563B-EB360B1C5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4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671927" y="1891878"/>
            <a:ext cx="3707126" cy="239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 What’s Next?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Lower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Olentangy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Tunnel (LOT)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BC6F60-AF0C-4E06-9E72-F5FC4B903819}"/>
              </a:ext>
            </a:extLst>
          </p:cNvPr>
          <p:cNvSpPr txBox="1"/>
          <p:nvPr/>
        </p:nvSpPr>
        <p:spPr>
          <a:xfrm>
            <a:off x="9270744" y="324591"/>
            <a:ext cx="139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LOT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9E4AB-E99D-4CD1-82FC-CF02AE989A0E}"/>
              </a:ext>
            </a:extLst>
          </p:cNvPr>
          <p:cNvSpPr/>
          <p:nvPr/>
        </p:nvSpPr>
        <p:spPr>
          <a:xfrm>
            <a:off x="1" y="0"/>
            <a:ext cx="3091143" cy="5857105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xmlns="" id="{B26CCB0A-CB26-420B-B0B0-FF5DA5C1CA7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091143" cy="586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Connection to OARS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 </a:t>
            </a:r>
          </a:p>
        </p:txBody>
      </p:sp>
      <p:pic>
        <p:nvPicPr>
          <p:cNvPr id="16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F08195F3-BF9D-42DC-8205-50C64D13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id:image001.jpg@01D152B4.7788F3F0">
            <a:extLst>
              <a:ext uri="{FF2B5EF4-FFF2-40B4-BE49-F238E27FC236}">
                <a16:creationId xmlns:a16="http://schemas.microsoft.com/office/drawing/2014/main" xmlns="" id="{0230306C-8BC9-49A6-A180-654F2B93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909120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2AFEB872-0FAC-48D0-B830-7CFB5A3BF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15" y="0"/>
            <a:ext cx="9051889" cy="5857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3E9B18-4F89-8683-B4F4-DD9B23575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671927" y="1891878"/>
            <a:ext cx="3707126" cy="239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 What’s Next?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Lower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Olentangy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Tunnel (LOT)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BC6F60-AF0C-4E06-9E72-F5FC4B903819}"/>
              </a:ext>
            </a:extLst>
          </p:cNvPr>
          <p:cNvSpPr txBox="1"/>
          <p:nvPr/>
        </p:nvSpPr>
        <p:spPr>
          <a:xfrm>
            <a:off x="9270744" y="324591"/>
            <a:ext cx="139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LOT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9E4AB-E99D-4CD1-82FC-CF02AE989A0E}"/>
              </a:ext>
            </a:extLst>
          </p:cNvPr>
          <p:cNvSpPr/>
          <p:nvPr/>
        </p:nvSpPr>
        <p:spPr>
          <a:xfrm>
            <a:off x="1" y="0"/>
            <a:ext cx="3185714" cy="5857105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xmlns="" id="{B26CCB0A-CB26-420B-B0B0-FF5DA5C1CA7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85714" cy="586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Connection to OARS</a:t>
            </a:r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 </a:t>
            </a:r>
          </a:p>
        </p:txBody>
      </p:sp>
      <p:pic>
        <p:nvPicPr>
          <p:cNvPr id="17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0F527AB3-DEE6-4792-9B2B-20F9F0DC9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id:image001.jpg@01D152B4.7788F3F0">
            <a:extLst>
              <a:ext uri="{FF2B5EF4-FFF2-40B4-BE49-F238E27FC236}">
                <a16:creationId xmlns:a16="http://schemas.microsoft.com/office/drawing/2014/main" xmlns="" id="{68401530-6A20-4075-AA60-5DE28BBB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917998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xmlns="" id="{2BC7C1E4-040B-4A3D-94D5-EB93439E7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11" y="-1"/>
            <a:ext cx="9051889" cy="5857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90E683-BD66-2826-6807-E6D193330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50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671927" y="1891878"/>
            <a:ext cx="3707126" cy="239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 What’s Next?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Lower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Olentangy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Tunnel (LOT)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BC6F60-AF0C-4E06-9E72-F5FC4B903819}"/>
              </a:ext>
            </a:extLst>
          </p:cNvPr>
          <p:cNvSpPr txBox="1"/>
          <p:nvPr/>
        </p:nvSpPr>
        <p:spPr>
          <a:xfrm>
            <a:off x="9270744" y="324591"/>
            <a:ext cx="139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LOT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9E4AB-E99D-4CD1-82FC-CF02AE989A0E}"/>
              </a:ext>
            </a:extLst>
          </p:cNvPr>
          <p:cNvSpPr/>
          <p:nvPr/>
        </p:nvSpPr>
        <p:spPr>
          <a:xfrm>
            <a:off x="1" y="0"/>
            <a:ext cx="3185714" cy="5857105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xmlns="" id="{B26CCB0A-CB26-420B-B0B0-FF5DA5C1CA7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85714" cy="586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altLang="en-US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LOT</a:t>
            </a:r>
          </a:p>
          <a:p>
            <a:pPr algn="ctr">
              <a:spcAft>
                <a:spcPts val="1200"/>
              </a:spcAft>
            </a:pPr>
            <a:r>
              <a:rPr lang="en-US" altLang="en-US" sz="36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Connection to OARS</a:t>
            </a:r>
            <a:r>
              <a:rPr lang="en-US" altLang="en-US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</a:p>
        </p:txBody>
      </p:sp>
      <p:pic>
        <p:nvPicPr>
          <p:cNvPr id="17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0F527AB3-DEE6-4792-9B2B-20F9F0DC9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144892-EE70-4073-87A6-B1F1ACC7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85" y="5877209"/>
            <a:ext cx="1667627" cy="934516"/>
          </a:xfrm>
          <a:prstGeom prst="rect">
            <a:avLst/>
          </a:prstGeom>
        </p:spPr>
      </p:pic>
      <p:pic>
        <p:nvPicPr>
          <p:cNvPr id="19" name="Picture 18" descr="cid:image001.jpg@01D152B4.7788F3F0">
            <a:extLst>
              <a:ext uri="{FF2B5EF4-FFF2-40B4-BE49-F238E27FC236}">
                <a16:creationId xmlns:a16="http://schemas.microsoft.com/office/drawing/2014/main" xmlns="" id="{68401530-6A20-4075-AA60-5DE28BBB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917998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7647ACAD-86DD-4FC6-B4B2-60560CB43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95363" cy="6858000"/>
          </a:xfrm>
          <a:prstGeom prst="rect">
            <a:avLst/>
          </a:prstGeom>
        </p:spPr>
      </p:pic>
      <p:pic>
        <p:nvPicPr>
          <p:cNvPr id="6" name="Picture 5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xmlns="" id="{9760D562-3EEA-4C8F-AD5C-BB0FCF657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64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23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671927" y="1891878"/>
            <a:ext cx="3707126" cy="239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 What’s Next?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Lower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Olentangy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Tunnel (LOT)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9E4AB-E99D-4CD1-82FC-CF02AE989A0E}"/>
              </a:ext>
            </a:extLst>
          </p:cNvPr>
          <p:cNvSpPr/>
          <p:nvPr/>
        </p:nvSpPr>
        <p:spPr>
          <a:xfrm>
            <a:off x="1" y="1"/>
            <a:ext cx="12191998" cy="5690586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xmlns="" id="{B26CCB0A-CB26-420B-B0B0-FF5DA5C1CA7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2779294" cy="56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altLang="en-US" sz="36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 algn="ctr">
              <a:spcAft>
                <a:spcPts val="1200"/>
              </a:spcAft>
            </a:pPr>
            <a:endParaRPr lang="en-US" altLang="en-US" sz="16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 algn="ctr"/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Tunnel Dewatering Plan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F7BCB16B-A895-45E1-BCDD-B4074762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544" y="0"/>
            <a:ext cx="9012456" cy="56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After rain event occurs, tunnels are full, and dewatering is started:</a:t>
            </a:r>
          </a:p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endParaRPr lang="en-US" sz="2800" dirty="0">
              <a:solidFill>
                <a:schemeClr val="bg1"/>
              </a:solidFill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Close LOT downstream gates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Dewater OARS while storing 15 MG in LOT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Open LOT gates – release the 15 MG to flow achieve scouring velocity in both tunnels</a:t>
            </a:r>
          </a:p>
        </p:txBody>
      </p:sp>
      <p:pic>
        <p:nvPicPr>
          <p:cNvPr id="16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11555F57-6B26-4B00-A9FD-64B3382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id:image001.jpg@01D152B4.7788F3F0">
            <a:extLst>
              <a:ext uri="{FF2B5EF4-FFF2-40B4-BE49-F238E27FC236}">
                <a16:creationId xmlns:a16="http://schemas.microsoft.com/office/drawing/2014/main" xmlns="" id="{A622EC33-F441-499D-8614-F613BEFF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B20621-6F5C-B8E9-CF3C-D9A12E83D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5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671927" y="1891878"/>
            <a:ext cx="3707126" cy="239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 What’s Next?</a:t>
            </a:r>
          </a:p>
          <a:p>
            <a:pPr algn="ctr"/>
            <a:endParaRPr lang="en-US" altLang="en-US" b="1" dirty="0">
              <a:solidFill>
                <a:schemeClr val="bg1"/>
              </a:solidFill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Lower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Olentangy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Tunnel (LOT)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9E4AB-E99D-4CD1-82FC-CF02AE989A0E}"/>
              </a:ext>
            </a:extLst>
          </p:cNvPr>
          <p:cNvSpPr/>
          <p:nvPr/>
        </p:nvSpPr>
        <p:spPr>
          <a:xfrm>
            <a:off x="1" y="1"/>
            <a:ext cx="12191998" cy="5690586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xmlns="" id="{B26CCB0A-CB26-420B-B0B0-FF5DA5C1CA7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2779294" cy="56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altLang="en-US" sz="36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 algn="ctr">
              <a:spcAft>
                <a:spcPts val="1200"/>
              </a:spcAft>
            </a:pPr>
            <a:endParaRPr lang="en-US" altLang="en-US" sz="16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 algn="ctr"/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Tunnel Dewatering Plan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F7BCB16B-A895-45E1-BCDD-B4074762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544" y="0"/>
            <a:ext cx="9012456" cy="56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r>
              <a:rPr lang="en-US" sz="2800" b="1" u="sng" dirty="0">
                <a:solidFill>
                  <a:schemeClr val="bg1"/>
                </a:solidFill>
                <a:cs typeface="Gotham Book" pitchFamily="50" charset="0"/>
              </a:rPr>
              <a:t>Anticipated Benefits:</a:t>
            </a:r>
          </a:p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endParaRPr lang="en-US" sz="1200" dirty="0">
              <a:solidFill>
                <a:schemeClr val="bg1"/>
              </a:solidFill>
              <a:cs typeface="Gotham Book" pitchFamily="50" charset="0"/>
            </a:endParaRPr>
          </a:p>
          <a:p>
            <a:pPr marL="688975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Resuspend settled solids and transport to the downstream OARS pump station.</a:t>
            </a:r>
          </a:p>
          <a:p>
            <a:pPr marL="688975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Reduce solids accumulation in both tunnels.</a:t>
            </a:r>
          </a:p>
          <a:p>
            <a:pPr marL="688975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The flow through the screens should also assist in pulling debris off the screens with the clamshell screen clearing mechanism</a:t>
            </a:r>
          </a:p>
        </p:txBody>
      </p:sp>
      <p:pic>
        <p:nvPicPr>
          <p:cNvPr id="16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11555F57-6B26-4B00-A9FD-64B3382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id:image001.jpg@01D152B4.7788F3F0">
            <a:extLst>
              <a:ext uri="{FF2B5EF4-FFF2-40B4-BE49-F238E27FC236}">
                <a16:creationId xmlns:a16="http://schemas.microsoft.com/office/drawing/2014/main" xmlns="" id="{A622EC33-F441-499D-8614-F613BEFF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8CFCA3-F3BA-D785-7AAC-A7CED6313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5159454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4536489" y="0"/>
            <a:ext cx="7647346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ld" pitchFamily="50" charset="0"/>
              </a:rPr>
              <a:t>LOT</a:t>
            </a:r>
            <a:r>
              <a:rPr lang="en-US" sz="2400" dirty="0">
                <a:solidFill>
                  <a:schemeClr val="bg1"/>
                </a:solidFill>
                <a:cs typeface="Gotham Book" pitchFamily="50" charset="0"/>
              </a:rPr>
              <a:t> is a 12-foot diameter, soft ground tunnel (about 50 feet deep) extending 17,300 LF from OARS to upstream relief points. 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cs typeface="Gotham Book" pitchFamily="50" charset="0"/>
            </a:endParaRP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Bold" pitchFamily="50" charset="0"/>
              </a:rPr>
              <a:t>LOT</a:t>
            </a:r>
            <a:r>
              <a:rPr lang="en-US" sz="2400" dirty="0">
                <a:solidFill>
                  <a:schemeClr val="bg1"/>
                </a:solidFill>
                <a:cs typeface="Gotham Book" pitchFamily="50" charset="0"/>
              </a:rPr>
              <a:t> combined with several Blueprint Areas replaced the ORT (~80,000 LF of 14-foot Tunnel) saving the city more than $500 Million in tunnel construction.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48" y="1"/>
            <a:ext cx="4149141" cy="57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LOWER OLENTANGY TUNNEL </a:t>
            </a:r>
          </a:p>
          <a:p>
            <a:r>
              <a:rPr lang="en-US" altLang="en-US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(LOT)</a:t>
            </a:r>
          </a:p>
          <a:p>
            <a:pPr>
              <a:spcAft>
                <a:spcPts val="1200"/>
              </a:spcAft>
            </a:pPr>
            <a:endParaRPr lang="en-US" altLang="en-US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An extension to OARS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7539C2-BA72-3526-7851-426D59BB6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219070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haft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Site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Primary tunneling work location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34E4E056-2DD5-4BA6-8DED-EA2AE590A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09" y="-37190"/>
            <a:ext cx="10074671" cy="5889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6C5F30-9B49-7515-7CF8-F56FFC050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8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0" y="0"/>
            <a:ext cx="6338655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370990" cy="57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Stephanie Spielman Comprehensive Breast Center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Cancer treatments weekdays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7AM – 5PM </a:t>
            </a:r>
            <a:r>
              <a:rPr lang="en-US" altLang="en-US" sz="2800" dirty="0">
                <a:solidFill>
                  <a:prstClr val="white"/>
                </a:solidFill>
                <a:latin typeface="+mn-lt"/>
                <a:cs typeface="Gotham Medium" pitchFamily="50" charset="0"/>
              </a:rPr>
              <a:t>(typical)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Medium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tefanie Spielman Comprehensive Breast Center Building">
            <a:extLst>
              <a:ext uri="{FF2B5EF4-FFF2-40B4-BE49-F238E27FC236}">
                <a16:creationId xmlns:a16="http://schemas.microsoft.com/office/drawing/2014/main" xmlns="" id="{D0D860CB-C1BD-436D-95B7-8B1AAE1C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56" y="0"/>
            <a:ext cx="5853344" cy="58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ADC2D9-95C3-851D-885C-2755969F1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5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516761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153100" cy="57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Stephanie Spielman Comprehensive Breast Center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Sensitive cancer treatment equipment requires vibration monitoring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prstClr val="white"/>
                </a:solidFill>
                <a:latin typeface="+mn-lt"/>
                <a:cs typeface="Gotham Medium" pitchFamily="50" charset="0"/>
              </a:rPr>
              <a:t>(Varian TrueBeam – LINAC)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Medium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indoor, floor, ceiling, wood&#10;&#10;Description automatically generated">
            <a:extLst>
              <a:ext uri="{FF2B5EF4-FFF2-40B4-BE49-F238E27FC236}">
                <a16:creationId xmlns:a16="http://schemas.microsoft.com/office/drawing/2014/main" xmlns="" id="{002AD0CE-1896-4F55-8EA6-F46606D59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56" y="-9182"/>
            <a:ext cx="4106309" cy="2734627"/>
          </a:xfrm>
          <a:prstGeom prst="rect">
            <a:avLst/>
          </a:prstGeom>
        </p:spPr>
      </p:pic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xmlns="" id="{1A7883F5-EC0A-49DE-AC61-90586F013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70" y="2725445"/>
            <a:ext cx="6038830" cy="3145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54CE4F-4F0B-2C32-0ACA-516EBE657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33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219070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haft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Site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Primary tunneling work location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E4E056-2DD5-4BA6-8DED-EA2AE590A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708" y="-37190"/>
            <a:ext cx="10001290" cy="5889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C350DC-667E-651E-33F7-2990C747C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31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0" y="0"/>
            <a:ext cx="2068497" cy="589808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Gotham Medium" pitchFamily="50" charset="0"/>
              </a:rPr>
              <a:t>EXPECTED VIBRATION LEVELS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153100" cy="57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" pitchFamily="50" charset="0"/>
              <a:ea typeface="+mj-ea"/>
              <a:cs typeface="Gotham Medium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EE96EA-4712-43E4-BA8B-C1FD92C00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9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xmlns="" id="{4146980C-8CDA-4007-9750-9722850E2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38" y="-7202"/>
            <a:ext cx="6582820" cy="590528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0038520F-C12F-436D-95A0-25ACC3543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71" y="1"/>
            <a:ext cx="3495727" cy="5898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5E24A3-DDC4-6E75-EEC6-1BC0A2433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0" y="0"/>
            <a:ext cx="4572000" cy="589808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Gotham Medium" pitchFamily="50" charset="0"/>
              </a:rPr>
              <a:t>SSCBC Vibration Monitoring Plan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 dirty="0">
              <a:solidFill>
                <a:schemeClr val="bg1"/>
              </a:solidFill>
              <a:ea typeface="Times New Roman" panose="02020603050405020304" pitchFamily="18" charset="0"/>
              <a:cs typeface="Gotham Medium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Gotham Medium" pitchFamily="50" charset="0"/>
              </a:rPr>
              <a:t>Installed 3 Seismic Monitoring Stations around the perimeter of the building.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153100" cy="57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" pitchFamily="50" charset="0"/>
              <a:ea typeface="+mj-ea"/>
              <a:cs typeface="Gotham Medium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EE96EA-4712-43E4-BA8B-C1FD92C00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9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E9D16608-B8E4-4EC7-9629-47FADC6E6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82" y="-6405"/>
            <a:ext cx="7683518" cy="5898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C4DED5-CA83-9817-D59D-1A8E85E06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59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0" y="0"/>
            <a:ext cx="6019059" cy="3429000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otham Bold" pitchFamily="50" charset="0"/>
              <a:ea typeface="Times New Roman" panose="02020603050405020304" pitchFamily="18" charset="0"/>
              <a:cs typeface="Gotham Bol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Gotham Bold" pitchFamily="50" charset="0"/>
              </a:rPr>
              <a:t>BASELINE MONITORING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Gotham Bol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Gotham Bold" pitchFamily="50" charset="0"/>
              </a:rPr>
              <a:t>February 17 – March 18, 2020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kern="1200" spc="0" noProof="0" dirty="0">
              <a:solidFill>
                <a:schemeClr val="bg1"/>
              </a:solidFill>
              <a:uLnTx/>
              <a:uFillTx/>
              <a:cs typeface="Gotham Bol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Gotham Bold" pitchFamily="50" charset="0"/>
              </a:rPr>
              <a:t>“Trigger Events” in Contract: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Gotham Bol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Gotham Bold" pitchFamily="50" charset="0"/>
              </a:rPr>
              <a:t>Review Level – 75 VdB (0.008 in/sec PPV)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Gotham Bold" pitchFamily="50" charset="0"/>
              </a:rPr>
              <a:t>Action Level – 80 VdB (0.0145 in/sec PPV)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153100" cy="57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" pitchFamily="50" charset="0"/>
              <a:ea typeface="+mj-ea"/>
              <a:cs typeface="Gotham Medium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4">
            <a:extLst>
              <a:ext uri="{FF2B5EF4-FFF2-40B4-BE49-F238E27FC236}">
                <a16:creationId xmlns:a16="http://schemas.microsoft.com/office/drawing/2014/main" xmlns="" id="{18766890-1EA9-4575-B2F5-6D379D0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2" y="3542812"/>
            <a:ext cx="10876604" cy="224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EE96EA-4712-43E4-BA8B-C1FD92C00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9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8BB9AC-970B-4839-B739-B5D687581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375" y="428625"/>
            <a:ext cx="3428998" cy="257174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D649B30-9A71-4DDB-B21F-F581943D38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89" y="896596"/>
            <a:ext cx="3358909" cy="2519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77C7DA-2474-CEC5-8989-1B884E5B7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4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12191998" cy="899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Gotham Bold" pitchFamily="50" charset="0"/>
              </a:rPr>
              <a:t>Gowdy Field </a:t>
            </a:r>
            <a:r>
              <a:rPr lang="en-US" altLang="en-US" sz="3600" dirty="0">
                <a:solidFill>
                  <a:prstClr val="white"/>
                </a:solidFill>
                <a:cs typeface="Gotham Bold" pitchFamily="50" charset="0"/>
              </a:rPr>
              <a:t>S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Gotham Bold" pitchFamily="50" charset="0"/>
              </a:rPr>
              <a:t>haft Site (Panoramic)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haft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Site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1DBBF0-135C-6E2A-7804-9AC1E7B1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0793"/>
            <a:ext cx="12192000" cy="4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1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219070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haft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Watertight shaft support of excavation with slurry panels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34626B-8CA3-4E9F-B0F2-A145F111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431" y="0"/>
            <a:ext cx="8775290" cy="5898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D98B32-3602-FF77-E4BE-DEB5FFF8B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8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219070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haft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The slurry wall is socketed into bedrock.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32C787-73F5-4674-A869-EA87A397B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21" y="0"/>
            <a:ext cx="7441890" cy="585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952831-64B9-5516-7884-908A7516D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9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3951275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959441" y="0"/>
            <a:ext cx="8224395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2800" b="1" dirty="0">
                <a:cs typeface="Gotham Book" pitchFamily="50" charset="0"/>
              </a:rPr>
              <a:t>Prevent overflows to the river from 7 combined (rain &amp; sewage) overflows up to a “Typical Year” flow event.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endParaRPr lang="en-US" altLang="en-US" sz="2000" b="1" dirty="0">
              <a:cs typeface="Gotham Book" pitchFamily="50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2800" b="1" dirty="0">
                <a:cs typeface="Gotham Book" pitchFamily="50" charset="0"/>
              </a:rPr>
              <a:t>Prevent sanitary sewage overflows from 3 sewer structures to the river up to a 10-year peak flow recurrence.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altLang="en-US" sz="2000" b="1" dirty="0">
              <a:cs typeface="Gotham Book" pitchFamily="50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2800" b="1" dirty="0">
                <a:cs typeface="Gotham Book" pitchFamily="50" charset="0"/>
              </a:rPr>
              <a:t>Prevent and/or mitigate sanitary sewage basement flooding and overflows to the river from 4 sewer structures in the Fifth by Northwest Blueprint Area up to a 10-year peak flow recurrence.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3918336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18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Operational Requirements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8F5C82-0F88-E4BC-EA38-14A607C27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3179543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05391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Gotham Medium" pitchFamily="50" charset="0"/>
              </a:rPr>
              <a:t>Slurry Panel installation is required to create a watertight support of excavation system. 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xmlns="" id="{3EBE10EF-33D5-465F-BBD1-5CB0298D8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44" y="9762"/>
            <a:ext cx="9012608" cy="5842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273A1D-60DA-A407-E6B4-C4214A029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5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3179543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05391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Gotham Medium" pitchFamily="50" charset="0"/>
              </a:rPr>
              <a:t>No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 vibration </a:t>
            </a:r>
            <a:r>
              <a:rPr lang="en-US" altLang="en-US" sz="2800" dirty="0">
                <a:solidFill>
                  <a:prstClr val="white"/>
                </a:solidFill>
                <a:latin typeface="+mn-lt"/>
                <a:cs typeface="Gotham Medium" pitchFamily="50" charset="0"/>
              </a:rPr>
              <a:t>problems noted with the SSCBC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 equipment!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xmlns="" id="{3A383E2E-76BD-455C-9C3E-3D87C2142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44" y="0"/>
            <a:ext cx="9012454" cy="5852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B9B7F0-BAB7-4FF8-1F6B-409DA8FD6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6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529314" y="1883490"/>
            <a:ext cx="3707126" cy="2056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OARS 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E0690B-0FF1-44C6-9D92-B4DDF1BAE903}"/>
              </a:ext>
            </a:extLst>
          </p:cNvPr>
          <p:cNvSpPr/>
          <p:nvPr/>
        </p:nvSpPr>
        <p:spPr>
          <a:xfrm>
            <a:off x="0" y="10288"/>
            <a:ext cx="12191999" cy="984011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Gotham Bold" pitchFamily="50" charset="0"/>
              </a:rPr>
              <a:t>VIBRATION MONITORING RESULTS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C09871B7-FE80-40D6-8704-414188109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D8C2204E-B80A-4589-A93E-5C9D9BE9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FEE436-ED65-46A6-8DF3-B344BB74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018"/>
            <a:ext cx="12192000" cy="349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36647A-826B-7248-4C71-164F2B3BB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73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xmlns="" id="{E6ACF482-E5CC-4D1D-8B93-7CEA24F877B2}"/>
              </a:ext>
            </a:extLst>
          </p:cNvPr>
          <p:cNvSpPr txBox="1">
            <a:spLocks/>
          </p:cNvSpPr>
          <p:nvPr/>
        </p:nvSpPr>
        <p:spPr>
          <a:xfrm>
            <a:off x="529314" y="1883490"/>
            <a:ext cx="3707126" cy="2056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OARS 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E0690B-0FF1-44C6-9D92-B4DDF1BAE903}"/>
              </a:ext>
            </a:extLst>
          </p:cNvPr>
          <p:cNvSpPr/>
          <p:nvPr/>
        </p:nvSpPr>
        <p:spPr>
          <a:xfrm>
            <a:off x="0" y="10288"/>
            <a:ext cx="12191999" cy="984011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Gotham Bold" pitchFamily="50" charset="0"/>
              </a:rPr>
              <a:t>VIBRATION MONITORING RESULTS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C09871B7-FE80-40D6-8704-414188109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D8C2204E-B80A-4589-A93E-5C9D9BE9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16916-29AD-4293-A365-8AA5D097B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8954"/>
            <a:ext cx="12192000" cy="348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5F80A8-0FDA-E9FF-415B-DCBEF8657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117" y="5829077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0" y="0"/>
            <a:ext cx="7802643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05391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Gotham Medium" pitchFamily="50" charset="0"/>
              </a:rPr>
              <a:t>KST Relief Sewer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dirty="0">
              <a:solidFill>
                <a:prstClr val="white"/>
              </a:solidFill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Gotham Medium" pitchFamily="50" charset="0"/>
              </a:rPr>
              <a:t>Jack &amp; Boring a 36” HOBAS pipe within a casing pipe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dirty="0">
              <a:solidFill>
                <a:prstClr val="white"/>
              </a:solidFill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prstClr val="white"/>
                </a:solidFill>
                <a:latin typeface="+mn-lt"/>
                <a:cs typeface="Gotham Medium" pitchFamily="50" charset="0"/>
              </a:rPr>
              <a:t>Work is at night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dirty="0">
              <a:solidFill>
                <a:prstClr val="white"/>
              </a:solidFill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Gotham Medium" pitchFamily="50" charset="0"/>
              </a:rPr>
              <a:t>No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 vibration </a:t>
            </a:r>
            <a:r>
              <a:rPr lang="en-US" altLang="en-US" sz="2800" dirty="0">
                <a:solidFill>
                  <a:prstClr val="white"/>
                </a:solidFill>
                <a:latin typeface="+mn-lt"/>
                <a:cs typeface="Gotham Medium" pitchFamily="50" charset="0"/>
              </a:rPr>
              <a:t>problems noted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!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383E2E-76BD-455C-9C3E-3D87C2142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71085" y="731559"/>
            <a:ext cx="5852474" cy="438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B9B7F0-BAB7-4FF8-1F6B-409DA8FD6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4" name="Picture 3" descr="A picture containing sky, outdoor, building, area&#10;&#10;Description automatically generated">
            <a:extLst>
              <a:ext uri="{FF2B5EF4-FFF2-40B4-BE49-F238E27FC236}">
                <a16:creationId xmlns:a16="http://schemas.microsoft.com/office/drawing/2014/main" xmlns="" id="{067BD0B5-61EF-0C17-0806-D8832A4C5E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18" y="112113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4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219070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Tunneling to the south starts in </a:t>
            </a:r>
            <a:r>
              <a:rPr lang="en-US" altLang="en-US" sz="3200" dirty="0" smtClean="0">
                <a:solidFill>
                  <a:prstClr val="white"/>
                </a:solidFill>
                <a:latin typeface="+mn-lt"/>
                <a:cs typeface="Gotham Medium" pitchFamily="50" charset="0"/>
              </a:rPr>
              <a:t>December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prstClr val="white"/>
              </a:solidFill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Added a monitor to the south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E4E056-2DD5-4BA6-8DED-EA2AE590A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708" y="-37190"/>
            <a:ext cx="10001290" cy="588966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D9F137A-18D8-4930-B62A-F81AFA9559D5}"/>
              </a:ext>
            </a:extLst>
          </p:cNvPr>
          <p:cNvCxnSpPr>
            <a:cxnSpLocks/>
            <a:endCxn id="14" idx="4"/>
          </p:cNvCxnSpPr>
          <p:nvPr/>
        </p:nvCxnSpPr>
        <p:spPr>
          <a:xfrm flipH="1">
            <a:off x="4216894" y="914400"/>
            <a:ext cx="1065322" cy="190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tar: 5 Points 13">
            <a:extLst>
              <a:ext uri="{FF2B5EF4-FFF2-40B4-BE49-F238E27FC236}">
                <a16:creationId xmlns:a16="http://schemas.microsoft.com/office/drawing/2014/main" xmlns="" id="{D757CC04-F010-40B3-9CEE-3DD46E023AC6}"/>
              </a:ext>
            </a:extLst>
          </p:cNvPr>
          <p:cNvSpPr/>
          <p:nvPr/>
        </p:nvSpPr>
        <p:spPr>
          <a:xfrm>
            <a:off x="4074851" y="1047564"/>
            <a:ext cx="142043" cy="1509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283325-AF36-9D4B-BF30-711866AF9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03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4381166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142630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 Field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haft Site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prstClr val="white"/>
              </a:solidFill>
              <a:latin typeface="+mn-lt"/>
              <a:cs typeface="Gotham Mediu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Medium" pitchFamily="50" charset="0"/>
              </a:rPr>
              <a:t>Vibration Monitor set on a pad roughly equal distance from the shaft and tunnel as the SSCBC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olar panel on a bench&#10;&#10;Description automatically generated with medium confidence">
            <a:extLst>
              <a:ext uri="{FF2B5EF4-FFF2-40B4-BE49-F238E27FC236}">
                <a16:creationId xmlns:a16="http://schemas.microsoft.com/office/drawing/2014/main" xmlns="" id="{C9B8E831-7DE3-4254-BDE1-1EF035ED5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68" y="0"/>
            <a:ext cx="7810831" cy="5858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45EE25-E5CA-5906-AA57-4102A2E8E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75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3454125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293616" y="0"/>
            <a:ext cx="8890219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algn="ctr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3200" u="sng" dirty="0">
                <a:solidFill>
                  <a:schemeClr val="bg1"/>
                </a:solidFill>
                <a:cs typeface="Gotham Bold" pitchFamily="50" charset="0"/>
              </a:rPr>
              <a:t>CONSTRUCTION MILESTONES:</a:t>
            </a:r>
          </a:p>
          <a:p>
            <a:pPr marL="111125" algn="ctr" eaLnBrk="0" hangingPunct="0">
              <a:spcAft>
                <a:spcPts val="1200"/>
              </a:spcAft>
              <a:tabLst>
                <a:tab pos="457200" algn="l"/>
              </a:tabLst>
            </a:pPr>
            <a:endParaRPr lang="en-US" sz="1400" u="sng" dirty="0">
              <a:solidFill>
                <a:schemeClr val="bg1"/>
              </a:solidFill>
              <a:cs typeface="Gotham Bold" pitchFamily="50" charset="0"/>
            </a:endParaRP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NTP – 3/2/2021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1. Biofilter 5 – August 31, 2022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2. Biofilter 6 – June 30, 2023 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3. Southern LOT &amp; 2</a:t>
            </a:r>
            <a:r>
              <a:rPr lang="en-US" sz="2400" baseline="30000" dirty="0">
                <a:solidFill>
                  <a:schemeClr val="bg1"/>
                </a:solidFill>
                <a:cs typeface="Gotham Medium" pitchFamily="50" charset="0"/>
              </a:rPr>
              <a:t>nd</a:t>
            </a: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 Ave Operational – June 30, 2025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4. Substantial Completion – June 30, 2026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5. DSR-873 Operational – September 30, 2026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6. Final Completion – December 31, 2026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78469" y="1"/>
            <a:ext cx="2915147" cy="585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72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SCHEDULE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E33A63-9462-C99E-F595-8CC61EBDC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98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7" y="0"/>
            <a:ext cx="3285450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293616" y="0"/>
            <a:ext cx="8890219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Excavate Vine Street Shaft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Excavate Gowdy Field Shaft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14 Safe Havens - Grouting from surface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5 Water Main Ground Improvement Zones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River Crossing Causeway – Grouting a mixed-face tunnel zone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TBM Delivery to Gowdy Field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Launch the TBM – </a:t>
            </a:r>
            <a:r>
              <a:rPr lang="en-US" sz="2400" dirty="0" smtClean="0">
                <a:solidFill>
                  <a:schemeClr val="bg1"/>
                </a:solidFill>
                <a:cs typeface="Gotham Medium" pitchFamily="50" charset="0"/>
              </a:rPr>
              <a:t>December</a:t>
            </a:r>
            <a:endParaRPr lang="en-US" sz="2400" dirty="0">
              <a:solidFill>
                <a:schemeClr val="bg1"/>
              </a:solidFill>
              <a:cs typeface="Gotham Medium" pitchFamily="50" charset="0"/>
            </a:endParaRP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Mobilize to 2</a:t>
            </a:r>
            <a:r>
              <a:rPr lang="en-US" sz="2400" baseline="30000" dirty="0">
                <a:solidFill>
                  <a:schemeClr val="bg1"/>
                </a:solidFill>
                <a:cs typeface="Gotham Medium" pitchFamily="50" charset="0"/>
              </a:rPr>
              <a:t>nd</a:t>
            </a: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 Avenue Site – October 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Mobilize to Tuttle Park Site - October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254177" y="1"/>
            <a:ext cx="2915147" cy="585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4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2022</a:t>
            </a:r>
          </a:p>
          <a:p>
            <a:pPr>
              <a:spcAft>
                <a:spcPts val="1200"/>
              </a:spcAft>
            </a:pPr>
            <a:r>
              <a:rPr lang="en-US" altLang="en-US" sz="4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WORK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35A56D-3C13-CC2F-F688-D05466E9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4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2811802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709530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TBM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Factory Witness Test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E1B036-57A1-4228-91C9-A0231E94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425" y="-1"/>
            <a:ext cx="10682591" cy="5852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CB91BA-18AA-E431-E720-33B93E012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4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82128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915052" y="0"/>
            <a:ext cx="8268784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3200" b="1" dirty="0">
                <a:cs typeface="Gotham Book" pitchFamily="50" charset="0"/>
              </a:rPr>
              <a:t>Catch the flow before it overflows to the river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endParaRPr lang="en-US" altLang="en-US" sz="2800" b="1" dirty="0">
              <a:cs typeface="Gotham Book" pitchFamily="50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3200" b="1" dirty="0">
                <a:cs typeface="Gotham Book" pitchFamily="50" charset="0"/>
              </a:rPr>
              <a:t>Get it to the Wastewater Treatment Plants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endParaRPr lang="en-US" altLang="en-US" sz="2800" b="1" dirty="0">
              <a:cs typeface="Gotham Book" pitchFamily="50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3200" b="1" dirty="0">
                <a:cs typeface="Gotham Book" pitchFamily="50" charset="0"/>
              </a:rPr>
              <a:t>Only discharge untreated flow to the river after the Treatment Plants are full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3607616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Operation in simple terms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B9AA82-19A8-71BF-B7B8-C4715C63B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7" y="0"/>
            <a:ext cx="3285450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2146852" y="0"/>
            <a:ext cx="10036983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Medium" pitchFamily="50" charset="0"/>
              </a:rPr>
              <a:t>TBM with trailing gear is </a:t>
            </a:r>
            <a:r>
              <a:rPr lang="en-US" sz="2800" b="1" i="1" dirty="0">
                <a:solidFill>
                  <a:schemeClr val="bg1"/>
                </a:solidFill>
                <a:cs typeface="Gotham Medium" pitchFamily="50" charset="0"/>
              </a:rPr>
              <a:t>440 feet </a:t>
            </a:r>
            <a:r>
              <a:rPr lang="en-US" sz="2800" dirty="0">
                <a:solidFill>
                  <a:schemeClr val="bg1"/>
                </a:solidFill>
                <a:cs typeface="Gotham Medium" pitchFamily="50" charset="0"/>
              </a:rPr>
              <a:t>long.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b="1" i="1" dirty="0">
                <a:solidFill>
                  <a:schemeClr val="bg1"/>
                </a:solidFill>
                <a:cs typeface="Gotham Medium" pitchFamily="50" charset="0"/>
              </a:rPr>
              <a:t>15-foot</a:t>
            </a:r>
            <a:r>
              <a:rPr lang="en-US" sz="2800" dirty="0">
                <a:solidFill>
                  <a:schemeClr val="bg1"/>
                </a:solidFill>
                <a:cs typeface="Gotham Medium" pitchFamily="50" charset="0"/>
              </a:rPr>
              <a:t> diameter cutter face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Medium" pitchFamily="50" charset="0"/>
              </a:rPr>
              <a:t>EPB – utilizes a screw conveyor to pull excavated material into the TBM, and discharges onto a belt conveyor. Solids are transported to the rear end of the TBM and put into muck cars.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cs typeface="Gotham Medium" pitchFamily="50" charset="0"/>
              </a:rPr>
              <a:t>Precast Concrete panels are brought via rail car are used to build the 12-foot diameter finished tunnel liner as the TBM proceeds. Each “ring build” is 5 feet long.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254177" y="1"/>
            <a:ext cx="2915147" cy="585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TBM </a:t>
            </a:r>
          </a:p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Stats: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742783-27F5-8CFC-AD5F-3EB49058B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57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7" y="0"/>
            <a:ext cx="2361535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2130950" y="-2"/>
            <a:ext cx="10061050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eaLnBrk="0" hangingPunct="0">
              <a:tabLst>
                <a:tab pos="457200" algn="l"/>
              </a:tabLst>
            </a:pPr>
            <a:r>
              <a:rPr lang="en-US" sz="3200" b="1" u="sng" dirty="0">
                <a:solidFill>
                  <a:schemeClr val="bg1"/>
                </a:solidFill>
                <a:cs typeface="Gotham Medium" pitchFamily="50" charset="0"/>
              </a:rPr>
              <a:t>Electrical service required:</a:t>
            </a:r>
          </a:p>
          <a:p>
            <a:pPr marL="111125" eaLnBrk="0" hangingPunct="0">
              <a:tabLst>
                <a:tab pos="457200" algn="l"/>
              </a:tabLst>
            </a:pPr>
            <a:endParaRPr lang="en-US" sz="2400" b="1" u="sng" dirty="0">
              <a:solidFill>
                <a:schemeClr val="bg1"/>
              </a:solidFill>
              <a:cs typeface="Gotham Medium" pitchFamily="50" charset="0"/>
            </a:endParaRPr>
          </a:p>
          <a:p>
            <a:pPr marL="454025" indent="-342900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cs typeface="Gotham Medium" pitchFamily="50" charset="0"/>
              </a:rPr>
              <a:t>1550 KVA</a:t>
            </a:r>
          </a:p>
          <a:p>
            <a:pPr marL="454025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cs typeface="Gotham Medium" pitchFamily="50" charset="0"/>
              </a:rPr>
              <a:t>3.5 MW draw</a:t>
            </a:r>
          </a:p>
          <a:p>
            <a:pPr marL="454025" indent="-342900" eaLnBrk="0" hangingPunct="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cs typeface="Gotham Medium" pitchFamily="50" charset="0"/>
              </a:rPr>
              <a:t>Extended Medium Voltage (15 kV) power service approximately 2 miles to the Gowdy Field Shaft Site to provide up to 12 MW (sized to accommodate Slurry TBM, MTBM, and ancillary equipment)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cs typeface="Gotham Medium" pitchFamily="50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254177" y="1"/>
            <a:ext cx="2915147" cy="585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TBM </a:t>
            </a:r>
          </a:p>
          <a:p>
            <a:pPr>
              <a:spcAft>
                <a:spcPts val="120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Stats: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E1E26D-1BD7-0048-1B38-8E4BE982A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98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26454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LOT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50" charset="0"/>
              <a:ea typeface="+mj-ea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TBM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CUTTER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HEAD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equipment&#10;&#10;Description automatically generated">
            <a:extLst>
              <a:ext uri="{FF2B5EF4-FFF2-40B4-BE49-F238E27FC236}">
                <a16:creationId xmlns:a16="http://schemas.microsoft.com/office/drawing/2014/main" xmlns="" id="{09E25ABC-5B0E-60E5-A92F-682914107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5506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2258FA-B5E3-08B4-BACC-8BBACC966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4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3409810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838616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LOT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TBM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Cutter Head &amp; Thrust Cylinder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E1B036-57A1-4228-91C9-A0231E94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8089" y="-7819"/>
            <a:ext cx="8786146" cy="5860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F141D9-6E40-8DD7-F7FC-1CFC2811D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80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243248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5492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LOT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prstClr val="white"/>
                </a:solidFill>
                <a:latin typeface="+mn-lt"/>
                <a:cs typeface="Gotham Bold" pitchFamily="50" charset="0"/>
              </a:rPr>
              <a:t>Thrust Cylinder, Air Lock, &amp; Ring Erector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indoor, appliance, miller&#10;&#10;Description automatically generated">
            <a:extLst>
              <a:ext uri="{FF2B5EF4-FFF2-40B4-BE49-F238E27FC236}">
                <a16:creationId xmlns:a16="http://schemas.microsoft.com/office/drawing/2014/main" xmlns="" id="{3A391EED-F385-8B4A-A457-34C848029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14" y="-4695"/>
            <a:ext cx="4391186" cy="585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indoor, engine, dirty, several&#10;&#10;Description automatically generated">
            <a:extLst>
              <a:ext uri="{FF2B5EF4-FFF2-40B4-BE49-F238E27FC236}">
                <a16:creationId xmlns:a16="http://schemas.microsoft.com/office/drawing/2014/main" xmlns="" id="{C372E7A4-F04D-9E82-CF70-2F8E6D8A1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46" y="227819"/>
            <a:ext cx="5240611" cy="393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423E5F-4BD1-14CE-B216-A94D8B1D3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3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243248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5492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LOT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Gowdy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 Field Shaft Site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423E5F-4BD1-14CE-B216-A94D8B1D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66" y="-1"/>
            <a:ext cx="8778710" cy="58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9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12191998" cy="899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en-US" sz="3600" dirty="0" err="1" smtClean="0">
                <a:solidFill>
                  <a:prstClr val="white"/>
                </a:solidFill>
                <a:cs typeface="Gotham Bold" pitchFamily="50" charset="0"/>
              </a:rPr>
              <a:t>Gowdy</a:t>
            </a:r>
            <a:r>
              <a:rPr lang="en-US" altLang="en-US" sz="3600" dirty="0" smtClean="0">
                <a:solidFill>
                  <a:prstClr val="white"/>
                </a:solidFill>
                <a:cs typeface="Gotham Bold" pitchFamily="50" charset="0"/>
              </a:rPr>
              <a:t> </a:t>
            </a:r>
            <a:r>
              <a:rPr lang="en-US" altLang="en-US" sz="3600" dirty="0">
                <a:solidFill>
                  <a:prstClr val="white"/>
                </a:solidFill>
                <a:cs typeface="Gotham Bold" pitchFamily="50" charset="0"/>
              </a:rPr>
              <a:t>Shaft Site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Gowdy Field</a:t>
            </a:r>
          </a:p>
          <a:p>
            <a:pPr>
              <a:defRPr/>
            </a:pPr>
            <a:r>
              <a:rPr lang="en-US" altLang="en-US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Shaft </a:t>
            </a:r>
          </a:p>
          <a:p>
            <a:pPr>
              <a:defRPr/>
            </a:pPr>
            <a:r>
              <a:rPr lang="en-US" altLang="en-US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Site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1DBBF0-135C-6E2A-7804-9AC1E7B1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27" y="899473"/>
            <a:ext cx="7422292" cy="49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9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2" y="0"/>
            <a:ext cx="12191998" cy="899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Gotham Bold" pitchFamily="50" charset="0"/>
              </a:rPr>
              <a:t>Vine Street </a:t>
            </a:r>
            <a:r>
              <a:rPr lang="en-US" altLang="en-US" sz="3600" dirty="0">
                <a:solidFill>
                  <a:prstClr val="white"/>
                </a:solidFill>
                <a:cs typeface="Gotham Bold" pitchFamily="50" charset="0"/>
              </a:rPr>
              <a:t>S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Gotham Bold" pitchFamily="50" charset="0"/>
              </a:rPr>
              <a:t>haft Site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19070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Gowdy Field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S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haft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Site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1DBBF0-135C-6E2A-7804-9AC1E7B1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20" y="899473"/>
            <a:ext cx="7408905" cy="49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91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243248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5492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LOT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Vine Street Shaft Excavation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423E5F-4BD1-14CE-B216-A94D8B1D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30" y="1135270"/>
            <a:ext cx="5371070" cy="358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1082" y="731407"/>
            <a:ext cx="5851255" cy="438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83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243248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5492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Gotham Bold" pitchFamily="50" charset="0"/>
              </a:rPr>
              <a:t>LOT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2400" dirty="0" smtClean="0">
                <a:solidFill>
                  <a:prstClr val="white"/>
                </a:solidFill>
                <a:latin typeface="+mn-lt"/>
                <a:cs typeface="Gotham Bold" pitchFamily="50" charset="0"/>
              </a:rPr>
              <a:t>KST Installation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423E5F-4BD1-14CE-B216-A94D8B1D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66" y="2067697"/>
            <a:ext cx="4930034" cy="3286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73" y="280086"/>
            <a:ext cx="4831493" cy="32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8E3F5E-C317-4AF9-A22E-F5DECBAE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501" y="435270"/>
            <a:ext cx="9144000" cy="5403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C377B1-708B-482D-B5BE-0319240CA54F}"/>
              </a:ext>
            </a:extLst>
          </p:cNvPr>
          <p:cNvSpPr txBox="1"/>
          <p:nvPr/>
        </p:nvSpPr>
        <p:spPr>
          <a:xfrm>
            <a:off x="10262317" y="4945742"/>
            <a:ext cx="170166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POINT B:</a:t>
            </a:r>
          </a:p>
          <a:p>
            <a:r>
              <a:rPr lang="en-US" b="1" dirty="0">
                <a:solidFill>
                  <a:srgbClr val="FF0000"/>
                </a:solidFill>
              </a:rPr>
              <a:t>TUTTLE PARK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6604F08-6EC4-475D-A7CC-CDB7DC677EAA}"/>
              </a:ext>
            </a:extLst>
          </p:cNvPr>
          <p:cNvCxnSpPr>
            <a:cxnSpLocks/>
          </p:cNvCxnSpPr>
          <p:nvPr/>
        </p:nvCxnSpPr>
        <p:spPr>
          <a:xfrm flipV="1">
            <a:off x="11105943" y="3814154"/>
            <a:ext cx="405516" cy="11058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F2E606-4538-4948-A61E-95BBA3ECFDB5}"/>
              </a:ext>
            </a:extLst>
          </p:cNvPr>
          <p:cNvSpPr txBox="1"/>
          <p:nvPr/>
        </p:nvSpPr>
        <p:spPr>
          <a:xfrm>
            <a:off x="4697041" y="1198387"/>
            <a:ext cx="93030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RELIEF HERE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E8F9F0D-0F17-45BB-A740-2F9B6B71451F}"/>
              </a:ext>
            </a:extLst>
          </p:cNvPr>
          <p:cNvSpPr/>
          <p:nvPr/>
        </p:nvSpPr>
        <p:spPr>
          <a:xfrm>
            <a:off x="7332087" y="1215921"/>
            <a:ext cx="4715123" cy="3919993"/>
          </a:xfrm>
          <a:custGeom>
            <a:avLst/>
            <a:gdLst>
              <a:gd name="connsiteX0" fmla="*/ 922351 w 4715123"/>
              <a:gd name="connsiteY0" fmla="*/ 3919993 h 3919993"/>
              <a:gd name="connsiteX1" fmla="*/ 3085106 w 4715123"/>
              <a:gd name="connsiteY1" fmla="*/ 3633747 h 3919993"/>
              <a:gd name="connsiteX2" fmla="*/ 3260034 w 4715123"/>
              <a:gd name="connsiteY2" fmla="*/ 1486894 h 3919993"/>
              <a:gd name="connsiteX3" fmla="*/ 3880236 w 4715123"/>
              <a:gd name="connsiteY3" fmla="*/ 2162755 h 3919993"/>
              <a:gd name="connsiteX4" fmla="*/ 4715123 w 4715123"/>
              <a:gd name="connsiteY4" fmla="*/ 2417197 h 3919993"/>
              <a:gd name="connsiteX5" fmla="*/ 4699220 w 4715123"/>
              <a:gd name="connsiteY5" fmla="*/ 0 h 3919993"/>
              <a:gd name="connsiteX6" fmla="*/ 3299791 w 4715123"/>
              <a:gd name="connsiteY6" fmla="*/ 397566 h 3919993"/>
              <a:gd name="connsiteX7" fmla="*/ 2282024 w 4715123"/>
              <a:gd name="connsiteY7" fmla="*/ 485030 h 3919993"/>
              <a:gd name="connsiteX8" fmla="*/ 1908313 w 4715123"/>
              <a:gd name="connsiteY8" fmla="*/ 604300 h 3919993"/>
              <a:gd name="connsiteX9" fmla="*/ 1494845 w 4715123"/>
              <a:gd name="connsiteY9" fmla="*/ 1455089 h 3919993"/>
              <a:gd name="connsiteX10" fmla="*/ 47707 w 4715123"/>
              <a:gd name="connsiteY10" fmla="*/ 1407381 h 3919993"/>
              <a:gd name="connsiteX11" fmla="*/ 0 w 4715123"/>
              <a:gd name="connsiteY11" fmla="*/ 1876508 h 3919993"/>
              <a:gd name="connsiteX12" fmla="*/ 318052 w 4715123"/>
              <a:gd name="connsiteY12" fmla="*/ 1820849 h 3919993"/>
              <a:gd name="connsiteX13" fmla="*/ 381662 w 4715123"/>
              <a:gd name="connsiteY13" fmla="*/ 2138901 h 3919993"/>
              <a:gd name="connsiteX14" fmla="*/ 294198 w 4715123"/>
              <a:gd name="connsiteY14" fmla="*/ 2846567 h 3919993"/>
              <a:gd name="connsiteX15" fmla="*/ 1009815 w 4715123"/>
              <a:gd name="connsiteY15" fmla="*/ 2798860 h 3919993"/>
              <a:gd name="connsiteX16" fmla="*/ 922351 w 4715123"/>
              <a:gd name="connsiteY16" fmla="*/ 3919993 h 391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15123" h="3919993">
                <a:moveTo>
                  <a:pt x="922351" y="3919993"/>
                </a:moveTo>
                <a:lnTo>
                  <a:pt x="3085106" y="3633747"/>
                </a:lnTo>
                <a:lnTo>
                  <a:pt x="3260034" y="1486894"/>
                </a:lnTo>
                <a:lnTo>
                  <a:pt x="3880236" y="2162755"/>
                </a:lnTo>
                <a:lnTo>
                  <a:pt x="4715123" y="2417197"/>
                </a:lnTo>
                <a:lnTo>
                  <a:pt x="4699220" y="0"/>
                </a:lnTo>
                <a:lnTo>
                  <a:pt x="3299791" y="397566"/>
                </a:lnTo>
                <a:lnTo>
                  <a:pt x="2282024" y="485030"/>
                </a:lnTo>
                <a:lnTo>
                  <a:pt x="1908313" y="604300"/>
                </a:lnTo>
                <a:lnTo>
                  <a:pt x="1494845" y="1455089"/>
                </a:lnTo>
                <a:lnTo>
                  <a:pt x="47707" y="1407381"/>
                </a:lnTo>
                <a:lnTo>
                  <a:pt x="0" y="1876508"/>
                </a:lnTo>
                <a:lnTo>
                  <a:pt x="318052" y="1820849"/>
                </a:lnTo>
                <a:lnTo>
                  <a:pt x="381662" y="2138901"/>
                </a:lnTo>
                <a:lnTo>
                  <a:pt x="294198" y="2846567"/>
                </a:lnTo>
                <a:lnTo>
                  <a:pt x="1009815" y="2798860"/>
                </a:lnTo>
                <a:lnTo>
                  <a:pt x="922351" y="3919993"/>
                </a:lnTo>
                <a:close/>
              </a:path>
            </a:pathLst>
          </a:custGeom>
          <a:solidFill>
            <a:srgbClr val="C0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012C83-E94B-4FF6-A0AC-FA8F6F1D76EE}"/>
              </a:ext>
            </a:extLst>
          </p:cNvPr>
          <p:cNvSpPr txBox="1"/>
          <p:nvPr/>
        </p:nvSpPr>
        <p:spPr>
          <a:xfrm>
            <a:off x="8408829" y="3582857"/>
            <a:ext cx="20128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OHIO STATE UNIVERSITY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C4463F76-C3BC-483C-99FB-EA52A5EA6E02}"/>
              </a:ext>
            </a:extLst>
          </p:cNvPr>
          <p:cNvSpPr/>
          <p:nvPr/>
        </p:nvSpPr>
        <p:spPr>
          <a:xfrm>
            <a:off x="3898045" y="2611107"/>
            <a:ext cx="4452730" cy="3172571"/>
          </a:xfrm>
          <a:custGeom>
            <a:avLst/>
            <a:gdLst>
              <a:gd name="connsiteX0" fmla="*/ 4357315 w 4452730"/>
              <a:gd name="connsiteY0" fmla="*/ 2544418 h 3172571"/>
              <a:gd name="connsiteX1" fmla="*/ 214685 w 4452730"/>
              <a:gd name="connsiteY1" fmla="*/ 3172571 h 3172571"/>
              <a:gd name="connsiteX2" fmla="*/ 0 w 4452730"/>
              <a:gd name="connsiteY2" fmla="*/ 2814762 h 3172571"/>
              <a:gd name="connsiteX3" fmla="*/ 71562 w 4452730"/>
              <a:gd name="connsiteY3" fmla="*/ 1248355 h 3172571"/>
              <a:gd name="connsiteX4" fmla="*/ 811033 w 4452730"/>
              <a:gd name="connsiteY4" fmla="*/ 524787 h 3172571"/>
              <a:gd name="connsiteX5" fmla="*/ 1669774 w 4452730"/>
              <a:gd name="connsiteY5" fmla="*/ 437322 h 3172571"/>
              <a:gd name="connsiteX6" fmla="*/ 2226365 w 4452730"/>
              <a:gd name="connsiteY6" fmla="*/ 492981 h 3172571"/>
              <a:gd name="connsiteX7" fmla="*/ 2504661 w 4452730"/>
              <a:gd name="connsiteY7" fmla="*/ 485030 h 3172571"/>
              <a:gd name="connsiteX8" fmla="*/ 2782956 w 4452730"/>
              <a:gd name="connsiteY8" fmla="*/ 0 h 3172571"/>
              <a:gd name="connsiteX9" fmla="*/ 3474720 w 4452730"/>
              <a:gd name="connsiteY9" fmla="*/ 39757 h 3172571"/>
              <a:gd name="connsiteX10" fmla="*/ 3434963 w 4452730"/>
              <a:gd name="connsiteY10" fmla="*/ 492981 h 3172571"/>
              <a:gd name="connsiteX11" fmla="*/ 3458817 w 4452730"/>
              <a:gd name="connsiteY11" fmla="*/ 532738 h 3172571"/>
              <a:gd name="connsiteX12" fmla="*/ 3729162 w 4452730"/>
              <a:gd name="connsiteY12" fmla="*/ 461176 h 3172571"/>
              <a:gd name="connsiteX13" fmla="*/ 3824577 w 4452730"/>
              <a:gd name="connsiteY13" fmla="*/ 731520 h 3172571"/>
              <a:gd name="connsiteX14" fmla="*/ 3729162 w 4452730"/>
              <a:gd name="connsiteY14" fmla="*/ 1447138 h 3172571"/>
              <a:gd name="connsiteX15" fmla="*/ 4452730 w 4452730"/>
              <a:gd name="connsiteY15" fmla="*/ 1439187 h 3172571"/>
              <a:gd name="connsiteX16" fmla="*/ 4357315 w 4452730"/>
              <a:gd name="connsiteY16" fmla="*/ 2544418 h 3172571"/>
              <a:gd name="connsiteX0" fmla="*/ 4329034 w 4452730"/>
              <a:gd name="connsiteY0" fmla="*/ 3157161 h 3172571"/>
              <a:gd name="connsiteX1" fmla="*/ 214685 w 4452730"/>
              <a:gd name="connsiteY1" fmla="*/ 3172571 h 3172571"/>
              <a:gd name="connsiteX2" fmla="*/ 0 w 4452730"/>
              <a:gd name="connsiteY2" fmla="*/ 2814762 h 3172571"/>
              <a:gd name="connsiteX3" fmla="*/ 71562 w 4452730"/>
              <a:gd name="connsiteY3" fmla="*/ 1248355 h 3172571"/>
              <a:gd name="connsiteX4" fmla="*/ 811033 w 4452730"/>
              <a:gd name="connsiteY4" fmla="*/ 524787 h 3172571"/>
              <a:gd name="connsiteX5" fmla="*/ 1669774 w 4452730"/>
              <a:gd name="connsiteY5" fmla="*/ 437322 h 3172571"/>
              <a:gd name="connsiteX6" fmla="*/ 2226365 w 4452730"/>
              <a:gd name="connsiteY6" fmla="*/ 492981 h 3172571"/>
              <a:gd name="connsiteX7" fmla="*/ 2504661 w 4452730"/>
              <a:gd name="connsiteY7" fmla="*/ 485030 h 3172571"/>
              <a:gd name="connsiteX8" fmla="*/ 2782956 w 4452730"/>
              <a:gd name="connsiteY8" fmla="*/ 0 h 3172571"/>
              <a:gd name="connsiteX9" fmla="*/ 3474720 w 4452730"/>
              <a:gd name="connsiteY9" fmla="*/ 39757 h 3172571"/>
              <a:gd name="connsiteX10" fmla="*/ 3434963 w 4452730"/>
              <a:gd name="connsiteY10" fmla="*/ 492981 h 3172571"/>
              <a:gd name="connsiteX11" fmla="*/ 3458817 w 4452730"/>
              <a:gd name="connsiteY11" fmla="*/ 532738 h 3172571"/>
              <a:gd name="connsiteX12" fmla="*/ 3729162 w 4452730"/>
              <a:gd name="connsiteY12" fmla="*/ 461176 h 3172571"/>
              <a:gd name="connsiteX13" fmla="*/ 3824577 w 4452730"/>
              <a:gd name="connsiteY13" fmla="*/ 731520 h 3172571"/>
              <a:gd name="connsiteX14" fmla="*/ 3729162 w 4452730"/>
              <a:gd name="connsiteY14" fmla="*/ 1447138 h 3172571"/>
              <a:gd name="connsiteX15" fmla="*/ 4452730 w 4452730"/>
              <a:gd name="connsiteY15" fmla="*/ 1439187 h 3172571"/>
              <a:gd name="connsiteX16" fmla="*/ 4329034 w 4452730"/>
              <a:gd name="connsiteY16" fmla="*/ 3157161 h 31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52730" h="3172571">
                <a:moveTo>
                  <a:pt x="4329034" y="3157161"/>
                </a:moveTo>
                <a:lnTo>
                  <a:pt x="214685" y="3172571"/>
                </a:lnTo>
                <a:lnTo>
                  <a:pt x="0" y="2814762"/>
                </a:lnTo>
                <a:lnTo>
                  <a:pt x="71562" y="1248355"/>
                </a:lnTo>
                <a:lnTo>
                  <a:pt x="811033" y="524787"/>
                </a:lnTo>
                <a:lnTo>
                  <a:pt x="1669774" y="437322"/>
                </a:lnTo>
                <a:lnTo>
                  <a:pt x="2226365" y="492981"/>
                </a:lnTo>
                <a:lnTo>
                  <a:pt x="2504661" y="485030"/>
                </a:lnTo>
                <a:lnTo>
                  <a:pt x="2782956" y="0"/>
                </a:lnTo>
                <a:lnTo>
                  <a:pt x="3474720" y="39757"/>
                </a:lnTo>
                <a:lnTo>
                  <a:pt x="3434963" y="492981"/>
                </a:lnTo>
                <a:lnTo>
                  <a:pt x="3458817" y="532738"/>
                </a:lnTo>
                <a:lnTo>
                  <a:pt x="3729162" y="461176"/>
                </a:lnTo>
                <a:lnTo>
                  <a:pt x="3824577" y="731520"/>
                </a:lnTo>
                <a:lnTo>
                  <a:pt x="3729162" y="1447138"/>
                </a:lnTo>
                <a:lnTo>
                  <a:pt x="4452730" y="1439187"/>
                </a:lnTo>
                <a:lnTo>
                  <a:pt x="4329034" y="3157161"/>
                </a:lnTo>
                <a:close/>
              </a:path>
            </a:pathLst>
          </a:custGeom>
          <a:solidFill>
            <a:srgbClr val="FFC0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30243D-857F-4FED-BD48-D55E9A26BCF8}"/>
              </a:ext>
            </a:extLst>
          </p:cNvPr>
          <p:cNvSpPr txBox="1"/>
          <p:nvPr/>
        </p:nvSpPr>
        <p:spPr>
          <a:xfrm>
            <a:off x="4658048" y="5008741"/>
            <a:ext cx="14828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POINT A: OARS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69172D-521E-4789-A3E9-812BCC4A2DCC}"/>
              </a:ext>
            </a:extLst>
          </p:cNvPr>
          <p:cNvSpPr txBox="1"/>
          <p:nvPr/>
        </p:nvSpPr>
        <p:spPr>
          <a:xfrm>
            <a:off x="5039206" y="3889979"/>
            <a:ext cx="2217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DENSE URBAN CORRIDOR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147CB7-63D9-4504-87F8-A40173EF0099}"/>
              </a:ext>
            </a:extLst>
          </p:cNvPr>
          <p:cNvSpPr txBox="1"/>
          <p:nvPr/>
        </p:nvSpPr>
        <p:spPr>
          <a:xfrm>
            <a:off x="6204380" y="1148091"/>
            <a:ext cx="22148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OLENTANGY RIVER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66CBD681-950F-47CE-927B-B68C301B1775}"/>
              </a:ext>
            </a:extLst>
          </p:cNvPr>
          <p:cNvSpPr/>
          <p:nvPr/>
        </p:nvSpPr>
        <p:spPr>
          <a:xfrm>
            <a:off x="3068331" y="2466724"/>
            <a:ext cx="8936661" cy="1227204"/>
          </a:xfrm>
          <a:custGeom>
            <a:avLst/>
            <a:gdLst>
              <a:gd name="connsiteX0" fmla="*/ 0 w 8936661"/>
              <a:gd name="connsiteY0" fmla="*/ 444266 h 1258592"/>
              <a:gd name="connsiteX1" fmla="*/ 469127 w 8936661"/>
              <a:gd name="connsiteY1" fmla="*/ 587390 h 1258592"/>
              <a:gd name="connsiteX2" fmla="*/ 1089329 w 8936661"/>
              <a:gd name="connsiteY2" fmla="*/ 690757 h 1258592"/>
              <a:gd name="connsiteX3" fmla="*/ 1327868 w 8936661"/>
              <a:gd name="connsiteY3" fmla="*/ 746416 h 1258592"/>
              <a:gd name="connsiteX4" fmla="*/ 1622066 w 8936661"/>
              <a:gd name="connsiteY4" fmla="*/ 627146 h 1258592"/>
              <a:gd name="connsiteX5" fmla="*/ 2003729 w 8936661"/>
              <a:gd name="connsiteY5" fmla="*/ 579439 h 1258592"/>
              <a:gd name="connsiteX6" fmla="*/ 2464904 w 8936661"/>
              <a:gd name="connsiteY6" fmla="*/ 484023 h 1258592"/>
              <a:gd name="connsiteX7" fmla="*/ 2910177 w 8936661"/>
              <a:gd name="connsiteY7" fmla="*/ 523779 h 1258592"/>
              <a:gd name="connsiteX8" fmla="*/ 3252084 w 8936661"/>
              <a:gd name="connsiteY8" fmla="*/ 547633 h 1258592"/>
              <a:gd name="connsiteX9" fmla="*/ 3419061 w 8936661"/>
              <a:gd name="connsiteY9" fmla="*/ 372705 h 1258592"/>
              <a:gd name="connsiteX10" fmla="*/ 3593990 w 8936661"/>
              <a:gd name="connsiteY10" fmla="*/ 14896 h 1258592"/>
              <a:gd name="connsiteX11" fmla="*/ 4063117 w 8936661"/>
              <a:gd name="connsiteY11" fmla="*/ 62604 h 1258592"/>
              <a:gd name="connsiteX12" fmla="*/ 4587903 w 8936661"/>
              <a:gd name="connsiteY12" fmla="*/ 118263 h 1258592"/>
              <a:gd name="connsiteX13" fmla="*/ 4993419 w 8936661"/>
              <a:gd name="connsiteY13" fmla="*/ 118263 h 1258592"/>
              <a:gd name="connsiteX14" fmla="*/ 5716988 w 8936661"/>
              <a:gd name="connsiteY14" fmla="*/ 165971 h 1258592"/>
              <a:gd name="connsiteX15" fmla="*/ 6011186 w 8936661"/>
              <a:gd name="connsiteY15" fmla="*/ 86458 h 1258592"/>
              <a:gd name="connsiteX16" fmla="*/ 6384897 w 8936661"/>
              <a:gd name="connsiteY16" fmla="*/ 221630 h 1258592"/>
              <a:gd name="connsiteX17" fmla="*/ 6814268 w 8936661"/>
              <a:gd name="connsiteY17" fmla="*/ 348851 h 1258592"/>
              <a:gd name="connsiteX18" fmla="*/ 7164125 w 8936661"/>
              <a:gd name="connsiteY18" fmla="*/ 380656 h 1258592"/>
              <a:gd name="connsiteX19" fmla="*/ 7498080 w 8936661"/>
              <a:gd name="connsiteY19" fmla="*/ 420413 h 1258592"/>
              <a:gd name="connsiteX20" fmla="*/ 7673009 w 8936661"/>
              <a:gd name="connsiteY20" fmla="*/ 563536 h 1258592"/>
              <a:gd name="connsiteX21" fmla="*/ 7744570 w 8936661"/>
              <a:gd name="connsiteY21" fmla="*/ 730513 h 1258592"/>
              <a:gd name="connsiteX22" fmla="*/ 7951304 w 8936661"/>
              <a:gd name="connsiteY22" fmla="*/ 889539 h 1258592"/>
              <a:gd name="connsiteX23" fmla="*/ 8150087 w 8936661"/>
              <a:gd name="connsiteY23" fmla="*/ 1024712 h 1258592"/>
              <a:gd name="connsiteX24" fmla="*/ 8348870 w 8936661"/>
              <a:gd name="connsiteY24" fmla="*/ 1143981 h 1258592"/>
              <a:gd name="connsiteX25" fmla="*/ 8674873 w 8936661"/>
              <a:gd name="connsiteY25" fmla="*/ 1199640 h 1258592"/>
              <a:gd name="connsiteX26" fmla="*/ 8921364 w 8936661"/>
              <a:gd name="connsiteY26" fmla="*/ 1255299 h 1258592"/>
              <a:gd name="connsiteX27" fmla="*/ 8889558 w 8936661"/>
              <a:gd name="connsiteY27" fmla="*/ 1247348 h 1258592"/>
              <a:gd name="connsiteX0" fmla="*/ 0 w 8936661"/>
              <a:gd name="connsiteY0" fmla="*/ 412878 h 1227204"/>
              <a:gd name="connsiteX1" fmla="*/ 469127 w 8936661"/>
              <a:gd name="connsiteY1" fmla="*/ 556002 h 1227204"/>
              <a:gd name="connsiteX2" fmla="*/ 1089329 w 8936661"/>
              <a:gd name="connsiteY2" fmla="*/ 659369 h 1227204"/>
              <a:gd name="connsiteX3" fmla="*/ 1327868 w 8936661"/>
              <a:gd name="connsiteY3" fmla="*/ 715028 h 1227204"/>
              <a:gd name="connsiteX4" fmla="*/ 1622066 w 8936661"/>
              <a:gd name="connsiteY4" fmla="*/ 595758 h 1227204"/>
              <a:gd name="connsiteX5" fmla="*/ 2003729 w 8936661"/>
              <a:gd name="connsiteY5" fmla="*/ 548051 h 1227204"/>
              <a:gd name="connsiteX6" fmla="*/ 2464904 w 8936661"/>
              <a:gd name="connsiteY6" fmla="*/ 452635 h 1227204"/>
              <a:gd name="connsiteX7" fmla="*/ 2910177 w 8936661"/>
              <a:gd name="connsiteY7" fmla="*/ 492391 h 1227204"/>
              <a:gd name="connsiteX8" fmla="*/ 3252084 w 8936661"/>
              <a:gd name="connsiteY8" fmla="*/ 516245 h 1227204"/>
              <a:gd name="connsiteX9" fmla="*/ 3419061 w 8936661"/>
              <a:gd name="connsiteY9" fmla="*/ 341317 h 1227204"/>
              <a:gd name="connsiteX10" fmla="*/ 3625795 w 8936661"/>
              <a:gd name="connsiteY10" fmla="*/ 23265 h 1227204"/>
              <a:gd name="connsiteX11" fmla="*/ 4063117 w 8936661"/>
              <a:gd name="connsiteY11" fmla="*/ 31216 h 1227204"/>
              <a:gd name="connsiteX12" fmla="*/ 4587903 w 8936661"/>
              <a:gd name="connsiteY12" fmla="*/ 86875 h 1227204"/>
              <a:gd name="connsiteX13" fmla="*/ 4993419 w 8936661"/>
              <a:gd name="connsiteY13" fmla="*/ 86875 h 1227204"/>
              <a:gd name="connsiteX14" fmla="*/ 5716988 w 8936661"/>
              <a:gd name="connsiteY14" fmla="*/ 134583 h 1227204"/>
              <a:gd name="connsiteX15" fmla="*/ 6011186 w 8936661"/>
              <a:gd name="connsiteY15" fmla="*/ 55070 h 1227204"/>
              <a:gd name="connsiteX16" fmla="*/ 6384897 w 8936661"/>
              <a:gd name="connsiteY16" fmla="*/ 190242 h 1227204"/>
              <a:gd name="connsiteX17" fmla="*/ 6814268 w 8936661"/>
              <a:gd name="connsiteY17" fmla="*/ 317463 h 1227204"/>
              <a:gd name="connsiteX18" fmla="*/ 7164125 w 8936661"/>
              <a:gd name="connsiteY18" fmla="*/ 349268 h 1227204"/>
              <a:gd name="connsiteX19" fmla="*/ 7498080 w 8936661"/>
              <a:gd name="connsiteY19" fmla="*/ 389025 h 1227204"/>
              <a:gd name="connsiteX20" fmla="*/ 7673009 w 8936661"/>
              <a:gd name="connsiteY20" fmla="*/ 532148 h 1227204"/>
              <a:gd name="connsiteX21" fmla="*/ 7744570 w 8936661"/>
              <a:gd name="connsiteY21" fmla="*/ 699125 h 1227204"/>
              <a:gd name="connsiteX22" fmla="*/ 7951304 w 8936661"/>
              <a:gd name="connsiteY22" fmla="*/ 858151 h 1227204"/>
              <a:gd name="connsiteX23" fmla="*/ 8150087 w 8936661"/>
              <a:gd name="connsiteY23" fmla="*/ 993324 h 1227204"/>
              <a:gd name="connsiteX24" fmla="*/ 8348870 w 8936661"/>
              <a:gd name="connsiteY24" fmla="*/ 1112593 h 1227204"/>
              <a:gd name="connsiteX25" fmla="*/ 8674873 w 8936661"/>
              <a:gd name="connsiteY25" fmla="*/ 1168252 h 1227204"/>
              <a:gd name="connsiteX26" fmla="*/ 8921364 w 8936661"/>
              <a:gd name="connsiteY26" fmla="*/ 1223911 h 1227204"/>
              <a:gd name="connsiteX27" fmla="*/ 8889558 w 8936661"/>
              <a:gd name="connsiteY27" fmla="*/ 1215960 h 122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36661" h="1227204">
                <a:moveTo>
                  <a:pt x="0" y="412878"/>
                </a:moveTo>
                <a:cubicBezTo>
                  <a:pt x="143786" y="463899"/>
                  <a:pt x="287572" y="514920"/>
                  <a:pt x="469127" y="556002"/>
                </a:cubicBezTo>
                <a:cubicBezTo>
                  <a:pt x="650682" y="597084"/>
                  <a:pt x="946206" y="632865"/>
                  <a:pt x="1089329" y="659369"/>
                </a:cubicBezTo>
                <a:cubicBezTo>
                  <a:pt x="1232453" y="685873"/>
                  <a:pt x="1239078" y="725630"/>
                  <a:pt x="1327868" y="715028"/>
                </a:cubicBezTo>
                <a:cubicBezTo>
                  <a:pt x="1416658" y="704426"/>
                  <a:pt x="1509423" y="623587"/>
                  <a:pt x="1622066" y="595758"/>
                </a:cubicBezTo>
                <a:cubicBezTo>
                  <a:pt x="1734709" y="567929"/>
                  <a:pt x="1863256" y="571905"/>
                  <a:pt x="2003729" y="548051"/>
                </a:cubicBezTo>
                <a:cubicBezTo>
                  <a:pt x="2144202" y="524197"/>
                  <a:pt x="2313829" y="461912"/>
                  <a:pt x="2464904" y="452635"/>
                </a:cubicBezTo>
                <a:cubicBezTo>
                  <a:pt x="2615979" y="443358"/>
                  <a:pt x="2778980" y="481789"/>
                  <a:pt x="2910177" y="492391"/>
                </a:cubicBezTo>
                <a:cubicBezTo>
                  <a:pt x="3041374" y="502993"/>
                  <a:pt x="3167270" y="541424"/>
                  <a:pt x="3252084" y="516245"/>
                </a:cubicBezTo>
                <a:cubicBezTo>
                  <a:pt x="3336898" y="491066"/>
                  <a:pt x="3356776" y="423480"/>
                  <a:pt x="3419061" y="341317"/>
                </a:cubicBezTo>
                <a:cubicBezTo>
                  <a:pt x="3481346" y="259154"/>
                  <a:pt x="3518452" y="74948"/>
                  <a:pt x="3625795" y="23265"/>
                </a:cubicBezTo>
                <a:cubicBezTo>
                  <a:pt x="3733138" y="-28418"/>
                  <a:pt x="3902766" y="20614"/>
                  <a:pt x="4063117" y="31216"/>
                </a:cubicBezTo>
                <a:cubicBezTo>
                  <a:pt x="4223468" y="41818"/>
                  <a:pt x="4432853" y="77599"/>
                  <a:pt x="4587903" y="86875"/>
                </a:cubicBezTo>
                <a:cubicBezTo>
                  <a:pt x="4742953" y="96151"/>
                  <a:pt x="4805238" y="78924"/>
                  <a:pt x="4993419" y="86875"/>
                </a:cubicBezTo>
                <a:cubicBezTo>
                  <a:pt x="5181600" y="94826"/>
                  <a:pt x="5547360" y="139884"/>
                  <a:pt x="5716988" y="134583"/>
                </a:cubicBezTo>
                <a:cubicBezTo>
                  <a:pt x="5886616" y="129282"/>
                  <a:pt x="5899868" y="45794"/>
                  <a:pt x="6011186" y="55070"/>
                </a:cubicBezTo>
                <a:cubicBezTo>
                  <a:pt x="6122504" y="64346"/>
                  <a:pt x="6251050" y="146510"/>
                  <a:pt x="6384897" y="190242"/>
                </a:cubicBezTo>
                <a:cubicBezTo>
                  <a:pt x="6518744" y="233974"/>
                  <a:pt x="6684397" y="290959"/>
                  <a:pt x="6814268" y="317463"/>
                </a:cubicBezTo>
                <a:cubicBezTo>
                  <a:pt x="6944139" y="343967"/>
                  <a:pt x="7050156" y="337341"/>
                  <a:pt x="7164125" y="349268"/>
                </a:cubicBezTo>
                <a:cubicBezTo>
                  <a:pt x="7278094" y="361195"/>
                  <a:pt x="7413266" y="358545"/>
                  <a:pt x="7498080" y="389025"/>
                </a:cubicBezTo>
                <a:cubicBezTo>
                  <a:pt x="7582894" y="419505"/>
                  <a:pt x="7631927" y="480465"/>
                  <a:pt x="7673009" y="532148"/>
                </a:cubicBezTo>
                <a:cubicBezTo>
                  <a:pt x="7714091" y="583831"/>
                  <a:pt x="7698188" y="644791"/>
                  <a:pt x="7744570" y="699125"/>
                </a:cubicBezTo>
                <a:cubicBezTo>
                  <a:pt x="7790953" y="753459"/>
                  <a:pt x="7883718" y="809118"/>
                  <a:pt x="7951304" y="858151"/>
                </a:cubicBezTo>
                <a:cubicBezTo>
                  <a:pt x="8018890" y="907184"/>
                  <a:pt x="8083826" y="950917"/>
                  <a:pt x="8150087" y="993324"/>
                </a:cubicBezTo>
                <a:cubicBezTo>
                  <a:pt x="8216348" y="1035731"/>
                  <a:pt x="8261406" y="1083438"/>
                  <a:pt x="8348870" y="1112593"/>
                </a:cubicBezTo>
                <a:cubicBezTo>
                  <a:pt x="8436334" y="1141748"/>
                  <a:pt x="8579457" y="1149699"/>
                  <a:pt x="8674873" y="1168252"/>
                </a:cubicBezTo>
                <a:cubicBezTo>
                  <a:pt x="8770289" y="1186805"/>
                  <a:pt x="8885583" y="1215960"/>
                  <a:pt x="8921364" y="1223911"/>
                </a:cubicBezTo>
                <a:cubicBezTo>
                  <a:pt x="8957145" y="1231862"/>
                  <a:pt x="8923351" y="1223911"/>
                  <a:pt x="8889558" y="1215960"/>
                </a:cubicBez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19707DEA-891E-4F4F-8B47-FE60E27DBB4A}"/>
              </a:ext>
            </a:extLst>
          </p:cNvPr>
          <p:cNvSpPr/>
          <p:nvPr/>
        </p:nvSpPr>
        <p:spPr>
          <a:xfrm>
            <a:off x="3091646" y="2945065"/>
            <a:ext cx="930303" cy="2846567"/>
          </a:xfrm>
          <a:custGeom>
            <a:avLst/>
            <a:gdLst>
              <a:gd name="connsiteX0" fmla="*/ 0 w 930303"/>
              <a:gd name="connsiteY0" fmla="*/ 0 h 2846567"/>
              <a:gd name="connsiteX1" fmla="*/ 580445 w 930303"/>
              <a:gd name="connsiteY1" fmla="*/ 874644 h 2846567"/>
              <a:gd name="connsiteX2" fmla="*/ 763325 w 930303"/>
              <a:gd name="connsiteY2" fmla="*/ 1192696 h 2846567"/>
              <a:gd name="connsiteX3" fmla="*/ 787179 w 930303"/>
              <a:gd name="connsiteY3" fmla="*/ 1733385 h 2846567"/>
              <a:gd name="connsiteX4" fmla="*/ 763325 w 930303"/>
              <a:gd name="connsiteY4" fmla="*/ 2305879 h 2846567"/>
              <a:gd name="connsiteX5" fmla="*/ 763325 w 930303"/>
              <a:gd name="connsiteY5" fmla="*/ 2488759 h 2846567"/>
              <a:gd name="connsiteX6" fmla="*/ 930303 w 930303"/>
              <a:gd name="connsiteY6" fmla="*/ 2846567 h 28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0303" h="2846567">
                <a:moveTo>
                  <a:pt x="0" y="0"/>
                </a:moveTo>
                <a:cubicBezTo>
                  <a:pt x="226612" y="337930"/>
                  <a:pt x="453224" y="675861"/>
                  <a:pt x="580445" y="874644"/>
                </a:cubicBezTo>
                <a:cubicBezTo>
                  <a:pt x="707666" y="1073427"/>
                  <a:pt x="728869" y="1049572"/>
                  <a:pt x="763325" y="1192696"/>
                </a:cubicBezTo>
                <a:cubicBezTo>
                  <a:pt x="797781" y="1335820"/>
                  <a:pt x="787179" y="1547855"/>
                  <a:pt x="787179" y="1733385"/>
                </a:cubicBezTo>
                <a:cubicBezTo>
                  <a:pt x="787179" y="1918915"/>
                  <a:pt x="767301" y="2179983"/>
                  <a:pt x="763325" y="2305879"/>
                </a:cubicBezTo>
                <a:cubicBezTo>
                  <a:pt x="759349" y="2431775"/>
                  <a:pt x="735495" y="2398644"/>
                  <a:pt x="763325" y="2488759"/>
                </a:cubicBezTo>
                <a:cubicBezTo>
                  <a:pt x="791155" y="2578874"/>
                  <a:pt x="860729" y="2712720"/>
                  <a:pt x="930303" y="2846567"/>
                </a:cubicBezTo>
              </a:path>
            </a:pathLst>
          </a:cu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D64D697A-4E5A-47E8-A1F9-0F6BE4890CB1}"/>
              </a:ext>
            </a:extLst>
          </p:cNvPr>
          <p:cNvCxnSpPr>
            <a:cxnSpLocks/>
          </p:cNvCxnSpPr>
          <p:nvPr/>
        </p:nvCxnSpPr>
        <p:spPr>
          <a:xfrm flipH="1" flipV="1">
            <a:off x="3605705" y="4661623"/>
            <a:ext cx="1052349" cy="7820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0BAE0FA-505C-4C93-A653-7267A73A098B}"/>
              </a:ext>
            </a:extLst>
          </p:cNvPr>
          <p:cNvSpPr txBox="1"/>
          <p:nvPr/>
        </p:nvSpPr>
        <p:spPr>
          <a:xfrm>
            <a:off x="3613896" y="2140931"/>
            <a:ext cx="7588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I-670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A05FA9E7-0D3A-435B-AA3F-94B6E3EE7E6B}"/>
              </a:ext>
            </a:extLst>
          </p:cNvPr>
          <p:cNvSpPr/>
          <p:nvPr/>
        </p:nvSpPr>
        <p:spPr>
          <a:xfrm>
            <a:off x="3058919" y="1222956"/>
            <a:ext cx="9008828" cy="1739433"/>
          </a:xfrm>
          <a:custGeom>
            <a:avLst/>
            <a:gdLst>
              <a:gd name="connsiteX0" fmla="*/ 0 w 9008828"/>
              <a:gd name="connsiteY0" fmla="*/ 1486894 h 1739433"/>
              <a:gd name="connsiteX1" fmla="*/ 1049572 w 9008828"/>
              <a:gd name="connsiteY1" fmla="*/ 1701579 h 1739433"/>
              <a:gd name="connsiteX2" fmla="*/ 1518699 w 9008828"/>
              <a:gd name="connsiteY2" fmla="*/ 1725433 h 1739433"/>
              <a:gd name="connsiteX3" fmla="*/ 2337684 w 9008828"/>
              <a:gd name="connsiteY3" fmla="*/ 1550504 h 1739433"/>
              <a:gd name="connsiteX4" fmla="*/ 3029447 w 9008828"/>
              <a:gd name="connsiteY4" fmla="*/ 1574358 h 1739433"/>
              <a:gd name="connsiteX5" fmla="*/ 3466769 w 9008828"/>
              <a:gd name="connsiteY5" fmla="*/ 1439186 h 1739433"/>
              <a:gd name="connsiteX6" fmla="*/ 3991555 w 9008828"/>
              <a:gd name="connsiteY6" fmla="*/ 1129085 h 1739433"/>
              <a:gd name="connsiteX7" fmla="*/ 4389120 w 9008828"/>
              <a:gd name="connsiteY7" fmla="*/ 1121134 h 1739433"/>
              <a:gd name="connsiteX8" fmla="*/ 4913906 w 9008828"/>
              <a:gd name="connsiteY8" fmla="*/ 1176793 h 1739433"/>
              <a:gd name="connsiteX9" fmla="*/ 5430741 w 9008828"/>
              <a:gd name="connsiteY9" fmla="*/ 1184744 h 1739433"/>
              <a:gd name="connsiteX10" fmla="*/ 5796501 w 9008828"/>
              <a:gd name="connsiteY10" fmla="*/ 962108 h 1739433"/>
              <a:gd name="connsiteX11" fmla="*/ 6178164 w 9008828"/>
              <a:gd name="connsiteY11" fmla="*/ 477078 h 1739433"/>
              <a:gd name="connsiteX12" fmla="*/ 6607534 w 9008828"/>
              <a:gd name="connsiteY12" fmla="*/ 326004 h 1739433"/>
              <a:gd name="connsiteX13" fmla="*/ 7259541 w 9008828"/>
              <a:gd name="connsiteY13" fmla="*/ 270344 h 1739433"/>
              <a:gd name="connsiteX14" fmla="*/ 7776376 w 9008828"/>
              <a:gd name="connsiteY14" fmla="*/ 198783 h 1739433"/>
              <a:gd name="connsiteX15" fmla="*/ 8356821 w 9008828"/>
              <a:gd name="connsiteY15" fmla="*/ 127221 h 1739433"/>
              <a:gd name="connsiteX16" fmla="*/ 9008828 w 9008828"/>
              <a:gd name="connsiteY16" fmla="*/ 0 h 17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08828" h="1739433">
                <a:moveTo>
                  <a:pt x="0" y="1486894"/>
                </a:moveTo>
                <a:cubicBezTo>
                  <a:pt x="398228" y="1574358"/>
                  <a:pt x="796456" y="1661823"/>
                  <a:pt x="1049572" y="1701579"/>
                </a:cubicBezTo>
                <a:cubicBezTo>
                  <a:pt x="1302688" y="1741335"/>
                  <a:pt x="1304014" y="1750612"/>
                  <a:pt x="1518699" y="1725433"/>
                </a:cubicBezTo>
                <a:cubicBezTo>
                  <a:pt x="1733384" y="1700254"/>
                  <a:pt x="2085893" y="1575683"/>
                  <a:pt x="2337684" y="1550504"/>
                </a:cubicBezTo>
                <a:cubicBezTo>
                  <a:pt x="2589475" y="1525325"/>
                  <a:pt x="2841266" y="1592911"/>
                  <a:pt x="3029447" y="1574358"/>
                </a:cubicBezTo>
                <a:cubicBezTo>
                  <a:pt x="3217628" y="1555805"/>
                  <a:pt x="3306418" y="1513398"/>
                  <a:pt x="3466769" y="1439186"/>
                </a:cubicBezTo>
                <a:cubicBezTo>
                  <a:pt x="3627120" y="1364974"/>
                  <a:pt x="3837830" y="1182094"/>
                  <a:pt x="3991555" y="1129085"/>
                </a:cubicBezTo>
                <a:cubicBezTo>
                  <a:pt x="4145280" y="1076076"/>
                  <a:pt x="4235395" y="1113183"/>
                  <a:pt x="4389120" y="1121134"/>
                </a:cubicBezTo>
                <a:cubicBezTo>
                  <a:pt x="4542845" y="1129085"/>
                  <a:pt x="4740303" y="1166191"/>
                  <a:pt x="4913906" y="1176793"/>
                </a:cubicBezTo>
                <a:cubicBezTo>
                  <a:pt x="5087510" y="1187395"/>
                  <a:pt x="5283642" y="1220525"/>
                  <a:pt x="5430741" y="1184744"/>
                </a:cubicBezTo>
                <a:cubicBezTo>
                  <a:pt x="5577840" y="1148963"/>
                  <a:pt x="5671931" y="1080052"/>
                  <a:pt x="5796501" y="962108"/>
                </a:cubicBezTo>
                <a:cubicBezTo>
                  <a:pt x="5921071" y="844164"/>
                  <a:pt x="6042992" y="583095"/>
                  <a:pt x="6178164" y="477078"/>
                </a:cubicBezTo>
                <a:cubicBezTo>
                  <a:pt x="6313336" y="371061"/>
                  <a:pt x="6427305" y="360460"/>
                  <a:pt x="6607534" y="326004"/>
                </a:cubicBezTo>
                <a:cubicBezTo>
                  <a:pt x="6787763" y="291548"/>
                  <a:pt x="7064734" y="291548"/>
                  <a:pt x="7259541" y="270344"/>
                </a:cubicBezTo>
                <a:cubicBezTo>
                  <a:pt x="7454348" y="249140"/>
                  <a:pt x="7776376" y="198783"/>
                  <a:pt x="7776376" y="198783"/>
                </a:cubicBezTo>
                <a:cubicBezTo>
                  <a:pt x="7959256" y="174929"/>
                  <a:pt x="8151412" y="160351"/>
                  <a:pt x="8356821" y="127221"/>
                </a:cubicBezTo>
                <a:cubicBezTo>
                  <a:pt x="8562230" y="94091"/>
                  <a:pt x="8785529" y="47045"/>
                  <a:pt x="9008828" y="0"/>
                </a:cubicBezTo>
              </a:path>
            </a:pathLst>
          </a:cu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68A9D4B-45E6-4A66-8421-A5EDEFC3912C}"/>
              </a:ext>
            </a:extLst>
          </p:cNvPr>
          <p:cNvSpPr txBox="1"/>
          <p:nvPr/>
        </p:nvSpPr>
        <p:spPr>
          <a:xfrm>
            <a:off x="8620984" y="652768"/>
            <a:ext cx="994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SR-315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CAC23595-70DD-461B-9E02-101DB7D4C063}"/>
              </a:ext>
            </a:extLst>
          </p:cNvPr>
          <p:cNvCxnSpPr>
            <a:cxnSpLocks/>
          </p:cNvCxnSpPr>
          <p:nvPr/>
        </p:nvCxnSpPr>
        <p:spPr>
          <a:xfrm flipH="1">
            <a:off x="3512368" y="2541041"/>
            <a:ext cx="482583" cy="10336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1D0B8FF8-403F-4C48-9A6D-5D91C4FD6511}"/>
              </a:ext>
            </a:extLst>
          </p:cNvPr>
          <p:cNvCxnSpPr>
            <a:cxnSpLocks/>
          </p:cNvCxnSpPr>
          <p:nvPr/>
        </p:nvCxnSpPr>
        <p:spPr>
          <a:xfrm>
            <a:off x="9308859" y="1047521"/>
            <a:ext cx="318545" cy="5413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F34B312-E14C-4CEA-9637-AFAAD77EA4E9}"/>
              </a:ext>
            </a:extLst>
          </p:cNvPr>
          <p:cNvCxnSpPr>
            <a:cxnSpLocks/>
          </p:cNvCxnSpPr>
          <p:nvPr/>
        </p:nvCxnSpPr>
        <p:spPr>
          <a:xfrm>
            <a:off x="5410878" y="1915144"/>
            <a:ext cx="540688" cy="11545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4F16D0E-7F9A-45E5-B1D8-502A006B792F}"/>
              </a:ext>
            </a:extLst>
          </p:cNvPr>
          <p:cNvCxnSpPr>
            <a:cxnSpLocks/>
          </p:cNvCxnSpPr>
          <p:nvPr/>
        </p:nvCxnSpPr>
        <p:spPr>
          <a:xfrm>
            <a:off x="7453404" y="1571959"/>
            <a:ext cx="477573" cy="9940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077368B-3E1D-48D0-ADB6-B1ABD083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23518" y="405602"/>
            <a:ext cx="250376" cy="994450"/>
          </a:xfrm>
          <a:prstGeom prst="rect">
            <a:avLst/>
          </a:prstGeom>
        </p:spPr>
      </p:pic>
      <p:pic>
        <p:nvPicPr>
          <p:cNvPr id="25" name="Picture 4" descr="cid:image001.jpg@01D152B4.7788F3F0">
            <a:extLst>
              <a:ext uri="{FF2B5EF4-FFF2-40B4-BE49-F238E27FC236}">
                <a16:creationId xmlns:a16="http://schemas.microsoft.com/office/drawing/2014/main" xmlns="" id="{D0303E92-66FC-4F93-9F76-6C5CB41B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33" y="5821799"/>
            <a:ext cx="1769700" cy="9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DED20BB-3BD6-4471-9498-198C1A958FE0}"/>
              </a:ext>
            </a:extLst>
          </p:cNvPr>
          <p:cNvSpPr/>
          <p:nvPr/>
        </p:nvSpPr>
        <p:spPr>
          <a:xfrm>
            <a:off x="8167" y="0"/>
            <a:ext cx="3008228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xmlns="" id="{B183F603-E8E3-4612-92B2-B056B5E99A18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2629059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Challenges</a:t>
            </a:r>
          </a:p>
        </p:txBody>
      </p:sp>
      <p:pic>
        <p:nvPicPr>
          <p:cNvPr id="32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CC8E8A05-1855-461B-AA29-790DEFEF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278EA8B-D792-3611-7DF7-F2BB1016E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  <p:bldP spid="19" grpId="0" animBg="1"/>
      <p:bldP spid="20" grpId="0" animBg="1"/>
      <p:bldP spid="4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4" grpId="0" animBg="1"/>
      <p:bldP spid="3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243248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5492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white"/>
                </a:solidFill>
                <a:cs typeface="Gotham Bold" pitchFamily="50" charset="0"/>
              </a:rPr>
              <a:t>LOT</a:t>
            </a:r>
          </a:p>
          <a:p>
            <a:pPr>
              <a:defRPr/>
            </a:pPr>
            <a:r>
              <a:rPr lang="en-US" altLang="en-US" sz="2400" dirty="0">
                <a:solidFill>
                  <a:prstClr val="white"/>
                </a:solidFill>
                <a:cs typeface="Gotham Bold" pitchFamily="50" charset="0"/>
              </a:rPr>
              <a:t>Ground </a:t>
            </a:r>
          </a:p>
          <a:p>
            <a:pPr>
              <a:defRPr/>
            </a:pPr>
            <a:r>
              <a:rPr lang="en-US" altLang="en-US" sz="2400" dirty="0">
                <a:solidFill>
                  <a:prstClr val="white"/>
                </a:solidFill>
                <a:cs typeface="Gotham Bold" pitchFamily="50" charset="0"/>
              </a:rPr>
              <a:t>Improvement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423E5F-4BD1-14CE-B216-A94D8B1D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9" y="0"/>
            <a:ext cx="6510981" cy="4340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5" y="-23952"/>
            <a:ext cx="4410075" cy="58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68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-11976"/>
            <a:ext cx="2432488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1581658F-EE9D-4590-96FD-E9FA3B01C4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54928" cy="58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white"/>
                </a:solidFill>
                <a:cs typeface="Gotham Bold" pitchFamily="50" charset="0"/>
              </a:rPr>
              <a:t>LOT</a:t>
            </a:r>
          </a:p>
          <a:p>
            <a:pPr>
              <a:defRPr/>
            </a:pPr>
            <a:r>
              <a:rPr lang="en-US" altLang="en-US" sz="2400" dirty="0" smtClean="0">
                <a:solidFill>
                  <a:prstClr val="white"/>
                </a:solidFill>
                <a:cs typeface="Gotham Bold" pitchFamily="50" charset="0"/>
              </a:rPr>
              <a:t>Ground Improvement:</a:t>
            </a:r>
          </a:p>
          <a:p>
            <a:pPr>
              <a:defRPr/>
            </a:pPr>
            <a:r>
              <a:rPr lang="en-US" altLang="en-US" sz="2400" dirty="0" smtClean="0">
                <a:solidFill>
                  <a:prstClr val="white"/>
                </a:solidFill>
                <a:cs typeface="Gotham Bold" pitchFamily="50" charset="0"/>
              </a:rPr>
              <a:t>Causeway Installation</a:t>
            </a:r>
            <a:endParaRPr lang="en-US" altLang="en-US" sz="2400" dirty="0">
              <a:solidFill>
                <a:prstClr val="white"/>
              </a:solidFill>
              <a:cs typeface="Gotham Bold" pitchFamily="50" charset="0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423E5F-4BD1-14CE-B216-A94D8B1D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89" y="-5988"/>
            <a:ext cx="8760748" cy="58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1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1" y="0"/>
            <a:ext cx="3091144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6D42B222-D45E-4DC2-8DCC-01057B4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A144FCEE-6257-4471-9D47-04526C3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F302F0-C34D-4093-A848-31BAD8CC5E6F}"/>
              </a:ext>
            </a:extLst>
          </p:cNvPr>
          <p:cNvSpPr/>
          <p:nvPr/>
        </p:nvSpPr>
        <p:spPr>
          <a:xfrm>
            <a:off x="0" y="0"/>
            <a:ext cx="12183836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algn="ctr" eaLnBrk="0" hangingPunct="0">
              <a:tabLst>
                <a:tab pos="457200" algn="l"/>
              </a:tabLst>
            </a:pPr>
            <a:r>
              <a:rPr lang="en-US" sz="4800" dirty="0">
                <a:solidFill>
                  <a:schemeClr val="bg1"/>
                </a:solidFill>
                <a:cs typeface="Gotham Medium" pitchFamily="50" charset="0"/>
              </a:rPr>
              <a:t>LOT – CONSTRUCTION TEAM</a:t>
            </a:r>
          </a:p>
          <a:p>
            <a:pPr marL="111125" eaLnBrk="0" hangingPunct="0"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cs typeface="Gotham Medium" pitchFamily="50" charset="0"/>
            </a:endParaRPr>
          </a:p>
          <a:p>
            <a:pPr marL="111125" eaLnBrk="0" hangingPunct="0"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DESIGN TEAM:  DLZ / McMillen Jacobs / EMH&amp;T /CDM Smith / Harvey Sorenson / CCG / Eagon</a:t>
            </a:r>
          </a:p>
          <a:p>
            <a:pPr marL="111125" eaLnBrk="0" hangingPunct="0"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cs typeface="Gotham Medium" pitchFamily="50" charset="0"/>
            </a:endParaRPr>
          </a:p>
          <a:p>
            <a:pPr marL="111125" eaLnBrk="0" hangingPunct="0"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CONSTRUCTION MANAGEMENT: Black &amp; Veatch / Anser Advisory (HR Gray) / Marsh-Wagner</a:t>
            </a:r>
          </a:p>
          <a:p>
            <a:pPr marL="111125" eaLnBrk="0" hangingPunct="0"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cs typeface="Gotham Medium" pitchFamily="50" charset="0"/>
            </a:endParaRPr>
          </a:p>
          <a:p>
            <a:pPr marL="111125" eaLnBrk="0" hangingPunct="0"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CONTRACTOR: Granite Construction</a:t>
            </a: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cs typeface="Gotham Medium" pitchFamily="50" charset="0"/>
            </a:endParaRPr>
          </a:p>
          <a:p>
            <a:pPr marL="111125" eaLnBrk="0" hangingPunct="0"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cs typeface="Gotham Medium" pitchFamily="50" charset="0"/>
              </a:rPr>
              <a:t>QUESTIONS ???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0104A7-1E46-FDCE-BA76-888E9014A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3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40403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3179544" y="0"/>
            <a:ext cx="9004291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b="1" dirty="0">
                <a:cs typeface="Gotham Book" pitchFamily="50" charset="0"/>
              </a:rPr>
              <a:t>Roadway and Highway Crossings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b="1" dirty="0">
                <a:cs typeface="Gotham Book" pitchFamily="50" charset="0"/>
              </a:rPr>
              <a:t>River Crossings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b="1" dirty="0">
                <a:cs typeface="Gotham Book" pitchFamily="50" charset="0"/>
              </a:rPr>
              <a:t>Bridges – supported by piles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b="1" dirty="0">
                <a:cs typeface="Gotham Book" pitchFamily="50" charset="0"/>
              </a:rPr>
              <a:t>Utility Crossings</a:t>
            </a: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b="1" dirty="0">
              <a:cs typeface="Gotham Book" pitchFamily="50" charset="0"/>
            </a:endParaRPr>
          </a:p>
          <a:p>
            <a:pPr marL="688975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b="1" dirty="0">
                <a:cs typeface="Gotham Book" pitchFamily="50" charset="0"/>
              </a:rPr>
              <a:t>High Groundwater &amp; Varied Geology</a:t>
            </a:r>
            <a:endParaRPr lang="en-US" sz="2800" dirty="0">
              <a:cs typeface="Gotham Book" pitchFamily="50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387335" y="17755"/>
            <a:ext cx="3607616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Obstacles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06AA42-9BC8-DE57-8CAF-6889722DC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40403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4216892" y="0"/>
            <a:ext cx="7966943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245289" y="17755"/>
            <a:ext cx="2977302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endParaRPr lang="en-US" altLang="en-US" sz="2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Alignments Evaluated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D45406-A8DB-46E1-8CED-3C3FF384F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09" y="-1304"/>
            <a:ext cx="9586678" cy="5852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6090BA-A273-4369-DD8B-6AFC466CD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BC6F60-AF0C-4E06-9E72-F5FC4B903819}"/>
              </a:ext>
            </a:extLst>
          </p:cNvPr>
          <p:cNvSpPr txBox="1"/>
          <p:nvPr/>
        </p:nvSpPr>
        <p:spPr>
          <a:xfrm>
            <a:off x="9270744" y="324591"/>
            <a:ext cx="139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LOT</a:t>
            </a:r>
          </a:p>
        </p:txBody>
      </p:sp>
      <p:pic>
        <p:nvPicPr>
          <p:cNvPr id="16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C287E6FE-803C-4100-B77A-7146C495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id:image001.jpg@01D152B4.7788F3F0">
            <a:extLst>
              <a:ext uri="{FF2B5EF4-FFF2-40B4-BE49-F238E27FC236}">
                <a16:creationId xmlns:a16="http://schemas.microsoft.com/office/drawing/2014/main" xmlns="" id="{C5079B11-D91D-4EAD-93A4-B058DB98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B6950C-F70A-4196-BB7E-0B4C4292887C}"/>
              </a:ext>
            </a:extLst>
          </p:cNvPr>
          <p:cNvSpPr/>
          <p:nvPr/>
        </p:nvSpPr>
        <p:spPr>
          <a:xfrm>
            <a:off x="0" y="-4"/>
            <a:ext cx="12191999" cy="1038691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Gotham Bold" pitchFamily="50" charset="0"/>
              </a:rPr>
              <a:t>LOT – Selected Alignment</a:t>
            </a:r>
          </a:p>
        </p:txBody>
      </p:sp>
      <p:pic>
        <p:nvPicPr>
          <p:cNvPr id="4" name="Picture 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60B12E9D-A8BC-456F-A7DD-004E0A508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296"/>
            <a:ext cx="12192000" cy="4597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199F93-D575-C227-D459-3262F3966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DDE5C6-F479-4C83-941F-447FD4BC9659}"/>
              </a:ext>
            </a:extLst>
          </p:cNvPr>
          <p:cNvSpPr/>
          <p:nvPr/>
        </p:nvSpPr>
        <p:spPr>
          <a:xfrm>
            <a:off x="8166" y="0"/>
            <a:ext cx="4404036" cy="5852473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29647-D086-4807-84DB-0737A44E3825}"/>
              </a:ext>
            </a:extLst>
          </p:cNvPr>
          <p:cNvSpPr/>
          <p:nvPr/>
        </p:nvSpPr>
        <p:spPr>
          <a:xfrm>
            <a:off x="4216892" y="0"/>
            <a:ext cx="7966943" cy="5852474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eaLnBrk="0" hangingPunct="0">
              <a:spcBef>
                <a:spcPct val="20000"/>
              </a:spcBef>
              <a:tabLst>
                <a:tab pos="457200" algn="l"/>
              </a:tabLst>
            </a:pP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DE218DC-A1DB-41D6-8B89-1C5C4A2A1135}"/>
              </a:ext>
            </a:extLst>
          </p:cNvPr>
          <p:cNvSpPr txBox="1">
            <a:spLocks/>
          </p:cNvSpPr>
          <p:nvPr/>
        </p:nvSpPr>
        <p:spPr>
          <a:xfrm>
            <a:off x="245289" y="17755"/>
            <a:ext cx="2560055" cy="57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LOT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Soft Ground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~ 70 feet deep</a:t>
            </a:r>
          </a:p>
          <a:p>
            <a:pPr>
              <a:spcAft>
                <a:spcPts val="1200"/>
              </a:spcAft>
            </a:pPr>
            <a:endParaRPr lang="en-US" altLang="en-US" sz="1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Tunnel Boring Machine</a:t>
            </a:r>
          </a:p>
          <a:p>
            <a:pPr>
              <a:spcAft>
                <a:spcPts val="1200"/>
              </a:spcAft>
            </a:pPr>
            <a:endParaRPr lang="en-US" altLang="en-US" sz="1000" dirty="0">
              <a:solidFill>
                <a:schemeClr val="bg1"/>
              </a:solidFill>
              <a:latin typeface="+mn-lt"/>
              <a:cs typeface="Gotham Bold" pitchFamily="50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cs typeface="Gotham Bold" pitchFamily="50" charset="0"/>
              </a:rPr>
              <a:t>Pressurized Cutter Face</a:t>
            </a:r>
          </a:p>
        </p:txBody>
      </p:sp>
      <p:pic>
        <p:nvPicPr>
          <p:cNvPr id="9" name="Picture 6" descr="S:\Templates\Logos\DLZ (Generic)\color\logo in color\small versions\DLZ72DPI.TIF">
            <a:extLst>
              <a:ext uri="{FF2B5EF4-FFF2-40B4-BE49-F238E27FC236}">
                <a16:creationId xmlns:a16="http://schemas.microsoft.com/office/drawing/2014/main" xmlns="" id="{2347F000-2D03-48A7-8B13-3CD560F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" y="5898084"/>
            <a:ext cx="3091143" cy="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id:image001.jpg@01D152B4.7788F3F0">
            <a:extLst>
              <a:ext uri="{FF2B5EF4-FFF2-40B4-BE49-F238E27FC236}">
                <a16:creationId xmlns:a16="http://schemas.microsoft.com/office/drawing/2014/main" xmlns="" id="{B9539F46-1C3A-43B1-A4FD-D91347E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72" y="5898084"/>
            <a:ext cx="1667627" cy="9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M:\proj\0621\6004\Meetings &amp; Presentations\Presentations\2016-05-19 SE-OWEA Workshop\Tunnel Pix\130228_TPG_Schnittgrafik_EPB-Schild_960_01_1364287549.jpg">
            <a:extLst>
              <a:ext uri="{FF2B5EF4-FFF2-40B4-BE49-F238E27FC236}">
                <a16:creationId xmlns:a16="http://schemas.microsoft.com/office/drawing/2014/main" xmlns="" id="{5EB66135-5CA3-476D-9B46-65D693DF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21" y="-1"/>
            <a:ext cx="9151879" cy="585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97EF5E-1C29-C357-8CA0-F1291648D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92" y="5898084"/>
            <a:ext cx="1757763" cy="9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5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EDD707DDFF5D43AE09D319A40941D0" ma:contentTypeVersion="10" ma:contentTypeDescription="Create a new document." ma:contentTypeScope="" ma:versionID="f129e67d40311397cb75b0d53dc0998d">
  <xsd:schema xmlns:xsd="http://www.w3.org/2001/XMLSchema" xmlns:xs="http://www.w3.org/2001/XMLSchema" xmlns:p="http://schemas.microsoft.com/office/2006/metadata/properties" xmlns:ns3="a2c6240b-5962-49bd-ae15-8fe745c6e48d" targetNamespace="http://schemas.microsoft.com/office/2006/metadata/properties" ma:root="true" ma:fieldsID="c2f66fe2bb0995b8d1765ff94cc82ee7" ns3:_="">
    <xsd:import namespace="a2c6240b-5962-49bd-ae15-8fe745c6e4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6240b-5962-49bd-ae15-8fe745c6e4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C3CE33-7E0C-4F97-AAC8-F8DABCA5E4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c6240b-5962-49bd-ae15-8fe745c6e4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9BDCD3-8FEA-43F5-B3A1-3C9698F9E6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927C66-A7BA-4287-8C26-2330F74E1A94}">
  <ds:schemaRefs>
    <ds:schemaRef ds:uri="a2c6240b-5962-49bd-ae15-8fe745c6e48d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7752</TotalTime>
  <Words>1267</Words>
  <Application>Microsoft Office PowerPoint</Application>
  <PresentationFormat>Widescreen</PresentationFormat>
  <Paragraphs>310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Narrow</vt:lpstr>
      <vt:lpstr>Calibri</vt:lpstr>
      <vt:lpstr>Gotham Bold</vt:lpstr>
      <vt:lpstr>Gotham Book</vt:lpstr>
      <vt:lpstr>Gotham Medium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Sisley, P.E.</dc:creator>
  <cp:lastModifiedBy>Cawley, Jeremy K.</cp:lastModifiedBy>
  <cp:revision>124</cp:revision>
  <dcterms:created xsi:type="dcterms:W3CDTF">2020-05-02T16:47:13Z</dcterms:created>
  <dcterms:modified xsi:type="dcterms:W3CDTF">2022-09-22T19:47:35Z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0x01010049EDD707DDFF5D43AE09D319A40941D0</vt:lpwstr>
  </property>
</Properties>
</file>