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94" r:id="rId3"/>
    <p:sldId id="290" r:id="rId4"/>
    <p:sldId id="258" r:id="rId5"/>
    <p:sldId id="257" r:id="rId6"/>
    <p:sldId id="259" r:id="rId7"/>
    <p:sldId id="260" r:id="rId8"/>
    <p:sldId id="261" r:id="rId9"/>
    <p:sldId id="262" r:id="rId10"/>
    <p:sldId id="263" r:id="rId11"/>
    <p:sldId id="264" r:id="rId12"/>
    <p:sldId id="267" r:id="rId13"/>
    <p:sldId id="280" r:id="rId14"/>
    <p:sldId id="282" r:id="rId15"/>
    <p:sldId id="292" r:id="rId16"/>
    <p:sldId id="268" r:id="rId17"/>
    <p:sldId id="291" r:id="rId18"/>
    <p:sldId id="293" r:id="rId19"/>
    <p:sldId id="285" r:id="rId20"/>
    <p:sldId id="286" r:id="rId21"/>
    <p:sldId id="287" r:id="rId22"/>
    <p:sldId id="279" r:id="rId23"/>
    <p:sldId id="288" r:id="rId24"/>
    <p:sldId id="275" r:id="rId25"/>
    <p:sldId id="276" r:id="rId26"/>
    <p:sldId id="277" r:id="rId27"/>
    <p:sldId id="278"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195"/>
    <a:srgbClr val="77BD43"/>
    <a:srgbClr val="47597F"/>
    <a:srgbClr val="78B3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34" autoAdjust="0"/>
    <p:restoredTop sz="88909" autoAdjust="0"/>
  </p:normalViewPr>
  <p:slideViewPr>
    <p:cSldViewPr snapToGrid="0">
      <p:cViewPr varScale="1">
        <p:scale>
          <a:sx n="61" d="100"/>
          <a:sy n="61" d="100"/>
        </p:scale>
        <p:origin x="90" y="49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B44D13-24CF-440F-A17F-D61EAF5955CD}"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CBE2EE7B-2ECD-4A0B-A631-C2A5274FCAA5}">
      <dgm:prSet phldrT="[Text]"/>
      <dgm:spPr>
        <a:solidFill>
          <a:srgbClr val="336195"/>
        </a:solidFill>
      </dgm:spPr>
      <dgm:t>
        <a:bodyPr/>
        <a:lstStyle/>
        <a:p>
          <a:r>
            <a:rPr lang="en-US" dirty="0"/>
            <a:t>Process</a:t>
          </a:r>
        </a:p>
      </dgm:t>
    </dgm:pt>
    <dgm:pt modelId="{1F7FD865-4343-4659-A3EB-ABCA75971BE6}" type="parTrans" cxnId="{E210E30E-5D30-4EA5-A7EF-9AEF7A62480E}">
      <dgm:prSet/>
      <dgm:spPr/>
      <dgm:t>
        <a:bodyPr/>
        <a:lstStyle/>
        <a:p>
          <a:endParaRPr lang="en-US"/>
        </a:p>
      </dgm:t>
    </dgm:pt>
    <dgm:pt modelId="{C664B028-3CE1-4501-ABCF-D0507664FD00}" type="sibTrans" cxnId="{E210E30E-5D30-4EA5-A7EF-9AEF7A62480E}">
      <dgm:prSet/>
      <dgm:spPr/>
      <dgm:t>
        <a:bodyPr/>
        <a:lstStyle/>
        <a:p>
          <a:endParaRPr lang="en-US"/>
        </a:p>
      </dgm:t>
    </dgm:pt>
    <dgm:pt modelId="{45794C0D-BBDB-4A6C-80EB-14E5C0A88359}">
      <dgm:prSet phldrT="[Text]"/>
      <dgm:spPr>
        <a:solidFill>
          <a:srgbClr val="336195"/>
        </a:solidFill>
      </dgm:spPr>
      <dgm:t>
        <a:bodyPr/>
        <a:lstStyle/>
        <a:p>
          <a:r>
            <a:rPr lang="en-US" dirty="0"/>
            <a:t>Product</a:t>
          </a:r>
        </a:p>
      </dgm:t>
    </dgm:pt>
    <dgm:pt modelId="{E6745E9B-898C-4DE0-941F-7CEF390A690F}" type="parTrans" cxnId="{49DE4C1B-215D-4531-8381-58F6B8BF283B}">
      <dgm:prSet/>
      <dgm:spPr/>
      <dgm:t>
        <a:bodyPr/>
        <a:lstStyle/>
        <a:p>
          <a:endParaRPr lang="en-US"/>
        </a:p>
      </dgm:t>
    </dgm:pt>
    <dgm:pt modelId="{7BE915B1-B01F-4E80-A37A-7057ACDF6284}" type="sibTrans" cxnId="{49DE4C1B-215D-4531-8381-58F6B8BF283B}">
      <dgm:prSet/>
      <dgm:spPr/>
      <dgm:t>
        <a:bodyPr/>
        <a:lstStyle/>
        <a:p>
          <a:endParaRPr lang="en-US"/>
        </a:p>
      </dgm:t>
    </dgm:pt>
    <dgm:pt modelId="{E6716D0E-A3C4-48E9-A2E6-A7DBD282254C}" type="pres">
      <dgm:prSet presAssocID="{8BB44D13-24CF-440F-A17F-D61EAF5955CD}" presName="diagram" presStyleCnt="0">
        <dgm:presLayoutVars>
          <dgm:dir/>
          <dgm:resizeHandles val="exact"/>
        </dgm:presLayoutVars>
      </dgm:prSet>
      <dgm:spPr/>
    </dgm:pt>
    <dgm:pt modelId="{8A9F27A7-E184-46EA-828F-702F61ECAC6F}" type="pres">
      <dgm:prSet presAssocID="{CBE2EE7B-2ECD-4A0B-A631-C2A5274FCAA5}" presName="arrow" presStyleLbl="node1" presStyleIdx="0" presStyleCnt="2" custRadScaleRad="105288" custRadScaleInc="-19">
        <dgm:presLayoutVars>
          <dgm:bulletEnabled val="1"/>
        </dgm:presLayoutVars>
      </dgm:prSet>
      <dgm:spPr/>
    </dgm:pt>
    <dgm:pt modelId="{FD44C152-4BB8-4991-9FED-B3E24FBFFF7B}" type="pres">
      <dgm:prSet presAssocID="{45794C0D-BBDB-4A6C-80EB-14E5C0A88359}" presName="arrow" presStyleLbl="node1" presStyleIdx="1" presStyleCnt="2" custRadScaleRad="129975" custRadScaleInc="-128">
        <dgm:presLayoutVars>
          <dgm:bulletEnabled val="1"/>
        </dgm:presLayoutVars>
      </dgm:prSet>
      <dgm:spPr/>
    </dgm:pt>
  </dgm:ptLst>
  <dgm:cxnLst>
    <dgm:cxn modelId="{E210E30E-5D30-4EA5-A7EF-9AEF7A62480E}" srcId="{8BB44D13-24CF-440F-A17F-D61EAF5955CD}" destId="{CBE2EE7B-2ECD-4A0B-A631-C2A5274FCAA5}" srcOrd="0" destOrd="0" parTransId="{1F7FD865-4343-4659-A3EB-ABCA75971BE6}" sibTransId="{C664B028-3CE1-4501-ABCF-D0507664FD00}"/>
    <dgm:cxn modelId="{49DE4C1B-215D-4531-8381-58F6B8BF283B}" srcId="{8BB44D13-24CF-440F-A17F-D61EAF5955CD}" destId="{45794C0D-BBDB-4A6C-80EB-14E5C0A88359}" srcOrd="1" destOrd="0" parTransId="{E6745E9B-898C-4DE0-941F-7CEF390A690F}" sibTransId="{7BE915B1-B01F-4E80-A37A-7057ACDF6284}"/>
    <dgm:cxn modelId="{62599B39-7ED7-4C46-AED2-8B81CAB389DB}" type="presOf" srcId="{8BB44D13-24CF-440F-A17F-D61EAF5955CD}" destId="{E6716D0E-A3C4-48E9-A2E6-A7DBD282254C}" srcOrd="0" destOrd="0" presId="urn:microsoft.com/office/officeart/2005/8/layout/arrow5"/>
    <dgm:cxn modelId="{C2D6C162-EE1F-4D6C-92D6-6F3BA5D019DA}" type="presOf" srcId="{45794C0D-BBDB-4A6C-80EB-14E5C0A88359}" destId="{FD44C152-4BB8-4991-9FED-B3E24FBFFF7B}" srcOrd="0" destOrd="0" presId="urn:microsoft.com/office/officeart/2005/8/layout/arrow5"/>
    <dgm:cxn modelId="{E5DA03B6-9BC5-41D4-AF6A-DBB43BF31B28}" type="presOf" srcId="{CBE2EE7B-2ECD-4A0B-A631-C2A5274FCAA5}" destId="{8A9F27A7-E184-46EA-828F-702F61ECAC6F}" srcOrd="0" destOrd="0" presId="urn:microsoft.com/office/officeart/2005/8/layout/arrow5"/>
    <dgm:cxn modelId="{49993395-01BC-412A-8AFB-9C43AF4584B3}" type="presParOf" srcId="{E6716D0E-A3C4-48E9-A2E6-A7DBD282254C}" destId="{8A9F27A7-E184-46EA-828F-702F61ECAC6F}" srcOrd="0" destOrd="0" presId="urn:microsoft.com/office/officeart/2005/8/layout/arrow5"/>
    <dgm:cxn modelId="{9CE02AA0-235B-46E5-AD05-D8303E8A7AAC}" type="presParOf" srcId="{E6716D0E-A3C4-48E9-A2E6-A7DBD282254C}" destId="{FD44C152-4BB8-4991-9FED-B3E24FBFFF7B}"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81985B-7C72-4C12-BD87-A47032A1273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D9D4992-6EAE-4FBF-B393-055BE2D56CBE}">
      <dgm:prSet phldrT="[Text]"/>
      <dgm:spPr>
        <a:solidFill>
          <a:srgbClr val="336195"/>
        </a:solidFill>
      </dgm:spPr>
      <dgm:t>
        <a:bodyPr/>
        <a:lstStyle/>
        <a:p>
          <a:r>
            <a:rPr lang="en-US" dirty="0"/>
            <a:t>Data</a:t>
          </a:r>
        </a:p>
      </dgm:t>
    </dgm:pt>
    <dgm:pt modelId="{AE5A1924-B914-4F94-B239-961E95B474C6}" type="parTrans" cxnId="{8BC0EEB3-28CE-4F83-AD42-5CC3287F3D06}">
      <dgm:prSet/>
      <dgm:spPr/>
      <dgm:t>
        <a:bodyPr/>
        <a:lstStyle/>
        <a:p>
          <a:endParaRPr lang="en-US"/>
        </a:p>
      </dgm:t>
    </dgm:pt>
    <dgm:pt modelId="{9291D74D-B5A0-4985-8AB1-8C2798D64617}" type="sibTrans" cxnId="{8BC0EEB3-28CE-4F83-AD42-5CC3287F3D06}">
      <dgm:prSet/>
      <dgm:spPr/>
      <dgm:t>
        <a:bodyPr/>
        <a:lstStyle/>
        <a:p>
          <a:endParaRPr lang="en-US"/>
        </a:p>
      </dgm:t>
    </dgm:pt>
    <dgm:pt modelId="{83C23890-B3AE-46EB-8F35-0A7432F249F7}">
      <dgm:prSet phldrT="[Text]"/>
      <dgm:spPr>
        <a:ln>
          <a:solidFill>
            <a:srgbClr val="336195"/>
          </a:solidFill>
        </a:ln>
      </dgm:spPr>
      <dgm:t>
        <a:bodyPr/>
        <a:lstStyle/>
        <a:p>
          <a:r>
            <a:rPr lang="en-US" dirty="0">
              <a:solidFill>
                <a:srgbClr val="336195"/>
              </a:solidFill>
            </a:rPr>
            <a:t>Desired Results</a:t>
          </a:r>
        </a:p>
      </dgm:t>
    </dgm:pt>
    <dgm:pt modelId="{F814468C-5A94-45BE-A279-3284CC9FBE50}" type="parTrans" cxnId="{9FC074C4-27BC-473F-90EC-A48F08035657}">
      <dgm:prSet/>
      <dgm:spPr/>
      <dgm:t>
        <a:bodyPr/>
        <a:lstStyle/>
        <a:p>
          <a:endParaRPr lang="en-US"/>
        </a:p>
      </dgm:t>
    </dgm:pt>
    <dgm:pt modelId="{5CC358E9-84CF-4EE9-AA81-0235E64FE7C5}" type="sibTrans" cxnId="{9FC074C4-27BC-473F-90EC-A48F08035657}">
      <dgm:prSet/>
      <dgm:spPr/>
      <dgm:t>
        <a:bodyPr/>
        <a:lstStyle/>
        <a:p>
          <a:endParaRPr lang="en-US"/>
        </a:p>
      </dgm:t>
    </dgm:pt>
    <dgm:pt modelId="{021CC137-7071-4D0E-B677-64D9C64F271F}">
      <dgm:prSet phldrT="[Text]"/>
      <dgm:spPr>
        <a:ln>
          <a:solidFill>
            <a:srgbClr val="336195"/>
          </a:solidFill>
        </a:ln>
      </dgm:spPr>
      <dgm:t>
        <a:bodyPr/>
        <a:lstStyle/>
        <a:p>
          <a:r>
            <a:rPr lang="en-US" dirty="0">
              <a:solidFill>
                <a:srgbClr val="336195"/>
              </a:solidFill>
            </a:rPr>
            <a:t>Analysis of Data</a:t>
          </a:r>
        </a:p>
      </dgm:t>
    </dgm:pt>
    <dgm:pt modelId="{38148A15-269F-43CB-BD20-CE39C1CFDAE7}" type="parTrans" cxnId="{C14C2F14-AE0B-4D5B-89CD-BBAA4645CCDE}">
      <dgm:prSet/>
      <dgm:spPr/>
      <dgm:t>
        <a:bodyPr/>
        <a:lstStyle/>
        <a:p>
          <a:endParaRPr lang="en-US"/>
        </a:p>
      </dgm:t>
    </dgm:pt>
    <dgm:pt modelId="{88825355-4A84-4E21-A647-2C398A76F9A5}" type="sibTrans" cxnId="{C14C2F14-AE0B-4D5B-89CD-BBAA4645CCDE}">
      <dgm:prSet/>
      <dgm:spPr/>
      <dgm:t>
        <a:bodyPr/>
        <a:lstStyle/>
        <a:p>
          <a:endParaRPr lang="en-US"/>
        </a:p>
      </dgm:t>
    </dgm:pt>
    <dgm:pt modelId="{D8F2540A-4EB0-4163-B2F8-00C08AA0D0C9}">
      <dgm:prSet phldrT="[Text]"/>
      <dgm:spPr>
        <a:solidFill>
          <a:srgbClr val="336195"/>
        </a:solidFill>
      </dgm:spPr>
      <dgm:t>
        <a:bodyPr/>
        <a:lstStyle/>
        <a:p>
          <a:r>
            <a:rPr lang="en-US" dirty="0"/>
            <a:t>Listen</a:t>
          </a:r>
        </a:p>
        <a:p>
          <a:r>
            <a:rPr lang="en-US" dirty="0"/>
            <a:t>Analysis</a:t>
          </a:r>
        </a:p>
      </dgm:t>
    </dgm:pt>
    <dgm:pt modelId="{ACD43BAD-AF1F-41C6-B751-5837FC02F820}" type="parTrans" cxnId="{AEDEA3F2-2B32-4A2C-950A-E9ADDE01D0D9}">
      <dgm:prSet/>
      <dgm:spPr/>
      <dgm:t>
        <a:bodyPr/>
        <a:lstStyle/>
        <a:p>
          <a:endParaRPr lang="en-US"/>
        </a:p>
      </dgm:t>
    </dgm:pt>
    <dgm:pt modelId="{E1AD5DE1-0396-4102-8860-1EDF5710AA34}" type="sibTrans" cxnId="{AEDEA3F2-2B32-4A2C-950A-E9ADDE01D0D9}">
      <dgm:prSet/>
      <dgm:spPr/>
      <dgm:t>
        <a:bodyPr/>
        <a:lstStyle/>
        <a:p>
          <a:endParaRPr lang="en-US"/>
        </a:p>
      </dgm:t>
    </dgm:pt>
    <dgm:pt modelId="{50049FEF-3B9D-470D-B2DC-9F4F2AF3D03A}">
      <dgm:prSet phldrT="[Text]"/>
      <dgm:spPr>
        <a:ln>
          <a:solidFill>
            <a:srgbClr val="336195"/>
          </a:solidFill>
        </a:ln>
      </dgm:spPr>
      <dgm:t>
        <a:bodyPr/>
        <a:lstStyle/>
        <a:p>
          <a:r>
            <a:rPr lang="en-US" dirty="0">
              <a:solidFill>
                <a:srgbClr val="336195"/>
              </a:solidFill>
            </a:rPr>
            <a:t>Community Engagement</a:t>
          </a:r>
        </a:p>
      </dgm:t>
    </dgm:pt>
    <dgm:pt modelId="{5B215653-3F59-49E4-A228-74D1135E118C}" type="parTrans" cxnId="{95A533F0-F3DF-44E1-BED6-17C5383A71E7}">
      <dgm:prSet/>
      <dgm:spPr/>
      <dgm:t>
        <a:bodyPr/>
        <a:lstStyle/>
        <a:p>
          <a:endParaRPr lang="en-US"/>
        </a:p>
      </dgm:t>
    </dgm:pt>
    <dgm:pt modelId="{97995C19-7DF6-4142-9805-5DA544E83FC2}" type="sibTrans" cxnId="{95A533F0-F3DF-44E1-BED6-17C5383A71E7}">
      <dgm:prSet/>
      <dgm:spPr/>
      <dgm:t>
        <a:bodyPr/>
        <a:lstStyle/>
        <a:p>
          <a:endParaRPr lang="en-US"/>
        </a:p>
      </dgm:t>
    </dgm:pt>
    <dgm:pt modelId="{4053B5BF-BF80-4160-88A8-4B6193DA6B2D}">
      <dgm:prSet phldrT="[Text]"/>
      <dgm:spPr>
        <a:ln>
          <a:solidFill>
            <a:srgbClr val="336195"/>
          </a:solidFill>
        </a:ln>
      </dgm:spPr>
      <dgm:t>
        <a:bodyPr/>
        <a:lstStyle/>
        <a:p>
          <a:r>
            <a:rPr lang="en-US" dirty="0">
              <a:solidFill>
                <a:srgbClr val="336195"/>
              </a:solidFill>
            </a:rPr>
            <a:t>Strategies for Equity</a:t>
          </a:r>
        </a:p>
      </dgm:t>
    </dgm:pt>
    <dgm:pt modelId="{BD07C990-5D30-4CF1-A819-DC0AEDE22E8F}" type="parTrans" cxnId="{AE35D53A-2998-40EF-A783-53C8F39FE3F9}">
      <dgm:prSet/>
      <dgm:spPr/>
      <dgm:t>
        <a:bodyPr/>
        <a:lstStyle/>
        <a:p>
          <a:endParaRPr lang="en-US"/>
        </a:p>
      </dgm:t>
    </dgm:pt>
    <dgm:pt modelId="{90FD5EB5-FE2C-4EB6-AE71-6DF143744B9D}" type="sibTrans" cxnId="{AE35D53A-2998-40EF-A783-53C8F39FE3F9}">
      <dgm:prSet/>
      <dgm:spPr/>
      <dgm:t>
        <a:bodyPr/>
        <a:lstStyle/>
        <a:p>
          <a:endParaRPr lang="en-US"/>
        </a:p>
      </dgm:t>
    </dgm:pt>
    <dgm:pt modelId="{A8C17676-BB53-4E4F-97AC-D5FF6D943DBA}">
      <dgm:prSet phldrT="[Text]"/>
      <dgm:spPr>
        <a:solidFill>
          <a:srgbClr val="336195"/>
        </a:solidFill>
      </dgm:spPr>
      <dgm:t>
        <a:bodyPr/>
        <a:lstStyle/>
        <a:p>
          <a:r>
            <a:rPr lang="en-US" dirty="0"/>
            <a:t>Action</a:t>
          </a:r>
        </a:p>
      </dgm:t>
    </dgm:pt>
    <dgm:pt modelId="{1D8DC9BF-B096-4BD9-B894-81F20BCBD3CF}" type="parTrans" cxnId="{162A8DEC-3281-4539-BE49-076B72CFA40A}">
      <dgm:prSet/>
      <dgm:spPr/>
      <dgm:t>
        <a:bodyPr/>
        <a:lstStyle/>
        <a:p>
          <a:endParaRPr lang="en-US"/>
        </a:p>
      </dgm:t>
    </dgm:pt>
    <dgm:pt modelId="{2CF49FBF-EB31-4FF2-AB60-4AE8E68C56CD}" type="sibTrans" cxnId="{162A8DEC-3281-4539-BE49-076B72CFA40A}">
      <dgm:prSet/>
      <dgm:spPr/>
      <dgm:t>
        <a:bodyPr/>
        <a:lstStyle/>
        <a:p>
          <a:endParaRPr lang="en-US"/>
        </a:p>
      </dgm:t>
    </dgm:pt>
    <dgm:pt modelId="{013AF575-B26B-4D9C-82CE-58A8F4D67E05}">
      <dgm:prSet phldrT="[Text]"/>
      <dgm:spPr>
        <a:ln>
          <a:solidFill>
            <a:srgbClr val="336195"/>
          </a:solidFill>
        </a:ln>
      </dgm:spPr>
      <dgm:t>
        <a:bodyPr/>
        <a:lstStyle/>
        <a:p>
          <a:r>
            <a:rPr lang="en-US" dirty="0">
              <a:solidFill>
                <a:srgbClr val="336195"/>
              </a:solidFill>
            </a:rPr>
            <a:t>Implementation</a:t>
          </a:r>
        </a:p>
      </dgm:t>
    </dgm:pt>
    <dgm:pt modelId="{8280E5E8-91B5-4B50-9CE8-334C635556FC}" type="parTrans" cxnId="{00D75809-812A-4371-A819-BF9C05815D85}">
      <dgm:prSet/>
      <dgm:spPr/>
      <dgm:t>
        <a:bodyPr/>
        <a:lstStyle/>
        <a:p>
          <a:endParaRPr lang="en-US"/>
        </a:p>
      </dgm:t>
    </dgm:pt>
    <dgm:pt modelId="{1F21AD2F-1DF6-4CD4-8A5D-F032930B0F52}" type="sibTrans" cxnId="{00D75809-812A-4371-A819-BF9C05815D85}">
      <dgm:prSet/>
      <dgm:spPr/>
      <dgm:t>
        <a:bodyPr/>
        <a:lstStyle/>
        <a:p>
          <a:endParaRPr lang="en-US"/>
        </a:p>
      </dgm:t>
    </dgm:pt>
    <dgm:pt modelId="{BF75FBA8-A827-4685-BCBB-5D65FB8BB3E1}">
      <dgm:prSet phldrT="[Text]"/>
      <dgm:spPr>
        <a:ln>
          <a:solidFill>
            <a:srgbClr val="336195"/>
          </a:solidFill>
        </a:ln>
      </dgm:spPr>
      <dgm:t>
        <a:bodyPr/>
        <a:lstStyle/>
        <a:p>
          <a:r>
            <a:rPr lang="en-US" dirty="0">
              <a:solidFill>
                <a:srgbClr val="336195"/>
              </a:solidFill>
            </a:rPr>
            <a:t>Communications and Accountability</a:t>
          </a:r>
        </a:p>
      </dgm:t>
    </dgm:pt>
    <dgm:pt modelId="{86B3156B-9C77-4027-BFE1-1E36231AA7C8}" type="parTrans" cxnId="{1F98EC07-0526-4642-A23F-A7F3AD53B264}">
      <dgm:prSet/>
      <dgm:spPr/>
      <dgm:t>
        <a:bodyPr/>
        <a:lstStyle/>
        <a:p>
          <a:endParaRPr lang="en-US"/>
        </a:p>
      </dgm:t>
    </dgm:pt>
    <dgm:pt modelId="{73F39F69-AE4E-4D64-9DEB-DE5ACB886CA2}" type="sibTrans" cxnId="{1F98EC07-0526-4642-A23F-A7F3AD53B264}">
      <dgm:prSet/>
      <dgm:spPr/>
      <dgm:t>
        <a:bodyPr/>
        <a:lstStyle/>
        <a:p>
          <a:endParaRPr lang="en-US"/>
        </a:p>
      </dgm:t>
    </dgm:pt>
    <dgm:pt modelId="{8A42DA29-1C26-4ED6-9722-F2CD939FD762}" type="pres">
      <dgm:prSet presAssocID="{0B81985B-7C72-4C12-BD87-A47032A1273F}" presName="linearFlow" presStyleCnt="0">
        <dgm:presLayoutVars>
          <dgm:dir/>
          <dgm:animLvl val="lvl"/>
          <dgm:resizeHandles val="exact"/>
        </dgm:presLayoutVars>
      </dgm:prSet>
      <dgm:spPr/>
    </dgm:pt>
    <dgm:pt modelId="{C051A5F6-E6D2-478D-96FE-B8BA29F777A0}" type="pres">
      <dgm:prSet presAssocID="{4D9D4992-6EAE-4FBF-B393-055BE2D56CBE}" presName="composite" presStyleCnt="0"/>
      <dgm:spPr/>
    </dgm:pt>
    <dgm:pt modelId="{9EA2EFAE-C0EB-4770-8C72-6A57F8E997BB}" type="pres">
      <dgm:prSet presAssocID="{4D9D4992-6EAE-4FBF-B393-055BE2D56CBE}" presName="parentText" presStyleLbl="alignNode1" presStyleIdx="0" presStyleCnt="3">
        <dgm:presLayoutVars>
          <dgm:chMax val="1"/>
          <dgm:bulletEnabled val="1"/>
        </dgm:presLayoutVars>
      </dgm:prSet>
      <dgm:spPr/>
    </dgm:pt>
    <dgm:pt modelId="{4308F02D-2C27-4F94-B3B7-E2FCDD32F5E3}" type="pres">
      <dgm:prSet presAssocID="{4D9D4992-6EAE-4FBF-B393-055BE2D56CBE}" presName="descendantText" presStyleLbl="alignAcc1" presStyleIdx="0" presStyleCnt="3" custLinFactNeighborX="-188" custLinFactNeighborY="0">
        <dgm:presLayoutVars>
          <dgm:bulletEnabled val="1"/>
        </dgm:presLayoutVars>
      </dgm:prSet>
      <dgm:spPr/>
    </dgm:pt>
    <dgm:pt modelId="{A45F4DF6-29FC-46FE-9565-C9508CB1969E}" type="pres">
      <dgm:prSet presAssocID="{9291D74D-B5A0-4985-8AB1-8C2798D64617}" presName="sp" presStyleCnt="0"/>
      <dgm:spPr/>
    </dgm:pt>
    <dgm:pt modelId="{4BBDAAF0-46F7-4929-95D5-4487E2C1B8F4}" type="pres">
      <dgm:prSet presAssocID="{D8F2540A-4EB0-4163-B2F8-00C08AA0D0C9}" presName="composite" presStyleCnt="0"/>
      <dgm:spPr/>
    </dgm:pt>
    <dgm:pt modelId="{D5D01CC6-3E27-4816-B74B-7F32DCF885F3}" type="pres">
      <dgm:prSet presAssocID="{D8F2540A-4EB0-4163-B2F8-00C08AA0D0C9}" presName="parentText" presStyleLbl="alignNode1" presStyleIdx="1" presStyleCnt="3">
        <dgm:presLayoutVars>
          <dgm:chMax val="1"/>
          <dgm:bulletEnabled val="1"/>
        </dgm:presLayoutVars>
      </dgm:prSet>
      <dgm:spPr/>
    </dgm:pt>
    <dgm:pt modelId="{1DD6EAB5-8586-4C05-A7D4-7B3EA4EB0DDF}" type="pres">
      <dgm:prSet presAssocID="{D8F2540A-4EB0-4163-B2F8-00C08AA0D0C9}" presName="descendantText" presStyleLbl="alignAcc1" presStyleIdx="1" presStyleCnt="3">
        <dgm:presLayoutVars>
          <dgm:bulletEnabled val="1"/>
        </dgm:presLayoutVars>
      </dgm:prSet>
      <dgm:spPr/>
    </dgm:pt>
    <dgm:pt modelId="{242CCBAB-E0E7-4BE4-B943-EF11CB949E42}" type="pres">
      <dgm:prSet presAssocID="{E1AD5DE1-0396-4102-8860-1EDF5710AA34}" presName="sp" presStyleCnt="0"/>
      <dgm:spPr/>
    </dgm:pt>
    <dgm:pt modelId="{B57D6E5A-951F-4EC3-8F62-FEA471D0D318}" type="pres">
      <dgm:prSet presAssocID="{A8C17676-BB53-4E4F-97AC-D5FF6D943DBA}" presName="composite" presStyleCnt="0"/>
      <dgm:spPr/>
    </dgm:pt>
    <dgm:pt modelId="{54BAD273-ABE9-4D92-BE73-48FA0796F521}" type="pres">
      <dgm:prSet presAssocID="{A8C17676-BB53-4E4F-97AC-D5FF6D943DBA}" presName="parentText" presStyleLbl="alignNode1" presStyleIdx="2" presStyleCnt="3">
        <dgm:presLayoutVars>
          <dgm:chMax val="1"/>
          <dgm:bulletEnabled val="1"/>
        </dgm:presLayoutVars>
      </dgm:prSet>
      <dgm:spPr/>
    </dgm:pt>
    <dgm:pt modelId="{007DA0F8-A000-4245-9600-9EA66E68251F}" type="pres">
      <dgm:prSet presAssocID="{A8C17676-BB53-4E4F-97AC-D5FF6D943DBA}" presName="descendantText" presStyleLbl="alignAcc1" presStyleIdx="2" presStyleCnt="3">
        <dgm:presLayoutVars>
          <dgm:bulletEnabled val="1"/>
        </dgm:presLayoutVars>
      </dgm:prSet>
      <dgm:spPr/>
    </dgm:pt>
  </dgm:ptLst>
  <dgm:cxnLst>
    <dgm:cxn modelId="{03026205-FEF6-4770-8285-331E3E3232E8}" type="presOf" srcId="{83C23890-B3AE-46EB-8F35-0A7432F249F7}" destId="{4308F02D-2C27-4F94-B3B7-E2FCDD32F5E3}" srcOrd="0" destOrd="0" presId="urn:microsoft.com/office/officeart/2005/8/layout/chevron2"/>
    <dgm:cxn modelId="{1F98EC07-0526-4642-A23F-A7F3AD53B264}" srcId="{A8C17676-BB53-4E4F-97AC-D5FF6D943DBA}" destId="{BF75FBA8-A827-4685-BCBB-5D65FB8BB3E1}" srcOrd="1" destOrd="0" parTransId="{86B3156B-9C77-4027-BFE1-1E36231AA7C8}" sibTransId="{73F39F69-AE4E-4D64-9DEB-DE5ACB886CA2}"/>
    <dgm:cxn modelId="{DD4A4708-A6A6-420C-AF10-34A90B604DCB}" type="presOf" srcId="{021CC137-7071-4D0E-B677-64D9C64F271F}" destId="{4308F02D-2C27-4F94-B3B7-E2FCDD32F5E3}" srcOrd="0" destOrd="1" presId="urn:microsoft.com/office/officeart/2005/8/layout/chevron2"/>
    <dgm:cxn modelId="{00D75809-812A-4371-A819-BF9C05815D85}" srcId="{A8C17676-BB53-4E4F-97AC-D5FF6D943DBA}" destId="{013AF575-B26B-4D9C-82CE-58A8F4D67E05}" srcOrd="0" destOrd="0" parTransId="{8280E5E8-91B5-4B50-9CE8-334C635556FC}" sibTransId="{1F21AD2F-1DF6-4CD4-8A5D-F032930B0F52}"/>
    <dgm:cxn modelId="{AF89A40A-B33A-4AE4-B8B8-EA46DFFAF3BF}" type="presOf" srcId="{4053B5BF-BF80-4160-88A8-4B6193DA6B2D}" destId="{1DD6EAB5-8586-4C05-A7D4-7B3EA4EB0DDF}" srcOrd="0" destOrd="1" presId="urn:microsoft.com/office/officeart/2005/8/layout/chevron2"/>
    <dgm:cxn modelId="{C14C2F14-AE0B-4D5B-89CD-BBAA4645CCDE}" srcId="{4D9D4992-6EAE-4FBF-B393-055BE2D56CBE}" destId="{021CC137-7071-4D0E-B677-64D9C64F271F}" srcOrd="1" destOrd="0" parTransId="{38148A15-269F-43CB-BD20-CE39C1CFDAE7}" sibTransId="{88825355-4A84-4E21-A647-2C398A76F9A5}"/>
    <dgm:cxn modelId="{A790091A-9D13-482F-B4BA-46243B7D808F}" type="presOf" srcId="{0B81985B-7C72-4C12-BD87-A47032A1273F}" destId="{8A42DA29-1C26-4ED6-9722-F2CD939FD762}" srcOrd="0" destOrd="0" presId="urn:microsoft.com/office/officeart/2005/8/layout/chevron2"/>
    <dgm:cxn modelId="{69270922-9ECC-4CD6-8B9B-D9228A0899F5}" type="presOf" srcId="{A8C17676-BB53-4E4F-97AC-D5FF6D943DBA}" destId="{54BAD273-ABE9-4D92-BE73-48FA0796F521}" srcOrd="0" destOrd="0" presId="urn:microsoft.com/office/officeart/2005/8/layout/chevron2"/>
    <dgm:cxn modelId="{6C5F8325-B48F-4C2C-BC0B-976DF5651758}" type="presOf" srcId="{013AF575-B26B-4D9C-82CE-58A8F4D67E05}" destId="{007DA0F8-A000-4245-9600-9EA66E68251F}" srcOrd="0" destOrd="0" presId="urn:microsoft.com/office/officeart/2005/8/layout/chevron2"/>
    <dgm:cxn modelId="{AE35D53A-2998-40EF-A783-53C8F39FE3F9}" srcId="{D8F2540A-4EB0-4163-B2F8-00C08AA0D0C9}" destId="{4053B5BF-BF80-4160-88A8-4B6193DA6B2D}" srcOrd="1" destOrd="0" parTransId="{BD07C990-5D30-4CF1-A819-DC0AEDE22E8F}" sibTransId="{90FD5EB5-FE2C-4EB6-AE71-6DF143744B9D}"/>
    <dgm:cxn modelId="{2603416E-859B-444B-AA17-1A88C477D82D}" type="presOf" srcId="{50049FEF-3B9D-470D-B2DC-9F4F2AF3D03A}" destId="{1DD6EAB5-8586-4C05-A7D4-7B3EA4EB0DDF}" srcOrd="0" destOrd="0" presId="urn:microsoft.com/office/officeart/2005/8/layout/chevron2"/>
    <dgm:cxn modelId="{7B3C8A51-CCA2-47DB-B4BA-E1AA5903F398}" type="presOf" srcId="{D8F2540A-4EB0-4163-B2F8-00C08AA0D0C9}" destId="{D5D01CC6-3E27-4816-B74B-7F32DCF885F3}" srcOrd="0" destOrd="0" presId="urn:microsoft.com/office/officeart/2005/8/layout/chevron2"/>
    <dgm:cxn modelId="{074A28A9-BD9E-4E73-8A68-DB21730737BA}" type="presOf" srcId="{BF75FBA8-A827-4685-BCBB-5D65FB8BB3E1}" destId="{007DA0F8-A000-4245-9600-9EA66E68251F}" srcOrd="0" destOrd="1" presId="urn:microsoft.com/office/officeart/2005/8/layout/chevron2"/>
    <dgm:cxn modelId="{8BC0EEB3-28CE-4F83-AD42-5CC3287F3D06}" srcId="{0B81985B-7C72-4C12-BD87-A47032A1273F}" destId="{4D9D4992-6EAE-4FBF-B393-055BE2D56CBE}" srcOrd="0" destOrd="0" parTransId="{AE5A1924-B914-4F94-B239-961E95B474C6}" sibTransId="{9291D74D-B5A0-4985-8AB1-8C2798D64617}"/>
    <dgm:cxn modelId="{9FC074C4-27BC-473F-90EC-A48F08035657}" srcId="{4D9D4992-6EAE-4FBF-B393-055BE2D56CBE}" destId="{83C23890-B3AE-46EB-8F35-0A7432F249F7}" srcOrd="0" destOrd="0" parTransId="{F814468C-5A94-45BE-A279-3284CC9FBE50}" sibTransId="{5CC358E9-84CF-4EE9-AA81-0235E64FE7C5}"/>
    <dgm:cxn modelId="{C827EDD4-F07E-4A67-B148-184DA6DFCF92}" type="presOf" srcId="{4D9D4992-6EAE-4FBF-B393-055BE2D56CBE}" destId="{9EA2EFAE-C0EB-4770-8C72-6A57F8E997BB}" srcOrd="0" destOrd="0" presId="urn:microsoft.com/office/officeart/2005/8/layout/chevron2"/>
    <dgm:cxn modelId="{162A8DEC-3281-4539-BE49-076B72CFA40A}" srcId="{0B81985B-7C72-4C12-BD87-A47032A1273F}" destId="{A8C17676-BB53-4E4F-97AC-D5FF6D943DBA}" srcOrd="2" destOrd="0" parTransId="{1D8DC9BF-B096-4BD9-B894-81F20BCBD3CF}" sibTransId="{2CF49FBF-EB31-4FF2-AB60-4AE8E68C56CD}"/>
    <dgm:cxn modelId="{95A533F0-F3DF-44E1-BED6-17C5383A71E7}" srcId="{D8F2540A-4EB0-4163-B2F8-00C08AA0D0C9}" destId="{50049FEF-3B9D-470D-B2DC-9F4F2AF3D03A}" srcOrd="0" destOrd="0" parTransId="{5B215653-3F59-49E4-A228-74D1135E118C}" sibTransId="{97995C19-7DF6-4142-9805-5DA544E83FC2}"/>
    <dgm:cxn modelId="{AEDEA3F2-2B32-4A2C-950A-E9ADDE01D0D9}" srcId="{0B81985B-7C72-4C12-BD87-A47032A1273F}" destId="{D8F2540A-4EB0-4163-B2F8-00C08AA0D0C9}" srcOrd="1" destOrd="0" parTransId="{ACD43BAD-AF1F-41C6-B751-5837FC02F820}" sibTransId="{E1AD5DE1-0396-4102-8860-1EDF5710AA34}"/>
    <dgm:cxn modelId="{14C055CD-73E6-4000-BA8C-1B114E05463C}" type="presParOf" srcId="{8A42DA29-1C26-4ED6-9722-F2CD939FD762}" destId="{C051A5F6-E6D2-478D-96FE-B8BA29F777A0}" srcOrd="0" destOrd="0" presId="urn:microsoft.com/office/officeart/2005/8/layout/chevron2"/>
    <dgm:cxn modelId="{0DEB13A2-6FBA-4204-8573-8EF24F41E883}" type="presParOf" srcId="{C051A5F6-E6D2-478D-96FE-B8BA29F777A0}" destId="{9EA2EFAE-C0EB-4770-8C72-6A57F8E997BB}" srcOrd="0" destOrd="0" presId="urn:microsoft.com/office/officeart/2005/8/layout/chevron2"/>
    <dgm:cxn modelId="{23880961-0E17-4AFF-BE6F-8C9D0A870099}" type="presParOf" srcId="{C051A5F6-E6D2-478D-96FE-B8BA29F777A0}" destId="{4308F02D-2C27-4F94-B3B7-E2FCDD32F5E3}" srcOrd="1" destOrd="0" presId="urn:microsoft.com/office/officeart/2005/8/layout/chevron2"/>
    <dgm:cxn modelId="{30D1E454-4D4B-4543-B32F-528E8340FE05}" type="presParOf" srcId="{8A42DA29-1C26-4ED6-9722-F2CD939FD762}" destId="{A45F4DF6-29FC-46FE-9565-C9508CB1969E}" srcOrd="1" destOrd="0" presId="urn:microsoft.com/office/officeart/2005/8/layout/chevron2"/>
    <dgm:cxn modelId="{CD0E1CFB-DC7A-45DF-8CF3-CF0ED1B4DCBC}" type="presParOf" srcId="{8A42DA29-1C26-4ED6-9722-F2CD939FD762}" destId="{4BBDAAF0-46F7-4929-95D5-4487E2C1B8F4}" srcOrd="2" destOrd="0" presId="urn:microsoft.com/office/officeart/2005/8/layout/chevron2"/>
    <dgm:cxn modelId="{439D0770-C471-41C6-9A86-12A6F22F086C}" type="presParOf" srcId="{4BBDAAF0-46F7-4929-95D5-4487E2C1B8F4}" destId="{D5D01CC6-3E27-4816-B74B-7F32DCF885F3}" srcOrd="0" destOrd="0" presId="urn:microsoft.com/office/officeart/2005/8/layout/chevron2"/>
    <dgm:cxn modelId="{EAB83EAD-76FA-4CE5-8DE4-A56B470434FA}" type="presParOf" srcId="{4BBDAAF0-46F7-4929-95D5-4487E2C1B8F4}" destId="{1DD6EAB5-8586-4C05-A7D4-7B3EA4EB0DDF}" srcOrd="1" destOrd="0" presId="urn:microsoft.com/office/officeart/2005/8/layout/chevron2"/>
    <dgm:cxn modelId="{E25835B7-70B8-40B4-83D1-83849C051E0C}" type="presParOf" srcId="{8A42DA29-1C26-4ED6-9722-F2CD939FD762}" destId="{242CCBAB-E0E7-4BE4-B943-EF11CB949E42}" srcOrd="3" destOrd="0" presId="urn:microsoft.com/office/officeart/2005/8/layout/chevron2"/>
    <dgm:cxn modelId="{913E8AB9-1300-40CD-B5D2-E310F7D9AB72}" type="presParOf" srcId="{8A42DA29-1C26-4ED6-9722-F2CD939FD762}" destId="{B57D6E5A-951F-4EC3-8F62-FEA471D0D318}" srcOrd="4" destOrd="0" presId="urn:microsoft.com/office/officeart/2005/8/layout/chevron2"/>
    <dgm:cxn modelId="{4FD53E1A-C050-4C92-9089-FC2B6DC54885}" type="presParOf" srcId="{B57D6E5A-951F-4EC3-8F62-FEA471D0D318}" destId="{54BAD273-ABE9-4D92-BE73-48FA0796F521}" srcOrd="0" destOrd="0" presId="urn:microsoft.com/office/officeart/2005/8/layout/chevron2"/>
    <dgm:cxn modelId="{0367916E-D7DC-4FE1-BCA3-C81F4CEBC7AE}" type="presParOf" srcId="{B57D6E5A-951F-4EC3-8F62-FEA471D0D318}" destId="{007DA0F8-A000-4245-9600-9EA66E68251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1A9A00-5C6F-4B83-8781-5452A3AF18FB}"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E69978F5-48DB-4FF0-BD29-7CD77A94F884}">
      <dgm:prSet phldrT="[Text]"/>
      <dgm:spPr>
        <a:solidFill>
          <a:srgbClr val="336195"/>
        </a:solidFill>
      </dgm:spPr>
      <dgm:t>
        <a:bodyPr/>
        <a:lstStyle/>
        <a:p>
          <a:r>
            <a:rPr lang="en-US" dirty="0">
              <a:solidFill>
                <a:schemeClr val="bg1"/>
              </a:solidFill>
            </a:rPr>
            <a:t>Equity Action Plan</a:t>
          </a:r>
        </a:p>
      </dgm:t>
    </dgm:pt>
    <dgm:pt modelId="{06D55497-506A-40E5-B1FD-219F8BE3D4AC}" type="parTrans" cxnId="{FF06974B-CB36-4197-B8E5-10C0F32DC98C}">
      <dgm:prSet/>
      <dgm:spPr/>
      <dgm:t>
        <a:bodyPr/>
        <a:lstStyle/>
        <a:p>
          <a:endParaRPr lang="en-US">
            <a:solidFill>
              <a:srgbClr val="336195"/>
            </a:solidFill>
          </a:endParaRPr>
        </a:p>
      </dgm:t>
    </dgm:pt>
    <dgm:pt modelId="{0E1E1DD9-7694-4035-A86E-A4E71D86FDD4}" type="sibTrans" cxnId="{FF06974B-CB36-4197-B8E5-10C0F32DC98C}">
      <dgm:prSet/>
      <dgm:spPr/>
      <dgm:t>
        <a:bodyPr/>
        <a:lstStyle/>
        <a:p>
          <a:endParaRPr lang="en-US">
            <a:solidFill>
              <a:srgbClr val="336195"/>
            </a:solidFill>
          </a:endParaRPr>
        </a:p>
      </dgm:t>
    </dgm:pt>
    <dgm:pt modelId="{AA31B112-E834-461D-8B47-5492F0A033CD}">
      <dgm:prSet phldrT="[Text]"/>
      <dgm:spPr>
        <a:solidFill>
          <a:srgbClr val="336195"/>
        </a:solidFill>
      </dgm:spPr>
      <dgm:t>
        <a:bodyPr/>
        <a:lstStyle/>
        <a:p>
          <a:r>
            <a:rPr lang="en-US" dirty="0">
              <a:solidFill>
                <a:schemeClr val="bg1"/>
              </a:solidFill>
            </a:rPr>
            <a:t>Indicators</a:t>
          </a:r>
        </a:p>
      </dgm:t>
    </dgm:pt>
    <dgm:pt modelId="{C0705F3E-E951-4A98-8DBA-F1DE99AC4676}" type="parTrans" cxnId="{FF452E95-7E1C-4278-A6E4-8F2F32E06F7B}">
      <dgm:prSet/>
      <dgm:spPr/>
      <dgm:t>
        <a:bodyPr/>
        <a:lstStyle/>
        <a:p>
          <a:endParaRPr lang="en-US">
            <a:solidFill>
              <a:srgbClr val="336195"/>
            </a:solidFill>
          </a:endParaRPr>
        </a:p>
      </dgm:t>
    </dgm:pt>
    <dgm:pt modelId="{2E8CCE88-C98D-487A-9AF5-CF08C1A16A59}" type="sibTrans" cxnId="{FF452E95-7E1C-4278-A6E4-8F2F32E06F7B}">
      <dgm:prSet/>
      <dgm:spPr/>
      <dgm:t>
        <a:bodyPr/>
        <a:lstStyle/>
        <a:p>
          <a:endParaRPr lang="en-US">
            <a:solidFill>
              <a:srgbClr val="336195"/>
            </a:solidFill>
          </a:endParaRPr>
        </a:p>
      </dgm:t>
    </dgm:pt>
    <dgm:pt modelId="{AA88D32B-79B5-433C-89FE-A1965487C42E}">
      <dgm:prSet phldrT="[Text]"/>
      <dgm:spPr>
        <a:solidFill>
          <a:srgbClr val="336195"/>
        </a:solidFill>
      </dgm:spPr>
      <dgm:t>
        <a:bodyPr/>
        <a:lstStyle/>
        <a:p>
          <a:r>
            <a:rPr lang="en-US" dirty="0">
              <a:solidFill>
                <a:schemeClr val="bg1"/>
              </a:solidFill>
            </a:rPr>
            <a:t>Outcomes and Actions</a:t>
          </a:r>
        </a:p>
      </dgm:t>
    </dgm:pt>
    <dgm:pt modelId="{29DFE743-EFB5-4530-AA22-42B3A392C7C7}" type="parTrans" cxnId="{002AD583-03A4-444B-B8D8-DE80A4508218}">
      <dgm:prSet/>
      <dgm:spPr/>
      <dgm:t>
        <a:bodyPr/>
        <a:lstStyle/>
        <a:p>
          <a:endParaRPr lang="en-US">
            <a:solidFill>
              <a:srgbClr val="336195"/>
            </a:solidFill>
          </a:endParaRPr>
        </a:p>
      </dgm:t>
    </dgm:pt>
    <dgm:pt modelId="{3A22B446-E023-4438-92E7-6F6370A53041}" type="sibTrans" cxnId="{002AD583-03A4-444B-B8D8-DE80A4508218}">
      <dgm:prSet/>
      <dgm:spPr/>
      <dgm:t>
        <a:bodyPr/>
        <a:lstStyle/>
        <a:p>
          <a:endParaRPr lang="en-US">
            <a:solidFill>
              <a:srgbClr val="336195"/>
            </a:solidFill>
          </a:endParaRPr>
        </a:p>
      </dgm:t>
    </dgm:pt>
    <dgm:pt modelId="{14729186-CA96-48FB-8D75-347239047272}">
      <dgm:prSet phldrT="[Text]"/>
      <dgm:spPr>
        <a:solidFill>
          <a:srgbClr val="336195"/>
        </a:solidFill>
      </dgm:spPr>
      <dgm:t>
        <a:bodyPr/>
        <a:lstStyle/>
        <a:p>
          <a:r>
            <a:rPr lang="en-US" dirty="0">
              <a:solidFill>
                <a:schemeClr val="bg1"/>
              </a:solidFill>
            </a:rPr>
            <a:t>Timeline</a:t>
          </a:r>
        </a:p>
      </dgm:t>
    </dgm:pt>
    <dgm:pt modelId="{9B475CB6-5D19-4AE3-AEB1-35D36B29D56B}" type="parTrans" cxnId="{A39A24CC-B38E-47E1-9E08-A3AF5EEDF151}">
      <dgm:prSet/>
      <dgm:spPr/>
      <dgm:t>
        <a:bodyPr/>
        <a:lstStyle/>
        <a:p>
          <a:endParaRPr lang="en-US">
            <a:solidFill>
              <a:srgbClr val="336195"/>
            </a:solidFill>
          </a:endParaRPr>
        </a:p>
      </dgm:t>
    </dgm:pt>
    <dgm:pt modelId="{D68AE49E-715E-40BF-A904-7C255478194B}" type="sibTrans" cxnId="{A39A24CC-B38E-47E1-9E08-A3AF5EEDF151}">
      <dgm:prSet/>
      <dgm:spPr/>
      <dgm:t>
        <a:bodyPr/>
        <a:lstStyle/>
        <a:p>
          <a:endParaRPr lang="en-US">
            <a:solidFill>
              <a:srgbClr val="336195"/>
            </a:solidFill>
          </a:endParaRPr>
        </a:p>
      </dgm:t>
    </dgm:pt>
    <dgm:pt modelId="{E2A4FF30-8257-4C4B-A21C-5CCB08DC43FE}">
      <dgm:prSet phldrT="[Text]"/>
      <dgm:spPr>
        <a:solidFill>
          <a:srgbClr val="336195"/>
        </a:solidFill>
      </dgm:spPr>
      <dgm:t>
        <a:bodyPr/>
        <a:lstStyle/>
        <a:p>
          <a:r>
            <a:rPr lang="en-US" dirty="0">
              <a:solidFill>
                <a:schemeClr val="bg1"/>
              </a:solidFill>
            </a:rPr>
            <a:t>Accountability</a:t>
          </a:r>
        </a:p>
      </dgm:t>
    </dgm:pt>
    <dgm:pt modelId="{35A8EB05-4FBD-4C8B-B4A2-98DE17974692}" type="parTrans" cxnId="{521C8C40-2C20-4CAB-AF9E-5146462232EF}">
      <dgm:prSet/>
      <dgm:spPr/>
      <dgm:t>
        <a:bodyPr/>
        <a:lstStyle/>
        <a:p>
          <a:endParaRPr lang="en-US">
            <a:solidFill>
              <a:srgbClr val="336195"/>
            </a:solidFill>
          </a:endParaRPr>
        </a:p>
      </dgm:t>
    </dgm:pt>
    <dgm:pt modelId="{878DA778-31DB-48D4-AD20-3C447DAF6FF4}" type="sibTrans" cxnId="{521C8C40-2C20-4CAB-AF9E-5146462232EF}">
      <dgm:prSet/>
      <dgm:spPr/>
      <dgm:t>
        <a:bodyPr/>
        <a:lstStyle/>
        <a:p>
          <a:endParaRPr lang="en-US">
            <a:solidFill>
              <a:srgbClr val="336195"/>
            </a:solidFill>
          </a:endParaRPr>
        </a:p>
      </dgm:t>
    </dgm:pt>
    <dgm:pt modelId="{E400B3A5-BDF7-4DCE-9F52-B44555C7F8BF}">
      <dgm:prSet phldrT="[Text]"/>
      <dgm:spPr>
        <a:solidFill>
          <a:srgbClr val="336195"/>
        </a:solidFill>
      </dgm:spPr>
      <dgm:t>
        <a:bodyPr/>
        <a:lstStyle/>
        <a:p>
          <a:r>
            <a:rPr lang="en-US" dirty="0">
              <a:solidFill>
                <a:schemeClr val="bg1"/>
              </a:solidFill>
            </a:rPr>
            <a:t>Performance Measures</a:t>
          </a:r>
        </a:p>
      </dgm:t>
    </dgm:pt>
    <dgm:pt modelId="{B483E098-BD28-434C-9274-FA031264D942}" type="parTrans" cxnId="{AC31C8FF-BE4B-42BC-98A9-13FE4131E230}">
      <dgm:prSet/>
      <dgm:spPr/>
      <dgm:t>
        <a:bodyPr/>
        <a:lstStyle/>
        <a:p>
          <a:endParaRPr lang="en-US">
            <a:solidFill>
              <a:srgbClr val="336195"/>
            </a:solidFill>
          </a:endParaRPr>
        </a:p>
      </dgm:t>
    </dgm:pt>
    <dgm:pt modelId="{8002E7E6-C43A-40AA-AC36-0532D055FB3C}" type="sibTrans" cxnId="{AC31C8FF-BE4B-42BC-98A9-13FE4131E230}">
      <dgm:prSet/>
      <dgm:spPr/>
      <dgm:t>
        <a:bodyPr/>
        <a:lstStyle/>
        <a:p>
          <a:endParaRPr lang="en-US">
            <a:solidFill>
              <a:srgbClr val="336195"/>
            </a:solidFill>
          </a:endParaRPr>
        </a:p>
      </dgm:t>
    </dgm:pt>
    <dgm:pt modelId="{EBBD9220-AE2B-4B38-8528-FCA589D6B3A2}">
      <dgm:prSet phldrT="[Text]"/>
      <dgm:spPr>
        <a:solidFill>
          <a:srgbClr val="336195"/>
        </a:solidFill>
      </dgm:spPr>
      <dgm:t>
        <a:bodyPr/>
        <a:lstStyle/>
        <a:p>
          <a:r>
            <a:rPr lang="en-US" dirty="0">
              <a:solidFill>
                <a:schemeClr val="bg1"/>
              </a:solidFill>
            </a:rPr>
            <a:t>Progress Report</a:t>
          </a:r>
        </a:p>
      </dgm:t>
    </dgm:pt>
    <dgm:pt modelId="{9407CBA8-DF4E-49F6-A522-5D3D4CAF3737}" type="parTrans" cxnId="{A6EDE194-DB8F-48ED-86ED-D8B9CE82A91F}">
      <dgm:prSet/>
      <dgm:spPr/>
      <dgm:t>
        <a:bodyPr/>
        <a:lstStyle/>
        <a:p>
          <a:endParaRPr lang="en-US">
            <a:solidFill>
              <a:srgbClr val="336195"/>
            </a:solidFill>
          </a:endParaRPr>
        </a:p>
      </dgm:t>
    </dgm:pt>
    <dgm:pt modelId="{DB7B6EDA-6740-49D8-BF50-56E8C7B4445C}" type="sibTrans" cxnId="{A6EDE194-DB8F-48ED-86ED-D8B9CE82A91F}">
      <dgm:prSet/>
      <dgm:spPr/>
      <dgm:t>
        <a:bodyPr/>
        <a:lstStyle/>
        <a:p>
          <a:endParaRPr lang="en-US">
            <a:solidFill>
              <a:srgbClr val="336195"/>
            </a:solidFill>
          </a:endParaRPr>
        </a:p>
      </dgm:t>
    </dgm:pt>
    <dgm:pt modelId="{0E4F4C44-ED8B-408C-8D46-E52A0E82DE79}" type="pres">
      <dgm:prSet presAssocID="{F61A9A00-5C6F-4B83-8781-5452A3AF18FB}" presName="Name0" presStyleCnt="0">
        <dgm:presLayoutVars>
          <dgm:chMax val="1"/>
          <dgm:chPref val="1"/>
          <dgm:dir/>
          <dgm:animOne val="branch"/>
          <dgm:animLvl val="lvl"/>
        </dgm:presLayoutVars>
      </dgm:prSet>
      <dgm:spPr/>
    </dgm:pt>
    <dgm:pt modelId="{6F5718BF-9777-4655-96C4-3A4281083D32}" type="pres">
      <dgm:prSet presAssocID="{E69978F5-48DB-4FF0-BD29-7CD77A94F884}" presName="Parent" presStyleLbl="node0" presStyleIdx="0" presStyleCnt="1">
        <dgm:presLayoutVars>
          <dgm:chMax val="6"/>
          <dgm:chPref val="6"/>
        </dgm:presLayoutVars>
      </dgm:prSet>
      <dgm:spPr/>
    </dgm:pt>
    <dgm:pt modelId="{F4B50B40-D1AA-45E1-BF39-E1FBF601BE92}" type="pres">
      <dgm:prSet presAssocID="{AA31B112-E834-461D-8B47-5492F0A033CD}" presName="Accent1" presStyleCnt="0"/>
      <dgm:spPr/>
    </dgm:pt>
    <dgm:pt modelId="{8BCBFA59-C873-4E28-987C-0D8FDBB9CC08}" type="pres">
      <dgm:prSet presAssocID="{AA31B112-E834-461D-8B47-5492F0A033CD}" presName="Accent" presStyleLbl="bgShp" presStyleIdx="0" presStyleCnt="6"/>
      <dgm:spPr/>
    </dgm:pt>
    <dgm:pt modelId="{2667629F-4DFD-4D52-9F0E-405EE87CD9B9}" type="pres">
      <dgm:prSet presAssocID="{AA31B112-E834-461D-8B47-5492F0A033CD}" presName="Child1" presStyleLbl="node1" presStyleIdx="0" presStyleCnt="6">
        <dgm:presLayoutVars>
          <dgm:chMax val="0"/>
          <dgm:chPref val="0"/>
          <dgm:bulletEnabled val="1"/>
        </dgm:presLayoutVars>
      </dgm:prSet>
      <dgm:spPr/>
    </dgm:pt>
    <dgm:pt modelId="{506D4DB4-DE62-4E5A-BCEC-3FDD2CA8B6FF}" type="pres">
      <dgm:prSet presAssocID="{AA88D32B-79B5-433C-89FE-A1965487C42E}" presName="Accent2" presStyleCnt="0"/>
      <dgm:spPr/>
    </dgm:pt>
    <dgm:pt modelId="{DA026DD9-E215-4F8B-8BA2-5FFA8A0DD121}" type="pres">
      <dgm:prSet presAssocID="{AA88D32B-79B5-433C-89FE-A1965487C42E}" presName="Accent" presStyleLbl="bgShp" presStyleIdx="1" presStyleCnt="6"/>
      <dgm:spPr/>
    </dgm:pt>
    <dgm:pt modelId="{0F2638C8-1988-478D-91B0-5875DD1C3226}" type="pres">
      <dgm:prSet presAssocID="{AA88D32B-79B5-433C-89FE-A1965487C42E}" presName="Child2" presStyleLbl="node1" presStyleIdx="1" presStyleCnt="6">
        <dgm:presLayoutVars>
          <dgm:chMax val="0"/>
          <dgm:chPref val="0"/>
          <dgm:bulletEnabled val="1"/>
        </dgm:presLayoutVars>
      </dgm:prSet>
      <dgm:spPr/>
    </dgm:pt>
    <dgm:pt modelId="{0C69CD38-2BD3-47AE-9228-3EF45BF2AF25}" type="pres">
      <dgm:prSet presAssocID="{14729186-CA96-48FB-8D75-347239047272}" presName="Accent3" presStyleCnt="0"/>
      <dgm:spPr/>
    </dgm:pt>
    <dgm:pt modelId="{CC5BCD65-38A4-4614-971D-FE8FD02237FB}" type="pres">
      <dgm:prSet presAssocID="{14729186-CA96-48FB-8D75-347239047272}" presName="Accent" presStyleLbl="bgShp" presStyleIdx="2" presStyleCnt="6"/>
      <dgm:spPr/>
    </dgm:pt>
    <dgm:pt modelId="{7DCA9DC2-D6F2-4F8D-8A71-ECBBB709BF38}" type="pres">
      <dgm:prSet presAssocID="{14729186-CA96-48FB-8D75-347239047272}" presName="Child3" presStyleLbl="node1" presStyleIdx="2" presStyleCnt="6">
        <dgm:presLayoutVars>
          <dgm:chMax val="0"/>
          <dgm:chPref val="0"/>
          <dgm:bulletEnabled val="1"/>
        </dgm:presLayoutVars>
      </dgm:prSet>
      <dgm:spPr/>
    </dgm:pt>
    <dgm:pt modelId="{AC5F69A0-454B-42E7-8CFF-50501EA2F647}" type="pres">
      <dgm:prSet presAssocID="{E2A4FF30-8257-4C4B-A21C-5CCB08DC43FE}" presName="Accent4" presStyleCnt="0"/>
      <dgm:spPr/>
    </dgm:pt>
    <dgm:pt modelId="{226AA7B1-FB17-447A-8AC4-0C5B6D9A8552}" type="pres">
      <dgm:prSet presAssocID="{E2A4FF30-8257-4C4B-A21C-5CCB08DC43FE}" presName="Accent" presStyleLbl="bgShp" presStyleIdx="3" presStyleCnt="6"/>
      <dgm:spPr/>
    </dgm:pt>
    <dgm:pt modelId="{F29E16A8-D347-4212-A688-CCBC741662F4}" type="pres">
      <dgm:prSet presAssocID="{E2A4FF30-8257-4C4B-A21C-5CCB08DC43FE}" presName="Child4" presStyleLbl="node1" presStyleIdx="3" presStyleCnt="6">
        <dgm:presLayoutVars>
          <dgm:chMax val="0"/>
          <dgm:chPref val="0"/>
          <dgm:bulletEnabled val="1"/>
        </dgm:presLayoutVars>
      </dgm:prSet>
      <dgm:spPr/>
    </dgm:pt>
    <dgm:pt modelId="{7B8BADE4-5B9C-42B2-AD2E-213C5E67CD42}" type="pres">
      <dgm:prSet presAssocID="{E400B3A5-BDF7-4DCE-9F52-B44555C7F8BF}" presName="Accent5" presStyleCnt="0"/>
      <dgm:spPr/>
    </dgm:pt>
    <dgm:pt modelId="{27C71490-A293-4F5F-8FA0-04211F3386F6}" type="pres">
      <dgm:prSet presAssocID="{E400B3A5-BDF7-4DCE-9F52-B44555C7F8BF}" presName="Accent" presStyleLbl="bgShp" presStyleIdx="4" presStyleCnt="6"/>
      <dgm:spPr/>
    </dgm:pt>
    <dgm:pt modelId="{9050A030-F85B-4AC4-8501-235F38E7D058}" type="pres">
      <dgm:prSet presAssocID="{E400B3A5-BDF7-4DCE-9F52-B44555C7F8BF}" presName="Child5" presStyleLbl="node1" presStyleIdx="4" presStyleCnt="6">
        <dgm:presLayoutVars>
          <dgm:chMax val="0"/>
          <dgm:chPref val="0"/>
          <dgm:bulletEnabled val="1"/>
        </dgm:presLayoutVars>
      </dgm:prSet>
      <dgm:spPr/>
    </dgm:pt>
    <dgm:pt modelId="{8434942C-2DB4-4A9D-8CB3-8AE46C68644A}" type="pres">
      <dgm:prSet presAssocID="{EBBD9220-AE2B-4B38-8528-FCA589D6B3A2}" presName="Accent6" presStyleCnt="0"/>
      <dgm:spPr/>
    </dgm:pt>
    <dgm:pt modelId="{F84ACB50-613D-4517-872A-C1F90B0F5F31}" type="pres">
      <dgm:prSet presAssocID="{EBBD9220-AE2B-4B38-8528-FCA589D6B3A2}" presName="Accent" presStyleLbl="bgShp" presStyleIdx="5" presStyleCnt="6"/>
      <dgm:spPr/>
    </dgm:pt>
    <dgm:pt modelId="{625E955F-3A66-47C9-8125-A982EE8A58FD}" type="pres">
      <dgm:prSet presAssocID="{EBBD9220-AE2B-4B38-8528-FCA589D6B3A2}" presName="Child6" presStyleLbl="node1" presStyleIdx="5" presStyleCnt="6">
        <dgm:presLayoutVars>
          <dgm:chMax val="0"/>
          <dgm:chPref val="0"/>
          <dgm:bulletEnabled val="1"/>
        </dgm:presLayoutVars>
      </dgm:prSet>
      <dgm:spPr/>
    </dgm:pt>
  </dgm:ptLst>
  <dgm:cxnLst>
    <dgm:cxn modelId="{221ACA0C-E932-4F0E-B65B-BC1D9C307514}" type="presOf" srcId="{14729186-CA96-48FB-8D75-347239047272}" destId="{7DCA9DC2-D6F2-4F8D-8A71-ECBBB709BF38}" srcOrd="0" destOrd="0" presId="urn:microsoft.com/office/officeart/2011/layout/HexagonRadial"/>
    <dgm:cxn modelId="{8E3A8629-541B-4820-A2E6-55A3F99B4319}" type="presOf" srcId="{E69978F5-48DB-4FF0-BD29-7CD77A94F884}" destId="{6F5718BF-9777-4655-96C4-3A4281083D32}" srcOrd="0" destOrd="0" presId="urn:microsoft.com/office/officeart/2011/layout/HexagonRadial"/>
    <dgm:cxn modelId="{F8EA5E3D-2D4B-439B-B6E6-79FE4AEF5F4F}" type="presOf" srcId="{AA88D32B-79B5-433C-89FE-A1965487C42E}" destId="{0F2638C8-1988-478D-91B0-5875DD1C3226}" srcOrd="0" destOrd="0" presId="urn:microsoft.com/office/officeart/2011/layout/HexagonRadial"/>
    <dgm:cxn modelId="{521C8C40-2C20-4CAB-AF9E-5146462232EF}" srcId="{E69978F5-48DB-4FF0-BD29-7CD77A94F884}" destId="{E2A4FF30-8257-4C4B-A21C-5CCB08DC43FE}" srcOrd="3" destOrd="0" parTransId="{35A8EB05-4FBD-4C8B-B4A2-98DE17974692}" sibTransId="{878DA778-31DB-48D4-AD20-3C447DAF6FF4}"/>
    <dgm:cxn modelId="{77987E5B-635C-461F-A36A-64539455A52C}" type="presOf" srcId="{E400B3A5-BDF7-4DCE-9F52-B44555C7F8BF}" destId="{9050A030-F85B-4AC4-8501-235F38E7D058}" srcOrd="0" destOrd="0" presId="urn:microsoft.com/office/officeart/2011/layout/HexagonRadial"/>
    <dgm:cxn modelId="{87AFE361-8B6E-4B26-BDB0-DECACFCCD485}" type="presOf" srcId="{F61A9A00-5C6F-4B83-8781-5452A3AF18FB}" destId="{0E4F4C44-ED8B-408C-8D46-E52A0E82DE79}" srcOrd="0" destOrd="0" presId="urn:microsoft.com/office/officeart/2011/layout/HexagonRadial"/>
    <dgm:cxn modelId="{DD4DF663-914A-4995-99E3-5DB363BB82DD}" type="presOf" srcId="{E2A4FF30-8257-4C4B-A21C-5CCB08DC43FE}" destId="{F29E16A8-D347-4212-A688-CCBC741662F4}" srcOrd="0" destOrd="0" presId="urn:microsoft.com/office/officeart/2011/layout/HexagonRadial"/>
    <dgm:cxn modelId="{FF06974B-CB36-4197-B8E5-10C0F32DC98C}" srcId="{F61A9A00-5C6F-4B83-8781-5452A3AF18FB}" destId="{E69978F5-48DB-4FF0-BD29-7CD77A94F884}" srcOrd="0" destOrd="0" parTransId="{06D55497-506A-40E5-B1FD-219F8BE3D4AC}" sibTransId="{0E1E1DD9-7694-4035-A86E-A4E71D86FDD4}"/>
    <dgm:cxn modelId="{002AD583-03A4-444B-B8D8-DE80A4508218}" srcId="{E69978F5-48DB-4FF0-BD29-7CD77A94F884}" destId="{AA88D32B-79B5-433C-89FE-A1965487C42E}" srcOrd="1" destOrd="0" parTransId="{29DFE743-EFB5-4530-AA22-42B3A392C7C7}" sibTransId="{3A22B446-E023-4438-92E7-6F6370A53041}"/>
    <dgm:cxn modelId="{A6EDE194-DB8F-48ED-86ED-D8B9CE82A91F}" srcId="{E69978F5-48DB-4FF0-BD29-7CD77A94F884}" destId="{EBBD9220-AE2B-4B38-8528-FCA589D6B3A2}" srcOrd="5" destOrd="0" parTransId="{9407CBA8-DF4E-49F6-A522-5D3D4CAF3737}" sibTransId="{DB7B6EDA-6740-49D8-BF50-56E8C7B4445C}"/>
    <dgm:cxn modelId="{FF452E95-7E1C-4278-A6E4-8F2F32E06F7B}" srcId="{E69978F5-48DB-4FF0-BD29-7CD77A94F884}" destId="{AA31B112-E834-461D-8B47-5492F0A033CD}" srcOrd="0" destOrd="0" parTransId="{C0705F3E-E951-4A98-8DBA-F1DE99AC4676}" sibTransId="{2E8CCE88-C98D-487A-9AF5-CF08C1A16A59}"/>
    <dgm:cxn modelId="{010DBAAE-83FE-46D0-8380-5F03B432C422}" type="presOf" srcId="{EBBD9220-AE2B-4B38-8528-FCA589D6B3A2}" destId="{625E955F-3A66-47C9-8125-A982EE8A58FD}" srcOrd="0" destOrd="0" presId="urn:microsoft.com/office/officeart/2011/layout/HexagonRadial"/>
    <dgm:cxn modelId="{A8B917B1-ADC3-435F-B27C-AA11AD76E5C1}" type="presOf" srcId="{AA31B112-E834-461D-8B47-5492F0A033CD}" destId="{2667629F-4DFD-4D52-9F0E-405EE87CD9B9}" srcOrd="0" destOrd="0" presId="urn:microsoft.com/office/officeart/2011/layout/HexagonRadial"/>
    <dgm:cxn modelId="{A39A24CC-B38E-47E1-9E08-A3AF5EEDF151}" srcId="{E69978F5-48DB-4FF0-BD29-7CD77A94F884}" destId="{14729186-CA96-48FB-8D75-347239047272}" srcOrd="2" destOrd="0" parTransId="{9B475CB6-5D19-4AE3-AEB1-35D36B29D56B}" sibTransId="{D68AE49E-715E-40BF-A904-7C255478194B}"/>
    <dgm:cxn modelId="{AC31C8FF-BE4B-42BC-98A9-13FE4131E230}" srcId="{E69978F5-48DB-4FF0-BD29-7CD77A94F884}" destId="{E400B3A5-BDF7-4DCE-9F52-B44555C7F8BF}" srcOrd="4" destOrd="0" parTransId="{B483E098-BD28-434C-9274-FA031264D942}" sibTransId="{8002E7E6-C43A-40AA-AC36-0532D055FB3C}"/>
    <dgm:cxn modelId="{2C34F176-D09C-4B30-9F80-8BB6905F288B}" type="presParOf" srcId="{0E4F4C44-ED8B-408C-8D46-E52A0E82DE79}" destId="{6F5718BF-9777-4655-96C4-3A4281083D32}" srcOrd="0" destOrd="0" presId="urn:microsoft.com/office/officeart/2011/layout/HexagonRadial"/>
    <dgm:cxn modelId="{0A7C4E25-2650-48B4-9092-9AB4417E7AF3}" type="presParOf" srcId="{0E4F4C44-ED8B-408C-8D46-E52A0E82DE79}" destId="{F4B50B40-D1AA-45E1-BF39-E1FBF601BE92}" srcOrd="1" destOrd="0" presId="urn:microsoft.com/office/officeart/2011/layout/HexagonRadial"/>
    <dgm:cxn modelId="{ED4D1300-EC68-4B4C-9868-BA6503F375B0}" type="presParOf" srcId="{F4B50B40-D1AA-45E1-BF39-E1FBF601BE92}" destId="{8BCBFA59-C873-4E28-987C-0D8FDBB9CC08}" srcOrd="0" destOrd="0" presId="urn:microsoft.com/office/officeart/2011/layout/HexagonRadial"/>
    <dgm:cxn modelId="{D07A57F1-37BC-41F1-8530-36DD98BA2442}" type="presParOf" srcId="{0E4F4C44-ED8B-408C-8D46-E52A0E82DE79}" destId="{2667629F-4DFD-4D52-9F0E-405EE87CD9B9}" srcOrd="2" destOrd="0" presId="urn:microsoft.com/office/officeart/2011/layout/HexagonRadial"/>
    <dgm:cxn modelId="{D13B7201-DE99-4DC0-929D-69CFECAA0789}" type="presParOf" srcId="{0E4F4C44-ED8B-408C-8D46-E52A0E82DE79}" destId="{506D4DB4-DE62-4E5A-BCEC-3FDD2CA8B6FF}" srcOrd="3" destOrd="0" presId="urn:microsoft.com/office/officeart/2011/layout/HexagonRadial"/>
    <dgm:cxn modelId="{6B62D568-B77B-4552-9347-C554116A7A2D}" type="presParOf" srcId="{506D4DB4-DE62-4E5A-BCEC-3FDD2CA8B6FF}" destId="{DA026DD9-E215-4F8B-8BA2-5FFA8A0DD121}" srcOrd="0" destOrd="0" presId="urn:microsoft.com/office/officeart/2011/layout/HexagonRadial"/>
    <dgm:cxn modelId="{622791E8-92DD-4C4F-8584-F22F8948F623}" type="presParOf" srcId="{0E4F4C44-ED8B-408C-8D46-E52A0E82DE79}" destId="{0F2638C8-1988-478D-91B0-5875DD1C3226}" srcOrd="4" destOrd="0" presId="urn:microsoft.com/office/officeart/2011/layout/HexagonRadial"/>
    <dgm:cxn modelId="{6372F6C5-85DF-4B3E-A837-66DF0A069BD6}" type="presParOf" srcId="{0E4F4C44-ED8B-408C-8D46-E52A0E82DE79}" destId="{0C69CD38-2BD3-47AE-9228-3EF45BF2AF25}" srcOrd="5" destOrd="0" presId="urn:microsoft.com/office/officeart/2011/layout/HexagonRadial"/>
    <dgm:cxn modelId="{323AEEDC-87BC-4DA3-9E42-0E47CD776CFF}" type="presParOf" srcId="{0C69CD38-2BD3-47AE-9228-3EF45BF2AF25}" destId="{CC5BCD65-38A4-4614-971D-FE8FD02237FB}" srcOrd="0" destOrd="0" presId="urn:microsoft.com/office/officeart/2011/layout/HexagonRadial"/>
    <dgm:cxn modelId="{7D2B049E-F63E-48A9-AAE8-598F62083550}" type="presParOf" srcId="{0E4F4C44-ED8B-408C-8D46-E52A0E82DE79}" destId="{7DCA9DC2-D6F2-4F8D-8A71-ECBBB709BF38}" srcOrd="6" destOrd="0" presId="urn:microsoft.com/office/officeart/2011/layout/HexagonRadial"/>
    <dgm:cxn modelId="{221C726B-2ACC-49BD-9E98-E2E729ADF084}" type="presParOf" srcId="{0E4F4C44-ED8B-408C-8D46-E52A0E82DE79}" destId="{AC5F69A0-454B-42E7-8CFF-50501EA2F647}" srcOrd="7" destOrd="0" presId="urn:microsoft.com/office/officeart/2011/layout/HexagonRadial"/>
    <dgm:cxn modelId="{5C4533F1-A2DA-439A-86E3-2208F4878340}" type="presParOf" srcId="{AC5F69A0-454B-42E7-8CFF-50501EA2F647}" destId="{226AA7B1-FB17-447A-8AC4-0C5B6D9A8552}" srcOrd="0" destOrd="0" presId="urn:microsoft.com/office/officeart/2011/layout/HexagonRadial"/>
    <dgm:cxn modelId="{FF0CCD9C-5EA1-4DF9-9E39-255F82FC49C3}" type="presParOf" srcId="{0E4F4C44-ED8B-408C-8D46-E52A0E82DE79}" destId="{F29E16A8-D347-4212-A688-CCBC741662F4}" srcOrd="8" destOrd="0" presId="urn:microsoft.com/office/officeart/2011/layout/HexagonRadial"/>
    <dgm:cxn modelId="{20A4F31B-104B-4A96-A86B-0237B418BE24}" type="presParOf" srcId="{0E4F4C44-ED8B-408C-8D46-E52A0E82DE79}" destId="{7B8BADE4-5B9C-42B2-AD2E-213C5E67CD42}" srcOrd="9" destOrd="0" presId="urn:microsoft.com/office/officeart/2011/layout/HexagonRadial"/>
    <dgm:cxn modelId="{12CA15A7-EE60-4BC1-ACDE-753BA591DAE3}" type="presParOf" srcId="{7B8BADE4-5B9C-42B2-AD2E-213C5E67CD42}" destId="{27C71490-A293-4F5F-8FA0-04211F3386F6}" srcOrd="0" destOrd="0" presId="urn:microsoft.com/office/officeart/2011/layout/HexagonRadial"/>
    <dgm:cxn modelId="{2AB83543-AC19-4447-BD07-58CAD4CA5C16}" type="presParOf" srcId="{0E4F4C44-ED8B-408C-8D46-E52A0E82DE79}" destId="{9050A030-F85B-4AC4-8501-235F38E7D058}" srcOrd="10" destOrd="0" presId="urn:microsoft.com/office/officeart/2011/layout/HexagonRadial"/>
    <dgm:cxn modelId="{33B680BB-0E71-45AE-837C-315FC200A1EE}" type="presParOf" srcId="{0E4F4C44-ED8B-408C-8D46-E52A0E82DE79}" destId="{8434942C-2DB4-4A9D-8CB3-8AE46C68644A}" srcOrd="11" destOrd="0" presId="urn:microsoft.com/office/officeart/2011/layout/HexagonRadial"/>
    <dgm:cxn modelId="{27D0D306-8A71-44B0-A563-506E62B8B2CE}" type="presParOf" srcId="{8434942C-2DB4-4A9D-8CB3-8AE46C68644A}" destId="{F84ACB50-613D-4517-872A-C1F90B0F5F31}" srcOrd="0" destOrd="0" presId="urn:microsoft.com/office/officeart/2011/layout/HexagonRadial"/>
    <dgm:cxn modelId="{CFA3AC8D-2401-4A65-894E-00B0F4954A50}" type="presParOf" srcId="{0E4F4C44-ED8B-408C-8D46-E52A0E82DE79}" destId="{625E955F-3A66-47C9-8125-A982EE8A58FD}" srcOrd="12" destOrd="0" presId="urn:microsoft.com/office/officeart/2011/layout/HexagonRadial"/>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F27A7-E184-46EA-828F-702F61ECAC6F}">
      <dsp:nvSpPr>
        <dsp:cNvPr id="0" name=""/>
        <dsp:cNvSpPr/>
      </dsp:nvSpPr>
      <dsp:spPr>
        <a:xfrm rot="16200000">
          <a:off x="0" y="2993"/>
          <a:ext cx="3878414" cy="3878414"/>
        </a:xfrm>
        <a:prstGeom prst="downArrow">
          <a:avLst>
            <a:gd name="adj1" fmla="val 50000"/>
            <a:gd name="adj2" fmla="val 35000"/>
          </a:avLst>
        </a:prstGeom>
        <a:solidFill>
          <a:srgbClr val="3361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r>
            <a:rPr lang="en-US" sz="5300" kern="1200" dirty="0"/>
            <a:t>Process</a:t>
          </a:r>
        </a:p>
      </dsp:txBody>
      <dsp:txXfrm rot="5400000">
        <a:off x="1" y="972596"/>
        <a:ext cx="3199692" cy="1939207"/>
      </dsp:txXfrm>
    </dsp:sp>
    <dsp:sp modelId="{FD44C152-4BB8-4991-9FED-B3E24FBFFF7B}">
      <dsp:nvSpPr>
        <dsp:cNvPr id="0" name=""/>
        <dsp:cNvSpPr/>
      </dsp:nvSpPr>
      <dsp:spPr>
        <a:xfrm rot="5400000">
          <a:off x="4717897" y="0"/>
          <a:ext cx="3878414" cy="3878414"/>
        </a:xfrm>
        <a:prstGeom prst="downArrow">
          <a:avLst>
            <a:gd name="adj1" fmla="val 50000"/>
            <a:gd name="adj2" fmla="val 35000"/>
          </a:avLst>
        </a:prstGeom>
        <a:solidFill>
          <a:srgbClr val="3361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r>
            <a:rPr lang="en-US" sz="5300" kern="1200" dirty="0"/>
            <a:t>Product</a:t>
          </a:r>
        </a:p>
      </dsp:txBody>
      <dsp:txXfrm rot="-5400000">
        <a:off x="5396620" y="969603"/>
        <a:ext cx="3199692" cy="19392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2EFAE-C0EB-4770-8C72-6A57F8E997BB}">
      <dsp:nvSpPr>
        <dsp:cNvPr id="0" name=""/>
        <dsp:cNvSpPr/>
      </dsp:nvSpPr>
      <dsp:spPr>
        <a:xfrm rot="5400000">
          <a:off x="-246690" y="249117"/>
          <a:ext cx="1644604" cy="1151222"/>
        </a:xfrm>
        <a:prstGeom prst="chevron">
          <a:avLst/>
        </a:prstGeom>
        <a:solidFill>
          <a:srgbClr val="336195"/>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Data</a:t>
          </a:r>
        </a:p>
      </dsp:txBody>
      <dsp:txXfrm rot="-5400000">
        <a:off x="1" y="578037"/>
        <a:ext cx="1151222" cy="493382"/>
      </dsp:txXfrm>
    </dsp:sp>
    <dsp:sp modelId="{4308F02D-2C27-4F94-B3B7-E2FCDD32F5E3}">
      <dsp:nvSpPr>
        <dsp:cNvPr id="0" name=""/>
        <dsp:cNvSpPr/>
      </dsp:nvSpPr>
      <dsp:spPr>
        <a:xfrm rot="5400000">
          <a:off x="4325875" y="-3186225"/>
          <a:ext cx="1068992" cy="7446296"/>
        </a:xfrm>
        <a:prstGeom prst="round2SameRect">
          <a:avLst/>
        </a:prstGeom>
        <a:solidFill>
          <a:schemeClr val="lt1">
            <a:alpha val="90000"/>
            <a:hueOff val="0"/>
            <a:satOff val="0"/>
            <a:lumOff val="0"/>
            <a:alphaOff val="0"/>
          </a:schemeClr>
        </a:solidFill>
        <a:ln w="12700" cap="flat" cmpd="sng" algn="ctr">
          <a:solidFill>
            <a:srgbClr val="33619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solidFill>
                <a:srgbClr val="336195"/>
              </a:solidFill>
            </a:rPr>
            <a:t>Desired Results</a:t>
          </a:r>
        </a:p>
        <a:p>
          <a:pPr marL="285750" lvl="1" indent="-285750" algn="l" defTabSz="1422400">
            <a:lnSpc>
              <a:spcPct val="90000"/>
            </a:lnSpc>
            <a:spcBef>
              <a:spcPct val="0"/>
            </a:spcBef>
            <a:spcAft>
              <a:spcPct val="15000"/>
            </a:spcAft>
            <a:buChar char="•"/>
          </a:pPr>
          <a:r>
            <a:rPr lang="en-US" sz="3200" kern="1200" dirty="0">
              <a:solidFill>
                <a:srgbClr val="336195"/>
              </a:solidFill>
            </a:rPr>
            <a:t>Analysis of Data</a:t>
          </a:r>
        </a:p>
      </dsp:txBody>
      <dsp:txXfrm rot="-5400000">
        <a:off x="1137223" y="54611"/>
        <a:ext cx="7394112" cy="964624"/>
      </dsp:txXfrm>
    </dsp:sp>
    <dsp:sp modelId="{D5D01CC6-3E27-4816-B74B-7F32DCF885F3}">
      <dsp:nvSpPr>
        <dsp:cNvPr id="0" name=""/>
        <dsp:cNvSpPr/>
      </dsp:nvSpPr>
      <dsp:spPr>
        <a:xfrm rot="5400000">
          <a:off x="-246690" y="1700165"/>
          <a:ext cx="1644604" cy="1151222"/>
        </a:xfrm>
        <a:prstGeom prst="chevron">
          <a:avLst/>
        </a:prstGeom>
        <a:solidFill>
          <a:srgbClr val="336195"/>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Listen</a:t>
          </a:r>
        </a:p>
        <a:p>
          <a:pPr marL="0" lvl="0" indent="0" algn="ctr" defTabSz="666750">
            <a:lnSpc>
              <a:spcPct val="90000"/>
            </a:lnSpc>
            <a:spcBef>
              <a:spcPct val="0"/>
            </a:spcBef>
            <a:spcAft>
              <a:spcPct val="35000"/>
            </a:spcAft>
            <a:buNone/>
          </a:pPr>
          <a:r>
            <a:rPr lang="en-US" sz="1500" kern="1200" dirty="0"/>
            <a:t>Analysis</a:t>
          </a:r>
        </a:p>
      </dsp:txBody>
      <dsp:txXfrm rot="-5400000">
        <a:off x="1" y="2029085"/>
        <a:ext cx="1151222" cy="493382"/>
      </dsp:txXfrm>
    </dsp:sp>
    <dsp:sp modelId="{1DD6EAB5-8586-4C05-A7D4-7B3EA4EB0DDF}">
      <dsp:nvSpPr>
        <dsp:cNvPr id="0" name=""/>
        <dsp:cNvSpPr/>
      </dsp:nvSpPr>
      <dsp:spPr>
        <a:xfrm rot="5400000">
          <a:off x="4339874" y="-1735177"/>
          <a:ext cx="1068992" cy="7446296"/>
        </a:xfrm>
        <a:prstGeom prst="round2SameRect">
          <a:avLst/>
        </a:prstGeom>
        <a:solidFill>
          <a:schemeClr val="lt1">
            <a:alpha val="90000"/>
            <a:hueOff val="0"/>
            <a:satOff val="0"/>
            <a:lumOff val="0"/>
            <a:alphaOff val="0"/>
          </a:schemeClr>
        </a:solidFill>
        <a:ln w="12700" cap="flat" cmpd="sng" algn="ctr">
          <a:solidFill>
            <a:srgbClr val="33619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solidFill>
                <a:srgbClr val="336195"/>
              </a:solidFill>
            </a:rPr>
            <a:t>Community Engagement</a:t>
          </a:r>
        </a:p>
        <a:p>
          <a:pPr marL="285750" lvl="1" indent="-285750" algn="l" defTabSz="1422400">
            <a:lnSpc>
              <a:spcPct val="90000"/>
            </a:lnSpc>
            <a:spcBef>
              <a:spcPct val="0"/>
            </a:spcBef>
            <a:spcAft>
              <a:spcPct val="15000"/>
            </a:spcAft>
            <a:buChar char="•"/>
          </a:pPr>
          <a:r>
            <a:rPr lang="en-US" sz="3200" kern="1200" dirty="0">
              <a:solidFill>
                <a:srgbClr val="336195"/>
              </a:solidFill>
            </a:rPr>
            <a:t>Strategies for Equity</a:t>
          </a:r>
        </a:p>
      </dsp:txBody>
      <dsp:txXfrm rot="-5400000">
        <a:off x="1151222" y="1505659"/>
        <a:ext cx="7394112" cy="964624"/>
      </dsp:txXfrm>
    </dsp:sp>
    <dsp:sp modelId="{54BAD273-ABE9-4D92-BE73-48FA0796F521}">
      <dsp:nvSpPr>
        <dsp:cNvPr id="0" name=""/>
        <dsp:cNvSpPr/>
      </dsp:nvSpPr>
      <dsp:spPr>
        <a:xfrm rot="5400000">
          <a:off x="-246690" y="3151212"/>
          <a:ext cx="1644604" cy="1151222"/>
        </a:xfrm>
        <a:prstGeom prst="chevron">
          <a:avLst/>
        </a:prstGeom>
        <a:solidFill>
          <a:srgbClr val="336195"/>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Action</a:t>
          </a:r>
        </a:p>
      </dsp:txBody>
      <dsp:txXfrm rot="-5400000">
        <a:off x="1" y="3480132"/>
        <a:ext cx="1151222" cy="493382"/>
      </dsp:txXfrm>
    </dsp:sp>
    <dsp:sp modelId="{007DA0F8-A000-4245-9600-9EA66E68251F}">
      <dsp:nvSpPr>
        <dsp:cNvPr id="0" name=""/>
        <dsp:cNvSpPr/>
      </dsp:nvSpPr>
      <dsp:spPr>
        <a:xfrm rot="5400000">
          <a:off x="4339874" y="-284129"/>
          <a:ext cx="1068992" cy="7446296"/>
        </a:xfrm>
        <a:prstGeom prst="round2SameRect">
          <a:avLst/>
        </a:prstGeom>
        <a:solidFill>
          <a:schemeClr val="lt1">
            <a:alpha val="90000"/>
            <a:hueOff val="0"/>
            <a:satOff val="0"/>
            <a:lumOff val="0"/>
            <a:alphaOff val="0"/>
          </a:schemeClr>
        </a:solidFill>
        <a:ln w="12700" cap="flat" cmpd="sng" algn="ctr">
          <a:solidFill>
            <a:srgbClr val="33619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solidFill>
                <a:srgbClr val="336195"/>
              </a:solidFill>
            </a:rPr>
            <a:t>Implementation</a:t>
          </a:r>
        </a:p>
        <a:p>
          <a:pPr marL="285750" lvl="1" indent="-285750" algn="l" defTabSz="1422400">
            <a:lnSpc>
              <a:spcPct val="90000"/>
            </a:lnSpc>
            <a:spcBef>
              <a:spcPct val="0"/>
            </a:spcBef>
            <a:spcAft>
              <a:spcPct val="15000"/>
            </a:spcAft>
            <a:buChar char="•"/>
          </a:pPr>
          <a:r>
            <a:rPr lang="en-US" sz="3200" kern="1200" dirty="0">
              <a:solidFill>
                <a:srgbClr val="336195"/>
              </a:solidFill>
            </a:rPr>
            <a:t>Communications and Accountability</a:t>
          </a:r>
        </a:p>
      </dsp:txBody>
      <dsp:txXfrm rot="-5400000">
        <a:off x="1151222" y="2956707"/>
        <a:ext cx="7394112" cy="9646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5718BF-9777-4655-96C4-3A4281083D32}">
      <dsp:nvSpPr>
        <dsp:cNvPr id="0" name=""/>
        <dsp:cNvSpPr/>
      </dsp:nvSpPr>
      <dsp:spPr>
        <a:xfrm>
          <a:off x="4617262" y="1542434"/>
          <a:ext cx="1960501" cy="1695913"/>
        </a:xfrm>
        <a:prstGeom prst="hexagon">
          <a:avLst>
            <a:gd name="adj" fmla="val 28570"/>
            <a:gd name="vf" fmla="val 115470"/>
          </a:avLst>
        </a:prstGeom>
        <a:solidFill>
          <a:srgbClr val="3361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Equity Action Plan</a:t>
          </a:r>
        </a:p>
      </dsp:txBody>
      <dsp:txXfrm>
        <a:off x="4942145" y="1823471"/>
        <a:ext cx="1310735" cy="1133839"/>
      </dsp:txXfrm>
    </dsp:sp>
    <dsp:sp modelId="{DA026DD9-E215-4F8B-8BA2-5FFA8A0DD121}">
      <dsp:nvSpPr>
        <dsp:cNvPr id="0" name=""/>
        <dsp:cNvSpPr/>
      </dsp:nvSpPr>
      <dsp:spPr>
        <a:xfrm>
          <a:off x="5844912" y="731054"/>
          <a:ext cx="739691" cy="63734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67629F-4DFD-4D52-9F0E-405EE87CD9B9}">
      <dsp:nvSpPr>
        <dsp:cNvPr id="0" name=""/>
        <dsp:cNvSpPr/>
      </dsp:nvSpPr>
      <dsp:spPr>
        <a:xfrm>
          <a:off x="4797852" y="0"/>
          <a:ext cx="1606617" cy="1389912"/>
        </a:xfrm>
        <a:prstGeom prst="hexagon">
          <a:avLst>
            <a:gd name="adj" fmla="val 28570"/>
            <a:gd name="vf" fmla="val 115470"/>
          </a:avLst>
        </a:prstGeom>
        <a:solidFill>
          <a:srgbClr val="3361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Indicators</a:t>
          </a:r>
        </a:p>
      </dsp:txBody>
      <dsp:txXfrm>
        <a:off x="5064103" y="230338"/>
        <a:ext cx="1074115" cy="929236"/>
      </dsp:txXfrm>
    </dsp:sp>
    <dsp:sp modelId="{CC5BCD65-38A4-4614-971D-FE8FD02237FB}">
      <dsp:nvSpPr>
        <dsp:cNvPr id="0" name=""/>
        <dsp:cNvSpPr/>
      </dsp:nvSpPr>
      <dsp:spPr>
        <a:xfrm>
          <a:off x="6708190" y="1922545"/>
          <a:ext cx="739691" cy="63734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2638C8-1988-478D-91B0-5875DD1C3226}">
      <dsp:nvSpPr>
        <dsp:cNvPr id="0" name=""/>
        <dsp:cNvSpPr/>
      </dsp:nvSpPr>
      <dsp:spPr>
        <a:xfrm>
          <a:off x="6271307" y="854889"/>
          <a:ext cx="1606617" cy="1389912"/>
        </a:xfrm>
        <a:prstGeom prst="hexagon">
          <a:avLst>
            <a:gd name="adj" fmla="val 28570"/>
            <a:gd name="vf" fmla="val 115470"/>
          </a:avLst>
        </a:prstGeom>
        <a:solidFill>
          <a:srgbClr val="3361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Outcomes and Actions</a:t>
          </a:r>
        </a:p>
      </dsp:txBody>
      <dsp:txXfrm>
        <a:off x="6537558" y="1085227"/>
        <a:ext cx="1074115" cy="929236"/>
      </dsp:txXfrm>
    </dsp:sp>
    <dsp:sp modelId="{226AA7B1-FB17-447A-8AC4-0C5B6D9A8552}">
      <dsp:nvSpPr>
        <dsp:cNvPr id="0" name=""/>
        <dsp:cNvSpPr/>
      </dsp:nvSpPr>
      <dsp:spPr>
        <a:xfrm>
          <a:off x="6108502" y="3267513"/>
          <a:ext cx="739691" cy="63734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CA9DC2-D6F2-4F8D-8A71-ECBBB709BF38}">
      <dsp:nvSpPr>
        <dsp:cNvPr id="0" name=""/>
        <dsp:cNvSpPr/>
      </dsp:nvSpPr>
      <dsp:spPr>
        <a:xfrm>
          <a:off x="6271307" y="2535502"/>
          <a:ext cx="1606617" cy="1389912"/>
        </a:xfrm>
        <a:prstGeom prst="hexagon">
          <a:avLst>
            <a:gd name="adj" fmla="val 28570"/>
            <a:gd name="vf" fmla="val 115470"/>
          </a:avLst>
        </a:prstGeom>
        <a:solidFill>
          <a:srgbClr val="3361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Timeline</a:t>
          </a:r>
        </a:p>
      </dsp:txBody>
      <dsp:txXfrm>
        <a:off x="6537558" y="2765840"/>
        <a:ext cx="1074115" cy="929236"/>
      </dsp:txXfrm>
    </dsp:sp>
    <dsp:sp modelId="{27C71490-A293-4F5F-8FA0-04211F3386F6}">
      <dsp:nvSpPr>
        <dsp:cNvPr id="0" name=""/>
        <dsp:cNvSpPr/>
      </dsp:nvSpPr>
      <dsp:spPr>
        <a:xfrm>
          <a:off x="4620910" y="3407126"/>
          <a:ext cx="739691" cy="63734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9E16A8-D347-4212-A688-CCBC741662F4}">
      <dsp:nvSpPr>
        <dsp:cNvPr id="0" name=""/>
        <dsp:cNvSpPr/>
      </dsp:nvSpPr>
      <dsp:spPr>
        <a:xfrm>
          <a:off x="4797852" y="3391348"/>
          <a:ext cx="1606617" cy="1389912"/>
        </a:xfrm>
        <a:prstGeom prst="hexagon">
          <a:avLst>
            <a:gd name="adj" fmla="val 28570"/>
            <a:gd name="vf" fmla="val 115470"/>
          </a:avLst>
        </a:prstGeom>
        <a:solidFill>
          <a:srgbClr val="3361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Accountability</a:t>
          </a:r>
        </a:p>
      </dsp:txBody>
      <dsp:txXfrm>
        <a:off x="5064103" y="3621686"/>
        <a:ext cx="1074115" cy="929236"/>
      </dsp:txXfrm>
    </dsp:sp>
    <dsp:sp modelId="{F84ACB50-613D-4517-872A-C1F90B0F5F31}">
      <dsp:nvSpPr>
        <dsp:cNvPr id="0" name=""/>
        <dsp:cNvSpPr/>
      </dsp:nvSpPr>
      <dsp:spPr>
        <a:xfrm>
          <a:off x="3743495" y="2216114"/>
          <a:ext cx="739691" cy="63734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50A030-F85B-4AC4-8501-235F38E7D058}">
      <dsp:nvSpPr>
        <dsp:cNvPr id="0" name=""/>
        <dsp:cNvSpPr/>
      </dsp:nvSpPr>
      <dsp:spPr>
        <a:xfrm>
          <a:off x="3317557" y="2536458"/>
          <a:ext cx="1606617" cy="1389912"/>
        </a:xfrm>
        <a:prstGeom prst="hexagon">
          <a:avLst>
            <a:gd name="adj" fmla="val 28570"/>
            <a:gd name="vf" fmla="val 115470"/>
          </a:avLst>
        </a:prstGeom>
        <a:solidFill>
          <a:srgbClr val="3361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Performance Measures</a:t>
          </a:r>
        </a:p>
      </dsp:txBody>
      <dsp:txXfrm>
        <a:off x="3583808" y="2766796"/>
        <a:ext cx="1074115" cy="929236"/>
      </dsp:txXfrm>
    </dsp:sp>
    <dsp:sp modelId="{625E955F-3A66-47C9-8125-A982EE8A58FD}">
      <dsp:nvSpPr>
        <dsp:cNvPr id="0" name=""/>
        <dsp:cNvSpPr/>
      </dsp:nvSpPr>
      <dsp:spPr>
        <a:xfrm>
          <a:off x="3317557" y="852976"/>
          <a:ext cx="1606617" cy="1389912"/>
        </a:xfrm>
        <a:prstGeom prst="hexagon">
          <a:avLst>
            <a:gd name="adj" fmla="val 28570"/>
            <a:gd name="vf" fmla="val 115470"/>
          </a:avLst>
        </a:prstGeom>
        <a:solidFill>
          <a:srgbClr val="3361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Progress Report</a:t>
          </a:r>
        </a:p>
      </dsp:txBody>
      <dsp:txXfrm>
        <a:off x="3583808" y="1083314"/>
        <a:ext cx="1074115" cy="929236"/>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9EA2DB3-0B39-44F8-B8A1-8E8CDD68E399}" type="datetimeFigureOut">
              <a:rPr lang="en-US" smtClean="0"/>
              <a:t>9/30/2022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4494216-C4A7-46E4-B4DA-C73C08A1E9EC}" type="slidenum">
              <a:rPr lang="en-US" smtClean="0"/>
              <a:t>‹#›</a:t>
            </a:fld>
            <a:endParaRPr lang="en-US"/>
          </a:p>
        </p:txBody>
      </p:sp>
    </p:spTree>
    <p:extLst>
      <p:ext uri="{BB962C8B-B14F-4D97-AF65-F5344CB8AC3E}">
        <p14:creationId xmlns:p14="http://schemas.microsoft.com/office/powerpoint/2010/main" val="2033774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49AFBBF-F1AE-45D2-B2EB-E173F98077DD}" type="datetimeFigureOut">
              <a:rPr lang="en-US" smtClean="0"/>
              <a:t>9/30/2022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EF2DFF5-C088-49C8-B3A0-AE4427D59F54}" type="slidenum">
              <a:rPr lang="en-US" smtClean="0"/>
              <a:t>‹#›</a:t>
            </a:fld>
            <a:endParaRPr lang="en-US"/>
          </a:p>
        </p:txBody>
      </p:sp>
    </p:spTree>
    <p:extLst>
      <p:ext uri="{BB962C8B-B14F-4D97-AF65-F5344CB8AC3E}">
        <p14:creationId xmlns:p14="http://schemas.microsoft.com/office/powerpoint/2010/main" val="1435908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5BE1B-ABFD-490B-8AD3-FFD5F8A7E403}" type="slidenum">
              <a:rPr lang="en-US" smtClean="0"/>
              <a:t>3</a:t>
            </a:fld>
            <a:endParaRPr lang="en-US"/>
          </a:p>
        </p:txBody>
      </p:sp>
    </p:spTree>
    <p:extLst>
      <p:ext uri="{BB962C8B-B14F-4D97-AF65-F5344CB8AC3E}">
        <p14:creationId xmlns:p14="http://schemas.microsoft.com/office/powerpoint/2010/main" val="32868888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Rectangle 3"/>
          <p:cNvSpPr/>
          <p:nvPr/>
        </p:nvSpPr>
        <p:spPr>
          <a:xfrm>
            <a:off x="9401175" y="5610225"/>
            <a:ext cx="2514600" cy="1076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12192000" cy="885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7833131" cy="6858000"/>
          </a:xfrm>
          <a:prstGeom prst="rect">
            <a:avLst/>
          </a:prstGeom>
          <a:solidFill>
            <a:srgbClr val="77BD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dirty="0">
              <a:ln>
                <a:noFill/>
              </a:ln>
              <a:solidFill>
                <a:schemeClr val="lt1"/>
              </a:solidFill>
            </a:endParaRPr>
          </a:p>
        </p:txBody>
      </p:sp>
      <p:sp>
        <p:nvSpPr>
          <p:cNvPr id="7" name="Rectangle 6"/>
          <p:cNvSpPr/>
          <p:nvPr/>
        </p:nvSpPr>
        <p:spPr>
          <a:xfrm>
            <a:off x="10315074" y="0"/>
            <a:ext cx="1876925" cy="6858000"/>
          </a:xfrm>
          <a:prstGeom prst="rect">
            <a:avLst/>
          </a:prstGeom>
          <a:solidFill>
            <a:srgbClr val="3361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lt1"/>
              </a:solidFill>
            </a:endParaRPr>
          </a:p>
        </p:txBody>
      </p:sp>
      <p:pic>
        <p:nvPicPr>
          <p:cNvPr id="10" name="Picture 9">
            <a:extLst>
              <a:ext uri="{FF2B5EF4-FFF2-40B4-BE49-F238E27FC236}">
                <a16:creationId xmlns:a16="http://schemas.microsoft.com/office/drawing/2014/main" id="{D2D45E02-763A-F544-B000-8B0D68035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88252" y="4095750"/>
            <a:ext cx="2171700" cy="2590800"/>
          </a:xfrm>
          <a:prstGeom prst="rect">
            <a:avLst/>
          </a:prstGeom>
        </p:spPr>
      </p:pic>
    </p:spTree>
    <p:extLst>
      <p:ext uri="{BB962C8B-B14F-4D97-AF65-F5344CB8AC3E}">
        <p14:creationId xmlns:p14="http://schemas.microsoft.com/office/powerpoint/2010/main" val="1242723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2D73A1E-9CFC-4335-AD58-5BCEFCF1EB65}" type="datetimeFigureOut">
              <a:rPr lang="en-US" smtClean="0"/>
              <a:t>9/30/2022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54489F4-7622-4925-BD14-C06107519592}" type="slidenum">
              <a:rPr lang="en-US" smtClean="0"/>
              <a:t>‹#›</a:t>
            </a:fld>
            <a:endParaRPr lang="en-US"/>
          </a:p>
        </p:txBody>
      </p:sp>
    </p:spTree>
    <p:extLst>
      <p:ext uri="{BB962C8B-B14F-4D97-AF65-F5344CB8AC3E}">
        <p14:creationId xmlns:p14="http://schemas.microsoft.com/office/powerpoint/2010/main" val="2038417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2D73A1E-9CFC-4335-AD58-5BCEFCF1EB65}" type="datetimeFigureOut">
              <a:rPr lang="en-US" smtClean="0"/>
              <a:t>9/30/2022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54489F4-7622-4925-BD14-C06107519592}" type="slidenum">
              <a:rPr lang="en-US" smtClean="0"/>
              <a:t>‹#›</a:t>
            </a:fld>
            <a:endParaRPr lang="en-US"/>
          </a:p>
        </p:txBody>
      </p:sp>
    </p:spTree>
    <p:extLst>
      <p:ext uri="{BB962C8B-B14F-4D97-AF65-F5344CB8AC3E}">
        <p14:creationId xmlns:p14="http://schemas.microsoft.com/office/powerpoint/2010/main" val="140536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itle 7"/>
          <p:cNvSpPr>
            <a:spLocks noGrp="1"/>
          </p:cNvSpPr>
          <p:nvPr>
            <p:ph type="title"/>
          </p:nvPr>
        </p:nvSpPr>
        <p:spPr>
          <a:xfrm>
            <a:off x="838199" y="365125"/>
            <a:ext cx="10508311" cy="1400065"/>
          </a:xfrm>
        </p:spPr>
        <p:txBody>
          <a:bodyPr/>
          <a:lstStyle/>
          <a:p>
            <a:r>
              <a:rPr lang="en-US"/>
              <a:t>Click to edit Master title style</a:t>
            </a:r>
            <a:endParaRPr lang="en-US" dirty="0"/>
          </a:p>
        </p:txBody>
      </p:sp>
    </p:spTree>
    <p:extLst>
      <p:ext uri="{BB962C8B-B14F-4D97-AF65-F5344CB8AC3E}">
        <p14:creationId xmlns:p14="http://schemas.microsoft.com/office/powerpoint/2010/main" val="931045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2D73A1E-9CFC-4335-AD58-5BCEFCF1EB65}" type="datetimeFigureOut">
              <a:rPr lang="en-US" smtClean="0"/>
              <a:t>9/30/2022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54489F4-7622-4925-BD14-C06107519592}" type="slidenum">
              <a:rPr lang="en-US" smtClean="0"/>
              <a:t>‹#›</a:t>
            </a:fld>
            <a:endParaRPr lang="en-US"/>
          </a:p>
        </p:txBody>
      </p:sp>
    </p:spTree>
    <p:extLst>
      <p:ext uri="{BB962C8B-B14F-4D97-AF65-F5344CB8AC3E}">
        <p14:creationId xmlns:p14="http://schemas.microsoft.com/office/powerpoint/2010/main" val="776709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2D73A1E-9CFC-4335-AD58-5BCEFCF1EB65}" type="datetimeFigureOut">
              <a:rPr lang="en-US" smtClean="0"/>
              <a:t>9/30/2022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54489F4-7622-4925-BD14-C06107519592}" type="slidenum">
              <a:rPr lang="en-US" smtClean="0"/>
              <a:t>‹#›</a:t>
            </a:fld>
            <a:endParaRPr lang="en-US"/>
          </a:p>
        </p:txBody>
      </p:sp>
    </p:spTree>
    <p:extLst>
      <p:ext uri="{BB962C8B-B14F-4D97-AF65-F5344CB8AC3E}">
        <p14:creationId xmlns:p14="http://schemas.microsoft.com/office/powerpoint/2010/main" val="1376606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2D73A1E-9CFC-4335-AD58-5BCEFCF1EB65}" type="datetimeFigureOut">
              <a:rPr lang="en-US" smtClean="0"/>
              <a:t>9/30/2022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54489F4-7622-4925-BD14-C06107519592}" type="slidenum">
              <a:rPr lang="en-US" smtClean="0"/>
              <a:t>‹#›</a:t>
            </a:fld>
            <a:endParaRPr lang="en-US"/>
          </a:p>
        </p:txBody>
      </p:sp>
    </p:spTree>
    <p:extLst>
      <p:ext uri="{BB962C8B-B14F-4D97-AF65-F5344CB8AC3E}">
        <p14:creationId xmlns:p14="http://schemas.microsoft.com/office/powerpoint/2010/main" val="495998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2D73A1E-9CFC-4335-AD58-5BCEFCF1EB65}" type="datetimeFigureOut">
              <a:rPr lang="en-US" smtClean="0"/>
              <a:t>9/30/2022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54489F4-7622-4925-BD14-C06107519592}" type="slidenum">
              <a:rPr lang="en-US" smtClean="0"/>
              <a:t>‹#›</a:t>
            </a:fld>
            <a:endParaRPr lang="en-US"/>
          </a:p>
        </p:txBody>
      </p:sp>
    </p:spTree>
    <p:extLst>
      <p:ext uri="{BB962C8B-B14F-4D97-AF65-F5344CB8AC3E}">
        <p14:creationId xmlns:p14="http://schemas.microsoft.com/office/powerpoint/2010/main" val="1070837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2D73A1E-9CFC-4335-AD58-5BCEFCF1EB65}" type="datetimeFigureOut">
              <a:rPr lang="en-US" smtClean="0"/>
              <a:t>9/30/2022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54489F4-7622-4925-BD14-C06107519592}" type="slidenum">
              <a:rPr lang="en-US" smtClean="0"/>
              <a:t>‹#›</a:t>
            </a:fld>
            <a:endParaRPr lang="en-US"/>
          </a:p>
        </p:txBody>
      </p:sp>
    </p:spTree>
    <p:extLst>
      <p:ext uri="{BB962C8B-B14F-4D97-AF65-F5344CB8AC3E}">
        <p14:creationId xmlns:p14="http://schemas.microsoft.com/office/powerpoint/2010/main" val="615886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2D73A1E-9CFC-4335-AD58-5BCEFCF1EB65}" type="datetimeFigureOut">
              <a:rPr lang="en-US" smtClean="0"/>
              <a:t>9/30/2022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54489F4-7622-4925-BD14-C06107519592}" type="slidenum">
              <a:rPr lang="en-US" smtClean="0"/>
              <a:t>‹#›</a:t>
            </a:fld>
            <a:endParaRPr lang="en-US"/>
          </a:p>
        </p:txBody>
      </p:sp>
    </p:spTree>
    <p:extLst>
      <p:ext uri="{BB962C8B-B14F-4D97-AF65-F5344CB8AC3E}">
        <p14:creationId xmlns:p14="http://schemas.microsoft.com/office/powerpoint/2010/main" val="2050631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2D73A1E-9CFC-4335-AD58-5BCEFCF1EB65}" type="datetimeFigureOut">
              <a:rPr lang="en-US" smtClean="0"/>
              <a:t>9/30/2022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54489F4-7622-4925-BD14-C06107519592}" type="slidenum">
              <a:rPr lang="en-US" smtClean="0"/>
              <a:t>‹#›</a:t>
            </a:fld>
            <a:endParaRPr lang="en-US"/>
          </a:p>
        </p:txBody>
      </p:sp>
    </p:spTree>
    <p:extLst>
      <p:ext uri="{BB962C8B-B14F-4D97-AF65-F5344CB8AC3E}">
        <p14:creationId xmlns:p14="http://schemas.microsoft.com/office/powerpoint/2010/main" val="397352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p:nvPicPr>
        <p:blipFill rotWithShape="1">
          <a:blip r:embed="rId13">
            <a:clrChange>
              <a:clrFrom>
                <a:srgbClr val="1E3011">
                  <a:alpha val="25098"/>
                </a:srgbClr>
              </a:clrFrom>
              <a:clrTo>
                <a:srgbClr val="1E3011">
                  <a:alpha val="0"/>
                </a:srgbClr>
              </a:clrTo>
            </a:clrChange>
            <a:extLst>
              <a:ext uri="{28A0092B-C50C-407E-A947-70E740481C1C}">
                <a14:useLocalDpi xmlns:a14="http://schemas.microsoft.com/office/drawing/2010/main" val="0"/>
              </a:ext>
            </a:extLst>
          </a:blip>
          <a:srcRect/>
          <a:stretch/>
        </p:blipFill>
        <p:spPr>
          <a:xfrm>
            <a:off x="13774550" y="-2656723"/>
            <a:ext cx="4687510" cy="5693530"/>
          </a:xfrm>
          <a:prstGeom prst="rect">
            <a:avLst/>
          </a:prstGeom>
          <a:noFill/>
          <a:effectLst/>
        </p:spPr>
      </p:pic>
      <p:sp>
        <p:nvSpPr>
          <p:cNvPr id="13" name="Rectangle 12"/>
          <p:cNvSpPr/>
          <p:nvPr/>
        </p:nvSpPr>
        <p:spPr>
          <a:xfrm>
            <a:off x="0" y="0"/>
            <a:ext cx="10315074" cy="450273"/>
          </a:xfrm>
          <a:prstGeom prst="rect">
            <a:avLst/>
          </a:prstGeom>
          <a:solidFill>
            <a:srgbClr val="77BD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lt1"/>
              </a:solidFill>
            </a:endParaRPr>
          </a:p>
        </p:txBody>
      </p:sp>
      <p:sp>
        <p:nvSpPr>
          <p:cNvPr id="14" name="Rectangle 13"/>
          <p:cNvSpPr/>
          <p:nvPr/>
        </p:nvSpPr>
        <p:spPr>
          <a:xfrm>
            <a:off x="10315074" y="0"/>
            <a:ext cx="1876925" cy="450273"/>
          </a:xfrm>
          <a:prstGeom prst="rect">
            <a:avLst/>
          </a:prstGeom>
          <a:solidFill>
            <a:srgbClr val="3361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lt1"/>
              </a:solidFill>
            </a:endParaRPr>
          </a:p>
        </p:txBody>
      </p:sp>
      <p:pic>
        <p:nvPicPr>
          <p:cNvPr id="7" name="Picture 6">
            <a:extLst>
              <a:ext uri="{FF2B5EF4-FFF2-40B4-BE49-F238E27FC236}">
                <a16:creationId xmlns:a16="http://schemas.microsoft.com/office/drawing/2014/main" id="{FF440B9C-7BD8-7449-8F2D-7D228764E74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086977" y="5926719"/>
            <a:ext cx="1727426" cy="585209"/>
          </a:xfrm>
          <a:prstGeom prst="rect">
            <a:avLst/>
          </a:prstGeom>
        </p:spPr>
      </p:pic>
    </p:spTree>
    <p:extLst>
      <p:ext uri="{BB962C8B-B14F-4D97-AF65-F5344CB8AC3E}">
        <p14:creationId xmlns:p14="http://schemas.microsoft.com/office/powerpoint/2010/main" val="2486651058"/>
      </p:ext>
    </p:extLst>
  </p:cSld>
  <p:clrMap bg1="lt1" tx1="dk1" bg2="lt2" tx2="dk2" accent1="accent1" accent2="accent2" accent3="accent3" accent4="accent4" accent5="accent5" accent6="accent6" hlink="hlink" folHlink="folHlink"/>
  <p:sldLayoutIdLst>
    <p:sldLayoutId id="2147483659"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35801" y="2847664"/>
            <a:ext cx="7766936" cy="16463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solidFill>
                  <a:srgbClr val="336195"/>
                </a:solidFill>
              </a:rPr>
              <a:t>Instituting a DEI Program within a Utility</a:t>
            </a:r>
          </a:p>
          <a:p>
            <a:pPr algn="r"/>
            <a:r>
              <a:rPr lang="en-US" sz="2400" b="1" dirty="0">
                <a:solidFill>
                  <a:schemeClr val="bg1"/>
                </a:solidFill>
                <a:latin typeface="Arial" panose="020B0604020202020204" pitchFamily="34" charset="0"/>
                <a:cs typeface="Arial" panose="020B0604020202020204" pitchFamily="34" charset="0"/>
              </a:rPr>
              <a:t>Diversity, Equity and Inclusion in Action</a:t>
            </a:r>
          </a:p>
          <a:p>
            <a:pPr algn="r"/>
            <a:endParaRPr lang="en-US" sz="2400" b="1" dirty="0">
              <a:solidFill>
                <a:schemeClr val="bg1"/>
              </a:solidFill>
              <a:latin typeface="Arial" panose="020B0604020202020204" pitchFamily="34" charset="0"/>
              <a:cs typeface="Arial" panose="020B0604020202020204" pitchFamily="34" charset="0"/>
            </a:endParaRPr>
          </a:p>
          <a:p>
            <a:pPr algn="r"/>
            <a:r>
              <a:rPr lang="en-US" sz="2400" b="1" dirty="0">
                <a:solidFill>
                  <a:schemeClr val="bg1"/>
                </a:solidFill>
                <a:latin typeface="Arial" panose="020B0604020202020204" pitchFamily="34" charset="0"/>
                <a:cs typeface="Arial" panose="020B0604020202020204" pitchFamily="34" charset="0"/>
              </a:rPr>
              <a:t>Kellie S. Watson, Equity and Compliance Officer</a:t>
            </a:r>
          </a:p>
          <a:p>
            <a:r>
              <a:rPr lang="en-US" dirty="0">
                <a:solidFill>
                  <a:srgbClr val="336195"/>
                </a:solidFill>
              </a:rPr>
              <a:t> </a:t>
            </a:r>
          </a:p>
        </p:txBody>
      </p:sp>
      <p:sp>
        <p:nvSpPr>
          <p:cNvPr id="3" name="Subtitle 2"/>
          <p:cNvSpPr txBox="1">
            <a:spLocks/>
          </p:cNvSpPr>
          <p:nvPr/>
        </p:nvSpPr>
        <p:spPr>
          <a:xfrm>
            <a:off x="1507067" y="3122366"/>
            <a:ext cx="7766936" cy="10968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chemeClr val="bg1"/>
              </a:solidFill>
            </a:endParaRPr>
          </a:p>
        </p:txBody>
      </p:sp>
    </p:spTree>
    <p:extLst>
      <p:ext uri="{BB962C8B-B14F-4D97-AF65-F5344CB8AC3E}">
        <p14:creationId xmlns:p14="http://schemas.microsoft.com/office/powerpoint/2010/main" val="299704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47843" y="484909"/>
            <a:ext cx="11112884" cy="1320800"/>
          </a:xfrm>
        </p:spPr>
        <p:txBody>
          <a:bodyPr/>
          <a:lstStyle/>
          <a:p>
            <a:r>
              <a:rPr lang="en-US" dirty="0">
                <a:solidFill>
                  <a:srgbClr val="336195"/>
                </a:solidFill>
              </a:rPr>
              <a:t>DEI Training and Educational Opportunities</a:t>
            </a:r>
          </a:p>
        </p:txBody>
      </p:sp>
      <p:sp>
        <p:nvSpPr>
          <p:cNvPr id="5" name="Content Placeholder 2"/>
          <p:cNvSpPr txBox="1">
            <a:spLocks/>
          </p:cNvSpPr>
          <p:nvPr/>
        </p:nvSpPr>
        <p:spPr>
          <a:xfrm>
            <a:off x="635769" y="2055090"/>
            <a:ext cx="10724958" cy="4235653"/>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indent="-398463" algn="l">
              <a:lnSpc>
                <a:spcPct val="120000"/>
              </a:lnSpc>
              <a:buFont typeface="Wingdings" panose="05000000000000000000" pitchFamily="2" charset="2"/>
              <a:buChar char="Ø"/>
            </a:pPr>
            <a:r>
              <a:rPr lang="en-US" sz="9600" dirty="0">
                <a:solidFill>
                  <a:srgbClr val="336195"/>
                </a:solidFill>
              </a:rPr>
              <a:t>Training involves more than the training that is legally required</a:t>
            </a:r>
          </a:p>
          <a:p>
            <a:pPr marL="742950" indent="-398463" algn="l">
              <a:lnSpc>
                <a:spcPct val="120000"/>
              </a:lnSpc>
              <a:buFont typeface="Wingdings" panose="05000000000000000000" pitchFamily="2" charset="2"/>
              <a:buChar char="Ø"/>
            </a:pPr>
            <a:r>
              <a:rPr lang="en-US" sz="9600" dirty="0">
                <a:solidFill>
                  <a:srgbClr val="336195"/>
                </a:solidFill>
              </a:rPr>
              <a:t>We are moving passed just compliance, and on to removing barriers for full engagement so that everyone can be successful</a:t>
            </a:r>
          </a:p>
          <a:p>
            <a:pPr marL="742950" indent="-398463" algn="l">
              <a:lnSpc>
                <a:spcPct val="120000"/>
              </a:lnSpc>
              <a:buFont typeface="Wingdings" panose="05000000000000000000" pitchFamily="2" charset="2"/>
              <a:buChar char="Ø"/>
            </a:pPr>
            <a:r>
              <a:rPr lang="en-US" sz="9600" dirty="0">
                <a:solidFill>
                  <a:srgbClr val="336195"/>
                </a:solidFill>
              </a:rPr>
              <a:t>Educational Opportunities will include Lunch and Learn sessions, speaker forums, and employee book club</a:t>
            </a:r>
          </a:p>
          <a:p>
            <a:pPr marL="742950" indent="-398463" algn="l">
              <a:lnSpc>
                <a:spcPct val="120000"/>
              </a:lnSpc>
              <a:buFont typeface="Wingdings" panose="05000000000000000000" pitchFamily="2" charset="2"/>
              <a:buChar char="Ø"/>
            </a:pPr>
            <a:r>
              <a:rPr lang="en-US" sz="9600" dirty="0">
                <a:solidFill>
                  <a:srgbClr val="336195"/>
                </a:solidFill>
              </a:rPr>
              <a:t>Training will include but not be limited to the following:</a:t>
            </a:r>
          </a:p>
          <a:p>
            <a:pPr marL="1149350" lvl="1" indent="-234950" algn="l">
              <a:lnSpc>
                <a:spcPct val="120000"/>
              </a:lnSpc>
              <a:buFont typeface="Wingdings" panose="05000000000000000000" pitchFamily="2" charset="2"/>
              <a:buChar char="Ø"/>
            </a:pPr>
            <a:r>
              <a:rPr lang="en-US" sz="7200" dirty="0">
                <a:solidFill>
                  <a:srgbClr val="336195"/>
                </a:solidFill>
              </a:rPr>
              <a:t>Shared definitions</a:t>
            </a:r>
          </a:p>
          <a:p>
            <a:pPr marL="1149350" lvl="1" indent="-234950" algn="l">
              <a:lnSpc>
                <a:spcPct val="120000"/>
              </a:lnSpc>
              <a:buFont typeface="Wingdings" panose="05000000000000000000" pitchFamily="2" charset="2"/>
              <a:buChar char="Ø"/>
            </a:pPr>
            <a:r>
              <a:rPr lang="en-US" sz="7200" dirty="0">
                <a:solidFill>
                  <a:srgbClr val="336195"/>
                </a:solidFill>
              </a:rPr>
              <a:t>Implicit or unconscious bias</a:t>
            </a:r>
          </a:p>
          <a:p>
            <a:pPr marL="1149350" lvl="1" indent="-234950" algn="l">
              <a:lnSpc>
                <a:spcPct val="120000"/>
              </a:lnSpc>
              <a:buFont typeface="Wingdings" panose="05000000000000000000" pitchFamily="2" charset="2"/>
              <a:buChar char="Ø"/>
            </a:pPr>
            <a:r>
              <a:rPr lang="en-US" sz="7200" dirty="0">
                <a:solidFill>
                  <a:srgbClr val="336195"/>
                </a:solidFill>
              </a:rPr>
              <a:t>Race and Power</a:t>
            </a:r>
          </a:p>
          <a:p>
            <a:pPr marL="1149350" lvl="1" indent="-234950" algn="l">
              <a:lnSpc>
                <a:spcPct val="120000"/>
              </a:lnSpc>
              <a:buFont typeface="Wingdings" panose="05000000000000000000" pitchFamily="2" charset="2"/>
              <a:buChar char="Ø"/>
            </a:pPr>
            <a:r>
              <a:rPr lang="en-US" sz="7200" dirty="0">
                <a:solidFill>
                  <a:srgbClr val="336195"/>
                </a:solidFill>
              </a:rPr>
              <a:t>Equity Toolkit training</a:t>
            </a:r>
          </a:p>
          <a:p>
            <a:pPr lvl="1"/>
            <a:endParaRPr lang="en-US" dirty="0">
              <a:solidFill>
                <a:srgbClr val="336195"/>
              </a:solidFill>
            </a:endParaRPr>
          </a:p>
          <a:p>
            <a:endParaRPr lang="en-US" dirty="0">
              <a:solidFill>
                <a:srgbClr val="336195"/>
              </a:solidFill>
            </a:endParaRPr>
          </a:p>
        </p:txBody>
      </p:sp>
    </p:spTree>
    <p:extLst>
      <p:ext uri="{BB962C8B-B14F-4D97-AF65-F5344CB8AC3E}">
        <p14:creationId xmlns:p14="http://schemas.microsoft.com/office/powerpoint/2010/main" val="2149775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6259" y="415863"/>
            <a:ext cx="8596668" cy="789709"/>
          </a:xfrm>
        </p:spPr>
        <p:txBody>
          <a:bodyPr/>
          <a:lstStyle/>
          <a:p>
            <a:r>
              <a:rPr lang="en-US" dirty="0">
                <a:solidFill>
                  <a:srgbClr val="336195"/>
                </a:solidFill>
              </a:rPr>
              <a:t>Courageous Conversations</a:t>
            </a:r>
          </a:p>
        </p:txBody>
      </p:sp>
      <p:sp>
        <p:nvSpPr>
          <p:cNvPr id="5" name="Content Placeholder 2"/>
          <p:cNvSpPr txBox="1">
            <a:spLocks/>
          </p:cNvSpPr>
          <p:nvPr/>
        </p:nvSpPr>
        <p:spPr>
          <a:xfrm>
            <a:off x="0" y="1459497"/>
            <a:ext cx="11568546" cy="4738255"/>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3275" indent="-346075" algn="l">
              <a:lnSpc>
                <a:spcPct val="120000"/>
              </a:lnSpc>
              <a:spcBef>
                <a:spcPts val="0"/>
              </a:spcBef>
              <a:buFont typeface="Wingdings" panose="05000000000000000000" pitchFamily="2" charset="2"/>
              <a:buChar char="Ø"/>
            </a:pPr>
            <a:r>
              <a:rPr lang="en-US" dirty="0">
                <a:solidFill>
                  <a:srgbClr val="336195"/>
                </a:solidFill>
              </a:rPr>
              <a:t>Dr. Martin Luther King Jr. once said “ I am convinced that men hate each other because they fear each other. They fear each other because they don’t know each other, and they don’t know each other because they don’t communicate with each other, and they don’t communicate with each other because they are separated from each other…”</a:t>
            </a:r>
            <a:br>
              <a:rPr lang="en-US" dirty="0">
                <a:solidFill>
                  <a:srgbClr val="336195"/>
                </a:solidFill>
              </a:rPr>
            </a:br>
            <a:endParaRPr lang="en-US" dirty="0">
              <a:solidFill>
                <a:srgbClr val="336195"/>
              </a:solidFill>
            </a:endParaRPr>
          </a:p>
          <a:p>
            <a:pPr marL="803275" indent="-346075" algn="l">
              <a:lnSpc>
                <a:spcPct val="120000"/>
              </a:lnSpc>
              <a:spcBef>
                <a:spcPts val="0"/>
              </a:spcBef>
              <a:buFont typeface="Wingdings" panose="05000000000000000000" pitchFamily="2" charset="2"/>
              <a:buChar char="Ø"/>
            </a:pPr>
            <a:r>
              <a:rPr lang="en-US" dirty="0">
                <a:solidFill>
                  <a:srgbClr val="336195"/>
                </a:solidFill>
              </a:rPr>
              <a:t>These conversations are designed to reconnect us across and through differences. The conversations aim to bring people together to share stories and experiences. By sharing stories we can begin to understand one another, our personal struggles and our collective struggles, and together commit to bridging the divide</a:t>
            </a:r>
          </a:p>
        </p:txBody>
      </p:sp>
    </p:spTree>
    <p:extLst>
      <p:ext uri="{BB962C8B-B14F-4D97-AF65-F5344CB8AC3E}">
        <p14:creationId xmlns:p14="http://schemas.microsoft.com/office/powerpoint/2010/main" val="579222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0990" y="423305"/>
            <a:ext cx="8596668" cy="816245"/>
          </a:xfrm>
        </p:spPr>
        <p:txBody>
          <a:bodyPr>
            <a:normAutofit fontScale="90000"/>
          </a:bodyPr>
          <a:lstStyle/>
          <a:p>
            <a:br>
              <a:rPr lang="en-US" sz="4900" dirty="0">
                <a:solidFill>
                  <a:srgbClr val="336195"/>
                </a:solidFill>
              </a:rPr>
            </a:br>
            <a:r>
              <a:rPr lang="en-US" sz="4900" dirty="0">
                <a:solidFill>
                  <a:srgbClr val="336195"/>
                </a:solidFill>
              </a:rPr>
              <a:t>Organize</a:t>
            </a:r>
            <a:br>
              <a:rPr lang="en-US" dirty="0">
                <a:solidFill>
                  <a:srgbClr val="336195"/>
                </a:solidFill>
              </a:rPr>
            </a:br>
            <a:endParaRPr lang="en-US" dirty="0">
              <a:solidFill>
                <a:srgbClr val="336195"/>
              </a:solidFill>
            </a:endParaRPr>
          </a:p>
        </p:txBody>
      </p:sp>
      <p:sp>
        <p:nvSpPr>
          <p:cNvPr id="5" name="Content Placeholder 2"/>
          <p:cNvSpPr txBox="1">
            <a:spLocks/>
          </p:cNvSpPr>
          <p:nvPr/>
        </p:nvSpPr>
        <p:spPr>
          <a:xfrm>
            <a:off x="465221" y="2092155"/>
            <a:ext cx="10547714" cy="38807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6075" indent="-346075" algn="l">
              <a:buFont typeface="Wingdings" panose="05000000000000000000" pitchFamily="2" charset="2"/>
              <a:buChar char="Ø"/>
            </a:pPr>
            <a:r>
              <a:rPr lang="en-US" sz="2200" dirty="0">
                <a:solidFill>
                  <a:srgbClr val="336195"/>
                </a:solidFill>
              </a:rPr>
              <a:t>Vision, Accountability &amp; Sustainability		Executive Director  </a:t>
            </a:r>
          </a:p>
          <a:p>
            <a:pPr algn="l"/>
            <a:endParaRPr lang="en-US" sz="2200" dirty="0">
              <a:solidFill>
                <a:srgbClr val="336195"/>
              </a:solidFill>
            </a:endParaRPr>
          </a:p>
          <a:p>
            <a:pPr marL="346075" indent="-346075" algn="l">
              <a:buFont typeface="Wingdings" panose="05000000000000000000" pitchFamily="2" charset="2"/>
              <a:buChar char="Ø"/>
            </a:pPr>
            <a:r>
              <a:rPr lang="en-US" sz="2200" dirty="0">
                <a:solidFill>
                  <a:srgbClr val="336195"/>
                </a:solidFill>
              </a:rPr>
              <a:t>Review, Approval, Alignment	 		Executive Leadership</a:t>
            </a:r>
          </a:p>
          <a:p>
            <a:pPr algn="l"/>
            <a:endParaRPr lang="en-US" sz="2200" dirty="0">
              <a:solidFill>
                <a:srgbClr val="336195"/>
              </a:solidFill>
            </a:endParaRPr>
          </a:p>
          <a:p>
            <a:pPr marL="346075" indent="-346075" algn="l">
              <a:buFont typeface="Wingdings" panose="05000000000000000000" pitchFamily="2" charset="2"/>
              <a:buChar char="Ø"/>
            </a:pPr>
            <a:r>
              <a:rPr lang="en-US" sz="2200" dirty="0">
                <a:solidFill>
                  <a:srgbClr val="336195"/>
                </a:solidFill>
              </a:rPr>
              <a:t>Planning &amp; Development 				Core Teams/Work Groups</a:t>
            </a:r>
          </a:p>
          <a:p>
            <a:pPr algn="l"/>
            <a:endParaRPr lang="en-US" sz="2200" dirty="0">
              <a:solidFill>
                <a:srgbClr val="336195"/>
              </a:solidFill>
            </a:endParaRPr>
          </a:p>
          <a:p>
            <a:pPr marL="346075" indent="-346075" algn="l">
              <a:buFont typeface="Wingdings" panose="05000000000000000000" pitchFamily="2" charset="2"/>
              <a:buChar char="Ø"/>
            </a:pPr>
            <a:r>
              <a:rPr lang="en-US" sz="2200" dirty="0">
                <a:solidFill>
                  <a:srgbClr val="336195"/>
                </a:solidFill>
              </a:rPr>
              <a:t>Implementation 					Department Equity Teams</a:t>
            </a:r>
          </a:p>
          <a:p>
            <a:pPr algn="l"/>
            <a:r>
              <a:rPr lang="en-US" sz="2200" dirty="0">
                <a:solidFill>
                  <a:srgbClr val="336195"/>
                </a:solidFill>
              </a:rPr>
              <a:t> </a:t>
            </a:r>
          </a:p>
        </p:txBody>
      </p:sp>
      <p:sp>
        <p:nvSpPr>
          <p:cNvPr id="6" name="Right Arrow 5"/>
          <p:cNvSpPr/>
          <p:nvPr/>
        </p:nvSpPr>
        <p:spPr>
          <a:xfrm>
            <a:off x="5739078" y="2049924"/>
            <a:ext cx="978408" cy="484632"/>
          </a:xfrm>
          <a:prstGeom prst="rightArrow">
            <a:avLst/>
          </a:prstGeom>
          <a:solidFill>
            <a:srgbClr val="3361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6195"/>
              </a:solidFill>
            </a:endParaRPr>
          </a:p>
        </p:txBody>
      </p:sp>
      <p:sp>
        <p:nvSpPr>
          <p:cNvPr id="7" name="Right Arrow 6"/>
          <p:cNvSpPr/>
          <p:nvPr/>
        </p:nvSpPr>
        <p:spPr>
          <a:xfrm>
            <a:off x="5739078" y="2969639"/>
            <a:ext cx="978408" cy="484632"/>
          </a:xfrm>
          <a:prstGeom prst="rightArrow">
            <a:avLst/>
          </a:prstGeom>
          <a:solidFill>
            <a:srgbClr val="3361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6195"/>
              </a:solidFill>
            </a:endParaRPr>
          </a:p>
        </p:txBody>
      </p:sp>
      <p:sp>
        <p:nvSpPr>
          <p:cNvPr id="8" name="Down Arrow 7"/>
          <p:cNvSpPr/>
          <p:nvPr/>
        </p:nvSpPr>
        <p:spPr>
          <a:xfrm>
            <a:off x="10336083" y="4601670"/>
            <a:ext cx="484632" cy="978408"/>
          </a:xfrm>
          <a:prstGeom prst="downArrow">
            <a:avLst/>
          </a:prstGeom>
          <a:solidFill>
            <a:srgbClr val="3361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6195"/>
              </a:solidFill>
            </a:endParaRPr>
          </a:p>
        </p:txBody>
      </p:sp>
      <p:sp>
        <p:nvSpPr>
          <p:cNvPr id="9" name="Right Arrow 8"/>
          <p:cNvSpPr/>
          <p:nvPr/>
        </p:nvSpPr>
        <p:spPr>
          <a:xfrm>
            <a:off x="5739078" y="3806798"/>
            <a:ext cx="978408" cy="484632"/>
          </a:xfrm>
          <a:prstGeom prst="rightArrow">
            <a:avLst/>
          </a:prstGeom>
          <a:solidFill>
            <a:srgbClr val="3361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6195"/>
              </a:solidFill>
            </a:endParaRPr>
          </a:p>
        </p:txBody>
      </p:sp>
      <p:sp>
        <p:nvSpPr>
          <p:cNvPr id="10" name="Right Arrow 9"/>
          <p:cNvSpPr/>
          <p:nvPr/>
        </p:nvSpPr>
        <p:spPr>
          <a:xfrm>
            <a:off x="5739078" y="4677922"/>
            <a:ext cx="978408" cy="484632"/>
          </a:xfrm>
          <a:prstGeom prst="rightArrow">
            <a:avLst/>
          </a:prstGeom>
          <a:solidFill>
            <a:srgbClr val="3361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6195"/>
              </a:solidFill>
            </a:endParaRPr>
          </a:p>
        </p:txBody>
      </p:sp>
      <p:sp>
        <p:nvSpPr>
          <p:cNvPr id="11" name="Down Arrow 10"/>
          <p:cNvSpPr/>
          <p:nvPr/>
        </p:nvSpPr>
        <p:spPr>
          <a:xfrm>
            <a:off x="10336083" y="1877178"/>
            <a:ext cx="484632" cy="978408"/>
          </a:xfrm>
          <a:prstGeom prst="downArrow">
            <a:avLst/>
          </a:prstGeom>
          <a:solidFill>
            <a:srgbClr val="3361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6195"/>
              </a:solidFill>
            </a:endParaRPr>
          </a:p>
        </p:txBody>
      </p:sp>
      <p:sp>
        <p:nvSpPr>
          <p:cNvPr id="12" name="Down Arrow 11"/>
          <p:cNvSpPr/>
          <p:nvPr/>
        </p:nvSpPr>
        <p:spPr>
          <a:xfrm>
            <a:off x="10336083" y="3272215"/>
            <a:ext cx="484632" cy="978408"/>
          </a:xfrm>
          <a:prstGeom prst="downArrow">
            <a:avLst/>
          </a:prstGeom>
          <a:solidFill>
            <a:srgbClr val="3361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6195"/>
              </a:solidFill>
            </a:endParaRPr>
          </a:p>
        </p:txBody>
      </p:sp>
    </p:spTree>
    <p:extLst>
      <p:ext uri="{BB962C8B-B14F-4D97-AF65-F5344CB8AC3E}">
        <p14:creationId xmlns:p14="http://schemas.microsoft.com/office/powerpoint/2010/main" val="683871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9387" y="482638"/>
            <a:ext cx="8596668" cy="665018"/>
          </a:xfrm>
        </p:spPr>
        <p:txBody>
          <a:bodyPr>
            <a:noAutofit/>
          </a:bodyPr>
          <a:lstStyle/>
          <a:p>
            <a:r>
              <a:rPr lang="en-US" dirty="0">
                <a:solidFill>
                  <a:srgbClr val="336195"/>
                </a:solidFill>
              </a:rPr>
              <a:t>Role of Leadership</a:t>
            </a:r>
          </a:p>
        </p:txBody>
      </p:sp>
      <p:sp>
        <p:nvSpPr>
          <p:cNvPr id="5" name="Content Placeholder 2"/>
          <p:cNvSpPr txBox="1">
            <a:spLocks/>
          </p:cNvSpPr>
          <p:nvPr/>
        </p:nvSpPr>
        <p:spPr>
          <a:xfrm>
            <a:off x="778858" y="1291388"/>
            <a:ext cx="8596668" cy="38807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220000"/>
              </a:lnSpc>
              <a:buFont typeface="Wingdings" panose="05000000000000000000" pitchFamily="2" charset="2"/>
              <a:buChar char="Ø"/>
            </a:pPr>
            <a:r>
              <a:rPr lang="en-US" sz="2400" dirty="0">
                <a:solidFill>
                  <a:srgbClr val="336195"/>
                </a:solidFill>
              </a:rPr>
              <a:t>Create &amp; support organizational buy-in</a:t>
            </a:r>
          </a:p>
          <a:p>
            <a:pPr marL="342900" indent="-342900" algn="l">
              <a:lnSpc>
                <a:spcPct val="220000"/>
              </a:lnSpc>
              <a:buFont typeface="Wingdings" panose="05000000000000000000" pitchFamily="2" charset="2"/>
              <a:buChar char="Ø"/>
            </a:pPr>
            <a:r>
              <a:rPr lang="en-US" sz="2400" dirty="0">
                <a:solidFill>
                  <a:srgbClr val="336195"/>
                </a:solidFill>
              </a:rPr>
              <a:t>Call for authentic engagement</a:t>
            </a:r>
          </a:p>
          <a:p>
            <a:pPr marL="342900" indent="-342900" algn="l">
              <a:lnSpc>
                <a:spcPct val="220000"/>
              </a:lnSpc>
              <a:buFont typeface="Wingdings" panose="05000000000000000000" pitchFamily="2" charset="2"/>
              <a:buChar char="Ø"/>
            </a:pPr>
            <a:r>
              <a:rPr lang="en-US" sz="2400" dirty="0">
                <a:solidFill>
                  <a:srgbClr val="336195"/>
                </a:solidFill>
              </a:rPr>
              <a:t>Commit to:</a:t>
            </a:r>
          </a:p>
          <a:p>
            <a:pPr marL="800100" lvl="1" indent="-342900" algn="l">
              <a:lnSpc>
                <a:spcPct val="100000"/>
              </a:lnSpc>
              <a:buFont typeface="Wingdings" panose="05000000000000000000" pitchFamily="2" charset="2"/>
              <a:buChar char="Ø"/>
            </a:pPr>
            <a:r>
              <a:rPr lang="en-US" sz="2400" dirty="0">
                <a:solidFill>
                  <a:srgbClr val="336195"/>
                </a:solidFill>
              </a:rPr>
              <a:t>Implementation</a:t>
            </a:r>
          </a:p>
          <a:p>
            <a:pPr marL="800100" lvl="1" indent="-342900" algn="l">
              <a:lnSpc>
                <a:spcPct val="100000"/>
              </a:lnSpc>
              <a:buFont typeface="Wingdings" panose="05000000000000000000" pitchFamily="2" charset="2"/>
              <a:buChar char="Ø"/>
            </a:pPr>
            <a:r>
              <a:rPr lang="en-US" sz="2400" dirty="0">
                <a:solidFill>
                  <a:srgbClr val="336195"/>
                </a:solidFill>
              </a:rPr>
              <a:t>Removal of barriers</a:t>
            </a:r>
          </a:p>
          <a:p>
            <a:pPr marL="800100" lvl="1" indent="-342900" algn="l">
              <a:lnSpc>
                <a:spcPct val="100000"/>
              </a:lnSpc>
              <a:buFont typeface="Wingdings" panose="05000000000000000000" pitchFamily="2" charset="2"/>
              <a:buChar char="Ø"/>
            </a:pPr>
            <a:r>
              <a:rPr lang="en-US" sz="2400" dirty="0">
                <a:solidFill>
                  <a:srgbClr val="336195"/>
                </a:solidFill>
              </a:rPr>
              <a:t>Evaluation</a:t>
            </a:r>
          </a:p>
          <a:p>
            <a:pPr marL="800100" lvl="1" indent="-342900" algn="l">
              <a:lnSpc>
                <a:spcPct val="100000"/>
              </a:lnSpc>
              <a:buFont typeface="Wingdings" panose="05000000000000000000" pitchFamily="2" charset="2"/>
              <a:buChar char="Ø"/>
            </a:pPr>
            <a:r>
              <a:rPr lang="en-US" sz="2400" dirty="0">
                <a:solidFill>
                  <a:srgbClr val="336195"/>
                </a:solidFill>
              </a:rPr>
              <a:t>Accountability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435" y="1882065"/>
            <a:ext cx="4829453" cy="3622089"/>
          </a:xfrm>
          <a:prstGeom prst="rect">
            <a:avLst/>
          </a:prstGeom>
        </p:spPr>
      </p:pic>
    </p:spTree>
    <p:extLst>
      <p:ext uri="{BB962C8B-B14F-4D97-AF65-F5344CB8AC3E}">
        <p14:creationId xmlns:p14="http://schemas.microsoft.com/office/powerpoint/2010/main" val="2138942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44825" y="483774"/>
            <a:ext cx="8596668" cy="678873"/>
          </a:xfrm>
        </p:spPr>
        <p:txBody>
          <a:bodyPr>
            <a:noAutofit/>
          </a:bodyPr>
          <a:lstStyle/>
          <a:p>
            <a:r>
              <a:rPr lang="en-US" dirty="0">
                <a:solidFill>
                  <a:srgbClr val="336195"/>
                </a:solidFill>
              </a:rPr>
              <a:t>Role of Leadership</a:t>
            </a:r>
          </a:p>
        </p:txBody>
      </p:sp>
      <p:sp>
        <p:nvSpPr>
          <p:cNvPr id="5" name="Content Placeholder 2"/>
          <p:cNvSpPr txBox="1">
            <a:spLocks/>
          </p:cNvSpPr>
          <p:nvPr/>
        </p:nvSpPr>
        <p:spPr>
          <a:xfrm>
            <a:off x="705044" y="1329317"/>
            <a:ext cx="8596668" cy="38807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50000"/>
              </a:lnSpc>
              <a:buFont typeface="Wingdings" panose="05000000000000000000" pitchFamily="2" charset="2"/>
              <a:buChar char="Ø"/>
            </a:pPr>
            <a:r>
              <a:rPr lang="en-US" sz="2400" dirty="0">
                <a:solidFill>
                  <a:srgbClr val="336195"/>
                </a:solidFill>
              </a:rPr>
              <a:t>Overall</a:t>
            </a:r>
          </a:p>
          <a:p>
            <a:pPr marL="800100" lvl="1" indent="-342900" algn="l">
              <a:lnSpc>
                <a:spcPct val="100000"/>
              </a:lnSpc>
              <a:buFont typeface="Wingdings" panose="05000000000000000000" pitchFamily="2" charset="2"/>
              <a:buChar char="Ø"/>
            </a:pPr>
            <a:r>
              <a:rPr lang="en-US" sz="2400" dirty="0">
                <a:solidFill>
                  <a:srgbClr val="336195"/>
                </a:solidFill>
              </a:rPr>
              <a:t>Create shared vision</a:t>
            </a:r>
          </a:p>
          <a:p>
            <a:pPr marL="800100" lvl="1" indent="-342900" algn="l">
              <a:lnSpc>
                <a:spcPct val="100000"/>
              </a:lnSpc>
              <a:buFont typeface="Wingdings" panose="05000000000000000000" pitchFamily="2" charset="2"/>
              <a:buChar char="Ø"/>
            </a:pPr>
            <a:r>
              <a:rPr lang="en-US" sz="2400" dirty="0">
                <a:solidFill>
                  <a:srgbClr val="336195"/>
                </a:solidFill>
              </a:rPr>
              <a:t>Create the ability to achieve the vision</a:t>
            </a:r>
          </a:p>
          <a:p>
            <a:pPr marL="342900" indent="-342900" algn="l">
              <a:lnSpc>
                <a:spcPct val="150000"/>
              </a:lnSpc>
              <a:buFont typeface="Wingdings" panose="05000000000000000000" pitchFamily="2" charset="2"/>
              <a:buChar char="Ø"/>
            </a:pPr>
            <a:r>
              <a:rPr lang="en-US" sz="2400" dirty="0">
                <a:solidFill>
                  <a:srgbClr val="336195"/>
                </a:solidFill>
              </a:rPr>
              <a:t>With Frontline Staff</a:t>
            </a:r>
          </a:p>
          <a:p>
            <a:pPr marL="800100" lvl="1" indent="-342900" algn="l">
              <a:lnSpc>
                <a:spcPct val="100000"/>
              </a:lnSpc>
              <a:buFont typeface="Wingdings" panose="05000000000000000000" pitchFamily="2" charset="2"/>
              <a:buChar char="Ø"/>
            </a:pPr>
            <a:r>
              <a:rPr lang="en-US" sz="2400" dirty="0">
                <a:solidFill>
                  <a:srgbClr val="336195"/>
                </a:solidFill>
              </a:rPr>
              <a:t>Create awareness</a:t>
            </a:r>
          </a:p>
          <a:p>
            <a:pPr marL="800100" lvl="1" indent="-342900" algn="l">
              <a:lnSpc>
                <a:spcPct val="100000"/>
              </a:lnSpc>
              <a:buFont typeface="Wingdings" panose="05000000000000000000" pitchFamily="2" charset="2"/>
              <a:buChar char="Ø"/>
            </a:pPr>
            <a:r>
              <a:rPr lang="en-US" sz="2400" dirty="0">
                <a:solidFill>
                  <a:srgbClr val="336195"/>
                </a:solidFill>
              </a:rPr>
              <a:t>Create sense of urgency</a:t>
            </a:r>
          </a:p>
          <a:p>
            <a:pPr marL="800100" lvl="1" indent="-342900" algn="l">
              <a:lnSpc>
                <a:spcPct val="100000"/>
              </a:lnSpc>
              <a:buFont typeface="Wingdings" panose="05000000000000000000" pitchFamily="2" charset="2"/>
              <a:buChar char="Ø"/>
            </a:pPr>
            <a:r>
              <a:rPr lang="en-US" sz="2400" dirty="0">
                <a:solidFill>
                  <a:srgbClr val="336195"/>
                </a:solidFill>
              </a:rPr>
              <a:t>Build momentum</a:t>
            </a:r>
          </a:p>
          <a:p>
            <a:pPr marL="342900" indent="-342900" algn="l">
              <a:lnSpc>
                <a:spcPct val="150000"/>
              </a:lnSpc>
              <a:buFont typeface="Wingdings" panose="05000000000000000000" pitchFamily="2" charset="2"/>
              <a:buChar char="Ø"/>
            </a:pPr>
            <a:r>
              <a:rPr lang="en-US" sz="2400" dirty="0">
                <a:solidFill>
                  <a:srgbClr val="336195"/>
                </a:solidFill>
              </a:rPr>
              <a:t>As Administrators:</a:t>
            </a:r>
          </a:p>
          <a:p>
            <a:pPr marL="800100" lvl="1" indent="-342900" algn="l">
              <a:lnSpc>
                <a:spcPct val="100000"/>
              </a:lnSpc>
              <a:buFont typeface="Wingdings" panose="05000000000000000000" pitchFamily="2" charset="2"/>
              <a:buChar char="Ø"/>
            </a:pPr>
            <a:r>
              <a:rPr lang="en-US" sz="2400" dirty="0">
                <a:solidFill>
                  <a:srgbClr val="336195"/>
                </a:solidFill>
              </a:rPr>
              <a:t>Change policies, practices, programs</a:t>
            </a:r>
          </a:p>
          <a:p>
            <a:pPr marL="800100" lvl="1" indent="-342900" algn="l">
              <a:lnSpc>
                <a:spcPct val="100000"/>
              </a:lnSpc>
              <a:buFont typeface="Wingdings" panose="05000000000000000000" pitchFamily="2" charset="2"/>
              <a:buChar char="Ø"/>
            </a:pPr>
            <a:r>
              <a:rPr lang="en-US" sz="2400" dirty="0">
                <a:solidFill>
                  <a:srgbClr val="336195"/>
                </a:solidFill>
              </a:rPr>
              <a:t>Establish accountability</a:t>
            </a: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9891" y="406888"/>
            <a:ext cx="5072109" cy="5487886"/>
          </a:xfrm>
          <a:prstGeom prst="rect">
            <a:avLst/>
          </a:prstGeom>
        </p:spPr>
      </p:pic>
    </p:spTree>
    <p:extLst>
      <p:ext uri="{BB962C8B-B14F-4D97-AF65-F5344CB8AC3E}">
        <p14:creationId xmlns:p14="http://schemas.microsoft.com/office/powerpoint/2010/main" val="3140764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336195"/>
                </a:solidFill>
              </a:rPr>
              <a:t>Leaders Can Support DEI</a:t>
            </a:r>
            <a:endParaRPr lang="en-US" dirty="0"/>
          </a:p>
        </p:txBody>
      </p:sp>
      <p:sp>
        <p:nvSpPr>
          <p:cNvPr id="5" name="Content Placeholder 4"/>
          <p:cNvSpPr>
            <a:spLocks noGrp="1"/>
          </p:cNvSpPr>
          <p:nvPr>
            <p:ph sz="half" idx="1"/>
          </p:nvPr>
        </p:nvSpPr>
        <p:spPr/>
        <p:txBody>
          <a:bodyPr/>
          <a:lstStyle/>
          <a:p>
            <a:pPr marL="342900" indent="-342900">
              <a:buFont typeface="Wingdings" panose="05000000000000000000" pitchFamily="2" charset="2"/>
              <a:buChar char="Ø"/>
            </a:pPr>
            <a:r>
              <a:rPr lang="en-US" sz="2400" dirty="0">
                <a:solidFill>
                  <a:srgbClr val="336195"/>
                </a:solidFill>
              </a:rPr>
              <a:t>People Support</a:t>
            </a:r>
          </a:p>
          <a:p>
            <a:pPr marL="800100" lvl="1" indent="-342900">
              <a:buFont typeface="Wingdings" panose="05000000000000000000" pitchFamily="2" charset="2"/>
              <a:buChar char="Ø"/>
            </a:pPr>
            <a:r>
              <a:rPr lang="en-US" dirty="0">
                <a:solidFill>
                  <a:srgbClr val="336195"/>
                </a:solidFill>
              </a:rPr>
              <a:t>Explain equity</a:t>
            </a:r>
          </a:p>
          <a:p>
            <a:pPr marL="800100" lvl="1" indent="-342900">
              <a:buFont typeface="Wingdings" panose="05000000000000000000" pitchFamily="2" charset="2"/>
              <a:buChar char="Ø"/>
            </a:pPr>
            <a:r>
              <a:rPr lang="en-US" dirty="0">
                <a:solidFill>
                  <a:srgbClr val="336195"/>
                </a:solidFill>
              </a:rPr>
              <a:t>Listen to concerns</a:t>
            </a:r>
            <a:br>
              <a:rPr lang="en-US" dirty="0">
                <a:solidFill>
                  <a:srgbClr val="336195"/>
                </a:solidFill>
              </a:rPr>
            </a:br>
            <a:endParaRPr lang="en-US" dirty="0">
              <a:solidFill>
                <a:srgbClr val="336195"/>
              </a:solidFill>
            </a:endParaRPr>
          </a:p>
          <a:p>
            <a:pPr marL="342900" indent="-342900">
              <a:buFont typeface="Wingdings" panose="05000000000000000000" pitchFamily="2" charset="2"/>
              <a:buChar char="Ø"/>
            </a:pPr>
            <a:r>
              <a:rPr lang="en-US" sz="2400" dirty="0">
                <a:solidFill>
                  <a:srgbClr val="336195"/>
                </a:solidFill>
              </a:rPr>
              <a:t>Environmental Support</a:t>
            </a:r>
          </a:p>
          <a:p>
            <a:pPr marL="800100" lvl="1" indent="-342900">
              <a:buFont typeface="Wingdings" panose="05000000000000000000" pitchFamily="2" charset="2"/>
              <a:buChar char="Ø"/>
            </a:pPr>
            <a:r>
              <a:rPr lang="en-US" dirty="0">
                <a:solidFill>
                  <a:srgbClr val="336195"/>
                </a:solidFill>
              </a:rPr>
              <a:t>Create the right atmosphere for equity</a:t>
            </a:r>
          </a:p>
          <a:p>
            <a:pPr marL="800100" lvl="1" indent="-342900">
              <a:buFont typeface="Wingdings" panose="05000000000000000000" pitchFamily="2" charset="2"/>
              <a:buChar char="Ø"/>
            </a:pPr>
            <a:r>
              <a:rPr lang="en-US" dirty="0">
                <a:solidFill>
                  <a:srgbClr val="336195"/>
                </a:solidFill>
              </a:rPr>
              <a:t>Stating a clear case for equity</a:t>
            </a:r>
          </a:p>
          <a:p>
            <a:pPr marL="800100" lvl="1" indent="-342900">
              <a:buFont typeface="Wingdings" panose="05000000000000000000" pitchFamily="2" charset="2"/>
              <a:buChar char="Ø"/>
            </a:pPr>
            <a:r>
              <a:rPr lang="en-US" dirty="0">
                <a:solidFill>
                  <a:srgbClr val="336195"/>
                </a:solidFill>
              </a:rPr>
              <a:t>Ensuring the necessary infrastructure exists</a:t>
            </a:r>
          </a:p>
          <a:p>
            <a:pPr marL="800100" lvl="1" indent="-342900">
              <a:buFont typeface="Wingdings" panose="05000000000000000000" pitchFamily="2" charset="2"/>
              <a:buChar char="Ø"/>
            </a:pPr>
            <a:r>
              <a:rPr lang="en-US" dirty="0">
                <a:solidFill>
                  <a:srgbClr val="336195"/>
                </a:solidFill>
              </a:rPr>
              <a:t>Rewarding support</a:t>
            </a:r>
          </a:p>
          <a:p>
            <a:endParaRPr lang="en-US" dirty="0"/>
          </a:p>
        </p:txBody>
      </p:sp>
      <p:pic>
        <p:nvPicPr>
          <p:cNvPr id="7" name="Content Placeholder 6" descr="Measuring ideological diversity in higher ed | prior probability"/>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290439"/>
            <a:ext cx="5181600" cy="3240349"/>
          </a:xfrm>
          <a:prstGeom prst="rect">
            <a:avLst/>
          </a:prstGeom>
        </p:spPr>
      </p:pic>
    </p:spTree>
    <p:extLst>
      <p:ext uri="{BB962C8B-B14F-4D97-AF65-F5344CB8AC3E}">
        <p14:creationId xmlns:p14="http://schemas.microsoft.com/office/powerpoint/2010/main" val="3408356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7590" y="474689"/>
            <a:ext cx="8596668" cy="769495"/>
          </a:xfrm>
        </p:spPr>
        <p:txBody>
          <a:bodyPr>
            <a:normAutofit/>
          </a:bodyPr>
          <a:lstStyle/>
          <a:p>
            <a:r>
              <a:rPr lang="en-US" sz="3600" dirty="0">
                <a:solidFill>
                  <a:srgbClr val="336195"/>
                </a:solidFill>
              </a:rPr>
              <a:t>Internal Change Infrastructure</a:t>
            </a:r>
          </a:p>
        </p:txBody>
      </p:sp>
      <p:sp>
        <p:nvSpPr>
          <p:cNvPr id="5" name="Content Placeholder 2"/>
          <p:cNvSpPr txBox="1">
            <a:spLocks/>
          </p:cNvSpPr>
          <p:nvPr/>
        </p:nvSpPr>
        <p:spPr>
          <a:xfrm>
            <a:off x="557412" y="1678899"/>
            <a:ext cx="11059964" cy="37925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Ø"/>
            </a:pPr>
            <a:r>
              <a:rPr lang="en-US" sz="2400" dirty="0">
                <a:solidFill>
                  <a:srgbClr val="336195"/>
                </a:solidFill>
              </a:rPr>
              <a:t>Establish Team to create organization equity goals and measurements Equity Action Plan</a:t>
            </a:r>
            <a:br>
              <a:rPr lang="en-US" sz="2400" dirty="0">
                <a:solidFill>
                  <a:srgbClr val="336195"/>
                </a:solidFill>
              </a:rPr>
            </a:br>
            <a:endParaRPr lang="en-US" sz="2400" dirty="0">
              <a:solidFill>
                <a:srgbClr val="336195"/>
              </a:solidFill>
            </a:endParaRPr>
          </a:p>
          <a:p>
            <a:pPr marL="342900" indent="-342900" algn="l">
              <a:buFont typeface="Wingdings" panose="05000000000000000000" pitchFamily="2" charset="2"/>
              <a:buChar char="Ø"/>
            </a:pPr>
            <a:r>
              <a:rPr lang="en-US" sz="2400" dirty="0">
                <a:solidFill>
                  <a:srgbClr val="336195"/>
                </a:solidFill>
              </a:rPr>
              <a:t>Each department nominates an Equity Liaison to work with Director on Department Equity Action Plan and also have input on the organization equity plan</a:t>
            </a:r>
            <a:br>
              <a:rPr lang="en-US" sz="2400" dirty="0">
                <a:solidFill>
                  <a:srgbClr val="336195"/>
                </a:solidFill>
              </a:rPr>
            </a:br>
            <a:endParaRPr lang="en-US" sz="2400" dirty="0">
              <a:solidFill>
                <a:srgbClr val="336195"/>
              </a:solidFill>
            </a:endParaRPr>
          </a:p>
          <a:p>
            <a:pPr marL="342900" indent="-342900" algn="l">
              <a:buFont typeface="Wingdings" panose="05000000000000000000" pitchFamily="2" charset="2"/>
              <a:buChar char="Ø"/>
            </a:pPr>
            <a:r>
              <a:rPr lang="en-US" sz="2400" dirty="0">
                <a:solidFill>
                  <a:srgbClr val="336195"/>
                </a:solidFill>
              </a:rPr>
              <a:t>Department Equity teams implement Department Equity Action Plans, the Courageous Conversations, and educational opportunities</a:t>
            </a:r>
          </a:p>
        </p:txBody>
      </p:sp>
    </p:spTree>
    <p:extLst>
      <p:ext uri="{BB962C8B-B14F-4D97-AF65-F5344CB8AC3E}">
        <p14:creationId xmlns:p14="http://schemas.microsoft.com/office/powerpoint/2010/main" val="2135799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lumMod val="50000"/>
                  </a:schemeClr>
                </a:solidFill>
              </a:rPr>
              <a:t>Changing Minds</a:t>
            </a:r>
          </a:p>
        </p:txBody>
      </p:sp>
      <p:sp>
        <p:nvSpPr>
          <p:cNvPr id="5" name="Content Placeholder 4"/>
          <p:cNvSpPr>
            <a:spLocks noGrp="1"/>
          </p:cNvSpPr>
          <p:nvPr>
            <p:ph sz="half" idx="1"/>
          </p:nvPr>
        </p:nvSpPr>
        <p:spPr/>
        <p:txBody>
          <a:bodyPr>
            <a:normAutofit fontScale="70000" lnSpcReduction="20000"/>
          </a:bodyPr>
          <a:lstStyle/>
          <a:p>
            <a:pPr marL="571500" indent="-346075">
              <a:lnSpc>
                <a:spcPct val="200000"/>
              </a:lnSpc>
              <a:buFont typeface="Wingdings" panose="05000000000000000000" pitchFamily="2" charset="2"/>
              <a:buChar char="Ø"/>
            </a:pPr>
            <a:r>
              <a:rPr lang="en-US" dirty="0">
                <a:solidFill>
                  <a:srgbClr val="336195"/>
                </a:solidFill>
              </a:rPr>
              <a:t>Most importantly, the best way to change attitudes is to change behavior</a:t>
            </a:r>
          </a:p>
          <a:p>
            <a:pPr marL="571500" indent="-346075">
              <a:lnSpc>
                <a:spcPct val="200000"/>
              </a:lnSpc>
              <a:buFont typeface="Wingdings" panose="05000000000000000000" pitchFamily="2" charset="2"/>
              <a:buChar char="Ø"/>
            </a:pPr>
            <a:r>
              <a:rPr lang="en-US" dirty="0">
                <a:solidFill>
                  <a:srgbClr val="336195"/>
                </a:solidFill>
              </a:rPr>
              <a:t>Attitudinal change tends to follow behavior change</a:t>
            </a:r>
          </a:p>
          <a:p>
            <a:pPr marL="571500" indent="-346075">
              <a:lnSpc>
                <a:spcPct val="200000"/>
              </a:lnSpc>
              <a:buFont typeface="Wingdings" panose="05000000000000000000" pitchFamily="2" charset="2"/>
              <a:buChar char="Ø"/>
            </a:pPr>
            <a:r>
              <a:rPr lang="en-US" dirty="0">
                <a:solidFill>
                  <a:srgbClr val="336195"/>
                </a:solidFill>
              </a:rPr>
              <a:t>Requires both short and long term approaches and commitment</a:t>
            </a:r>
          </a:p>
          <a:p>
            <a:endParaRPr lang="en-US" dirty="0"/>
          </a:p>
        </p:txBody>
      </p:sp>
      <p:pic>
        <p:nvPicPr>
          <p:cNvPr id="7" name="Content Placeholder 6" descr="Theories of reasoned action and planned behavior - The Upstream Boat"/>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272683"/>
            <a:ext cx="5838958" cy="3107388"/>
          </a:xfrm>
          <a:prstGeom prst="rect">
            <a:avLst/>
          </a:prstGeom>
        </p:spPr>
      </p:pic>
    </p:spTree>
    <p:extLst>
      <p:ext uri="{BB962C8B-B14F-4D97-AF65-F5344CB8AC3E}">
        <p14:creationId xmlns:p14="http://schemas.microsoft.com/office/powerpoint/2010/main" val="3380574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36195"/>
                </a:solidFill>
              </a:rPr>
              <a:t>Operationalize</a:t>
            </a:r>
            <a:endParaRPr lang="en-US" dirty="0"/>
          </a:p>
        </p:txBody>
      </p:sp>
      <p:sp>
        <p:nvSpPr>
          <p:cNvPr id="3" name="Content Placeholder 2"/>
          <p:cNvSpPr>
            <a:spLocks noGrp="1"/>
          </p:cNvSpPr>
          <p:nvPr>
            <p:ph sz="half" idx="1"/>
          </p:nvPr>
        </p:nvSpPr>
        <p:spPr/>
        <p:txBody>
          <a:bodyPr/>
          <a:lstStyle/>
          <a:p>
            <a:pPr marL="571500" indent="-571500">
              <a:buFont typeface="Wingdings" panose="05000000000000000000" pitchFamily="2" charset="2"/>
              <a:buChar char="Ø"/>
            </a:pPr>
            <a:r>
              <a:rPr lang="en-US" sz="2400" dirty="0">
                <a:solidFill>
                  <a:srgbClr val="336195"/>
                </a:solidFill>
              </a:rPr>
              <a:t>Operationalize means turning equity theory to action by:</a:t>
            </a:r>
            <a:br>
              <a:rPr lang="en-US" sz="2400" dirty="0">
                <a:solidFill>
                  <a:srgbClr val="336195"/>
                </a:solidFill>
              </a:rPr>
            </a:br>
            <a:r>
              <a:rPr lang="en-US" sz="2400" dirty="0">
                <a:solidFill>
                  <a:srgbClr val="336195"/>
                </a:solidFill>
              </a:rPr>
              <a:t> </a:t>
            </a:r>
          </a:p>
          <a:p>
            <a:pPr marL="1260475" lvl="1" indent="-346075">
              <a:buFont typeface="Wingdings" panose="05000000000000000000" pitchFamily="2" charset="2"/>
              <a:buChar char="Ø"/>
            </a:pPr>
            <a:r>
              <a:rPr lang="en-US" dirty="0">
                <a:solidFill>
                  <a:srgbClr val="336195"/>
                </a:solidFill>
              </a:rPr>
              <a:t>Using organizational assessments</a:t>
            </a:r>
            <a:br>
              <a:rPr lang="en-US" dirty="0">
                <a:solidFill>
                  <a:srgbClr val="336195"/>
                </a:solidFill>
              </a:rPr>
            </a:br>
            <a:endParaRPr lang="en-US" dirty="0">
              <a:solidFill>
                <a:srgbClr val="336195"/>
              </a:solidFill>
            </a:endParaRPr>
          </a:p>
          <a:p>
            <a:pPr marL="1260475" lvl="1" indent="-346075">
              <a:buFont typeface="Wingdings" panose="05000000000000000000" pitchFamily="2" charset="2"/>
              <a:buChar char="Ø"/>
            </a:pPr>
            <a:r>
              <a:rPr lang="en-US" dirty="0">
                <a:solidFill>
                  <a:srgbClr val="336195"/>
                </a:solidFill>
              </a:rPr>
              <a:t>Using equity tools</a:t>
            </a:r>
          </a:p>
          <a:p>
            <a:pPr marL="1260475" lvl="1" indent="-346075">
              <a:buFont typeface="Wingdings" panose="05000000000000000000" pitchFamily="2" charset="2"/>
              <a:buChar char="Ø"/>
            </a:pPr>
            <a:endParaRPr lang="en-US" dirty="0">
              <a:solidFill>
                <a:srgbClr val="336195"/>
              </a:solidFill>
            </a:endParaRPr>
          </a:p>
          <a:p>
            <a:pPr marL="1260475" lvl="1" indent="-346075">
              <a:buFont typeface="Wingdings" panose="05000000000000000000" pitchFamily="2" charset="2"/>
              <a:buChar char="Ø"/>
            </a:pPr>
            <a:r>
              <a:rPr lang="en-US" dirty="0">
                <a:solidFill>
                  <a:srgbClr val="336195"/>
                </a:solidFill>
              </a:rPr>
              <a:t>Using data to drive outcomes</a:t>
            </a:r>
          </a:p>
          <a:p>
            <a:endParaRPr lang="en-US" dirty="0"/>
          </a:p>
        </p:txBody>
      </p:sp>
      <p:pic>
        <p:nvPicPr>
          <p:cNvPr id="5" name="Content Placeholder 4" descr="October 2019 Update: New Projects Launched, #Feedback4Equity and ‘How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199" y="1690689"/>
            <a:ext cx="5379805" cy="3662546"/>
          </a:xfrm>
          <a:prstGeom prst="rect">
            <a:avLst/>
          </a:prstGeom>
        </p:spPr>
      </p:pic>
    </p:spTree>
    <p:extLst>
      <p:ext uri="{BB962C8B-B14F-4D97-AF65-F5344CB8AC3E}">
        <p14:creationId xmlns:p14="http://schemas.microsoft.com/office/powerpoint/2010/main" val="2616367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1">
                    <a:lumMod val="50000"/>
                  </a:schemeClr>
                </a:solidFill>
              </a:rPr>
              <a:t>Approaches</a:t>
            </a:r>
          </a:p>
        </p:txBody>
      </p:sp>
      <p:sp>
        <p:nvSpPr>
          <p:cNvPr id="4" name="Content Placeholder 3"/>
          <p:cNvSpPr>
            <a:spLocks noGrp="1"/>
          </p:cNvSpPr>
          <p:nvPr>
            <p:ph idx="1"/>
          </p:nvPr>
        </p:nvSpPr>
        <p:spPr/>
        <p:txBody>
          <a:bodyPr/>
          <a:lstStyle/>
          <a:p>
            <a:r>
              <a:rPr lang="en-US" u="sng" dirty="0">
                <a:solidFill>
                  <a:schemeClr val="accent1">
                    <a:lumMod val="50000"/>
                  </a:schemeClr>
                </a:solidFill>
              </a:rPr>
              <a:t>Transactional</a:t>
            </a:r>
            <a:r>
              <a:rPr lang="en-US" dirty="0">
                <a:solidFill>
                  <a:schemeClr val="accent1">
                    <a:lumMod val="50000"/>
                  </a:schemeClr>
                </a:solidFill>
              </a:rPr>
              <a:t>- are issue-based efforts that help individuals negotiate existing structures. These solutions “transact” with institutions to get a short-term gain for communities but leave the existing structure in place,</a:t>
            </a:r>
          </a:p>
          <a:p>
            <a:endParaRPr lang="en-US" dirty="0">
              <a:solidFill>
                <a:schemeClr val="accent1">
                  <a:lumMod val="50000"/>
                </a:schemeClr>
              </a:solidFill>
            </a:endParaRPr>
          </a:p>
          <a:p>
            <a:r>
              <a:rPr lang="en-US" u="sng" dirty="0">
                <a:solidFill>
                  <a:schemeClr val="accent1">
                    <a:lumMod val="50000"/>
                  </a:schemeClr>
                </a:solidFill>
              </a:rPr>
              <a:t>Transformationa</a:t>
            </a:r>
            <a:r>
              <a:rPr lang="en-US" dirty="0">
                <a:solidFill>
                  <a:schemeClr val="accent1">
                    <a:lumMod val="50000"/>
                  </a:schemeClr>
                </a:solidFill>
              </a:rPr>
              <a:t>l- are initiatives that cross multiple institutions that shift efforts towards pro-active solutions. These solutions alter the ways institutions operate thereby shifting cultural values and political will to create equity</a:t>
            </a:r>
          </a:p>
          <a:p>
            <a:endParaRPr lang="en-US" dirty="0"/>
          </a:p>
        </p:txBody>
      </p:sp>
    </p:spTree>
    <p:extLst>
      <p:ext uri="{BB962C8B-B14F-4D97-AF65-F5344CB8AC3E}">
        <p14:creationId xmlns:p14="http://schemas.microsoft.com/office/powerpoint/2010/main" val="3453633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0326"/>
            <a:ext cx="10347664" cy="506027"/>
          </a:xfrm>
        </p:spPr>
        <p:txBody>
          <a:bodyPr>
            <a:noAutofit/>
          </a:bodyPr>
          <a:lstStyle/>
          <a:p>
            <a:pPr algn="ctr"/>
            <a:r>
              <a:rPr lang="en-US" dirty="0">
                <a:solidFill>
                  <a:schemeClr val="accent1">
                    <a:lumMod val="50000"/>
                  </a:schemeClr>
                </a:solidFill>
              </a:rPr>
              <a:t>Louisville is committed to being a Resilient city by creating a Culture of Equity, Compassion, and Trust.</a:t>
            </a:r>
          </a:p>
        </p:txBody>
      </p:sp>
      <p:sp>
        <p:nvSpPr>
          <p:cNvPr id="3" name="Subtitle 2"/>
          <p:cNvSpPr>
            <a:spLocks noGrp="1"/>
          </p:cNvSpPr>
          <p:nvPr>
            <p:ph type="subTitle" idx="1"/>
          </p:nvPr>
        </p:nvSpPr>
        <p:spPr/>
        <p:txBody>
          <a:bodyPr>
            <a:normAutofit/>
          </a:bodyPr>
          <a:lstStyle/>
          <a:p>
            <a:r>
              <a:rPr lang="en-US" sz="9600" b="1" dirty="0">
                <a:solidFill>
                  <a:schemeClr val="accent1">
                    <a:lumMod val="50000"/>
                  </a:schemeClr>
                </a:solidFill>
              </a:rPr>
              <a:t>R = E + C + T</a:t>
            </a:r>
          </a:p>
        </p:txBody>
      </p:sp>
    </p:spTree>
    <p:extLst>
      <p:ext uri="{BB962C8B-B14F-4D97-AF65-F5344CB8AC3E}">
        <p14:creationId xmlns:p14="http://schemas.microsoft.com/office/powerpoint/2010/main" val="579961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Approaches</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1550" y="1476023"/>
            <a:ext cx="7750205" cy="5288475"/>
          </a:xfrm>
        </p:spPr>
      </p:pic>
    </p:spTree>
    <p:extLst>
      <p:ext uri="{BB962C8B-B14F-4D97-AF65-F5344CB8AC3E}">
        <p14:creationId xmlns:p14="http://schemas.microsoft.com/office/powerpoint/2010/main" val="3721160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Examples of Approaches</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9809" y="1485956"/>
            <a:ext cx="8815527" cy="4923721"/>
          </a:xfrm>
        </p:spPr>
      </p:pic>
    </p:spTree>
    <p:extLst>
      <p:ext uri="{BB962C8B-B14F-4D97-AF65-F5344CB8AC3E}">
        <p14:creationId xmlns:p14="http://schemas.microsoft.com/office/powerpoint/2010/main" val="1428260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7589" y="474689"/>
            <a:ext cx="11314797" cy="769495"/>
          </a:xfrm>
        </p:spPr>
        <p:txBody>
          <a:bodyPr/>
          <a:lstStyle/>
          <a:p>
            <a:r>
              <a:rPr lang="en-US" dirty="0">
                <a:solidFill>
                  <a:srgbClr val="336195"/>
                </a:solidFill>
              </a:rPr>
              <a:t>Tools for Accountability and Equity </a:t>
            </a:r>
          </a:p>
        </p:txBody>
      </p:sp>
      <p:sp>
        <p:nvSpPr>
          <p:cNvPr id="5" name="Content Placeholder 2"/>
          <p:cNvSpPr txBox="1">
            <a:spLocks/>
          </p:cNvSpPr>
          <p:nvPr/>
        </p:nvSpPr>
        <p:spPr>
          <a:xfrm>
            <a:off x="602382" y="1860787"/>
            <a:ext cx="10685210" cy="21715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336550" algn="l">
              <a:lnSpc>
                <a:spcPct val="150000"/>
              </a:lnSpc>
              <a:buFont typeface="Wingdings" panose="05000000000000000000" pitchFamily="2" charset="2"/>
              <a:buChar char="Ø"/>
            </a:pPr>
            <a:r>
              <a:rPr lang="en-US" sz="2400" dirty="0">
                <a:solidFill>
                  <a:srgbClr val="336195"/>
                </a:solidFill>
              </a:rPr>
              <a:t>Accountability Tools can be used by the Leadership Team</a:t>
            </a:r>
          </a:p>
          <a:p>
            <a:pPr marL="914400" lvl="1" indent="-344488" algn="l">
              <a:lnSpc>
                <a:spcPct val="150000"/>
              </a:lnSpc>
              <a:buFont typeface="Wingdings" panose="05000000000000000000" pitchFamily="2" charset="2"/>
              <a:buChar char="Ø"/>
            </a:pPr>
            <a:r>
              <a:rPr lang="en-US" sz="2400" dirty="0">
                <a:solidFill>
                  <a:srgbClr val="336195"/>
                </a:solidFill>
              </a:rPr>
              <a:t>Accountability agreements and/or performance appraisals</a:t>
            </a:r>
          </a:p>
          <a:p>
            <a:pPr marL="914400" lvl="1" indent="-344488" algn="l">
              <a:lnSpc>
                <a:spcPct val="150000"/>
              </a:lnSpc>
              <a:buFont typeface="Wingdings" panose="05000000000000000000" pitchFamily="2" charset="2"/>
              <a:buChar char="Ø"/>
            </a:pPr>
            <a:r>
              <a:rPr lang="en-US" sz="2400" dirty="0">
                <a:solidFill>
                  <a:srgbClr val="336195"/>
                </a:solidFill>
              </a:rPr>
              <a:t>Departmental equity action plans</a:t>
            </a:r>
          </a:p>
          <a:p>
            <a:pPr marL="914400" lvl="1" indent="-344488" algn="l">
              <a:lnSpc>
                <a:spcPct val="150000"/>
              </a:lnSpc>
              <a:buFont typeface="Wingdings" panose="05000000000000000000" pitchFamily="2" charset="2"/>
              <a:buChar char="Ø"/>
            </a:pPr>
            <a:r>
              <a:rPr lang="en-US" sz="2400" dirty="0">
                <a:solidFill>
                  <a:srgbClr val="336195"/>
                </a:solidFill>
              </a:rPr>
              <a:t>Equity goals included within the organization strategic plan</a:t>
            </a:r>
          </a:p>
          <a:p>
            <a:pPr marL="914400" lvl="1" indent="-344488" algn="l">
              <a:lnSpc>
                <a:spcPct val="150000"/>
              </a:lnSpc>
              <a:buFont typeface="Wingdings" panose="05000000000000000000" pitchFamily="2" charset="2"/>
              <a:buChar char="Ø"/>
            </a:pPr>
            <a:r>
              <a:rPr lang="en-US" sz="2400" dirty="0">
                <a:solidFill>
                  <a:srgbClr val="336195"/>
                </a:solidFill>
              </a:rPr>
              <a:t>Equity toolkit</a:t>
            </a:r>
          </a:p>
        </p:txBody>
      </p:sp>
    </p:spTree>
    <p:extLst>
      <p:ext uri="{BB962C8B-B14F-4D97-AF65-F5344CB8AC3E}">
        <p14:creationId xmlns:p14="http://schemas.microsoft.com/office/powerpoint/2010/main" val="1966694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lumMod val="50000"/>
                  </a:schemeClr>
                </a:solidFill>
              </a:rPr>
              <a:t>Purpose of the Toolkit</a:t>
            </a:r>
          </a:p>
        </p:txBody>
      </p:sp>
      <p:sp>
        <p:nvSpPr>
          <p:cNvPr id="5" name="Content Placeholder 4"/>
          <p:cNvSpPr>
            <a:spLocks noGrp="1"/>
          </p:cNvSpPr>
          <p:nvPr>
            <p:ph idx="1"/>
          </p:nvPr>
        </p:nvSpPr>
        <p:spPr/>
        <p:txBody>
          <a:bodyPr>
            <a:normAutofit lnSpcReduction="10000"/>
          </a:bodyPr>
          <a:lstStyle/>
          <a:p>
            <a:r>
              <a:rPr lang="en-US" dirty="0">
                <a:solidFill>
                  <a:schemeClr val="accent1">
                    <a:lumMod val="50000"/>
                  </a:schemeClr>
                </a:solidFill>
              </a:rPr>
              <a:t>The tool is considered a national best practice to advance racial equity. </a:t>
            </a:r>
          </a:p>
          <a:p>
            <a:r>
              <a:rPr lang="en-US" dirty="0">
                <a:solidFill>
                  <a:schemeClr val="accent1">
                    <a:lumMod val="50000"/>
                  </a:schemeClr>
                </a:solidFill>
              </a:rPr>
              <a:t>MSD is committed to advancing racial equity and is using this tool to address institutional discrimination. </a:t>
            </a:r>
          </a:p>
          <a:p>
            <a:r>
              <a:rPr lang="en-US" dirty="0">
                <a:solidFill>
                  <a:schemeClr val="accent1">
                    <a:lumMod val="50000"/>
                  </a:schemeClr>
                </a:solidFill>
              </a:rPr>
              <a:t>The tool outlines a process that enables leadership, cross-functional teams, divisions, departments and employees to review policies, initiatives, programs, projects, budget issues, and other decisions which impact the organization with an equity lens. </a:t>
            </a:r>
          </a:p>
          <a:p>
            <a:r>
              <a:rPr lang="en-US" dirty="0">
                <a:solidFill>
                  <a:schemeClr val="accent1">
                    <a:lumMod val="50000"/>
                  </a:schemeClr>
                </a:solidFill>
              </a:rPr>
              <a:t>By analyzing changes or new ideas, this tool will help mitigate unintended consequences and help advance racial equity.</a:t>
            </a:r>
          </a:p>
        </p:txBody>
      </p:sp>
    </p:spTree>
    <p:extLst>
      <p:ext uri="{BB962C8B-B14F-4D97-AF65-F5344CB8AC3E}">
        <p14:creationId xmlns:p14="http://schemas.microsoft.com/office/powerpoint/2010/main" val="466418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0986" y="424380"/>
            <a:ext cx="11581263" cy="1320800"/>
          </a:xfrm>
        </p:spPr>
        <p:txBody>
          <a:bodyPr>
            <a:normAutofit fontScale="90000"/>
          </a:bodyPr>
          <a:lstStyle/>
          <a:p>
            <a:r>
              <a:rPr lang="en-US" sz="4900" dirty="0">
                <a:solidFill>
                  <a:srgbClr val="336195"/>
                </a:solidFill>
              </a:rPr>
              <a:t>What is an Equity Tool?</a:t>
            </a:r>
            <a:br>
              <a:rPr lang="en-US" dirty="0">
                <a:solidFill>
                  <a:srgbClr val="336195"/>
                </a:solidFill>
              </a:rPr>
            </a:br>
            <a:r>
              <a:rPr lang="en-US" sz="4200" i="1" dirty="0">
                <a:solidFill>
                  <a:srgbClr val="336195"/>
                </a:solidFill>
                <a:latin typeface="Arial" panose="020B0604020202020204" pitchFamily="34" charset="0"/>
                <a:cs typeface="Arial" panose="020B0604020202020204" pitchFamily="34" charset="0"/>
              </a:rPr>
              <a:t>Actively inserts equity into decision making process</a:t>
            </a:r>
          </a:p>
        </p:txBody>
      </p:sp>
      <p:graphicFrame>
        <p:nvGraphicFramePr>
          <p:cNvPr id="5" name="Content Placeholder 3"/>
          <p:cNvGraphicFramePr>
            <a:graphicFrameLocks/>
          </p:cNvGraphicFramePr>
          <p:nvPr>
            <p:extLst>
              <p:ext uri="{D42A27DB-BD31-4B8C-83A1-F6EECF244321}">
                <p14:modId xmlns:p14="http://schemas.microsoft.com/office/powerpoint/2010/main" val="2694663282"/>
              </p:ext>
            </p:extLst>
          </p:nvPr>
        </p:nvGraphicFramePr>
        <p:xfrm>
          <a:off x="1398299" y="2174443"/>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7246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3337" y="152626"/>
            <a:ext cx="10309321" cy="1320800"/>
          </a:xfrm>
        </p:spPr>
        <p:txBody>
          <a:bodyPr/>
          <a:lstStyle/>
          <a:p>
            <a:r>
              <a:rPr lang="en-US" dirty="0">
                <a:solidFill>
                  <a:srgbClr val="336195"/>
                </a:solidFill>
              </a:rPr>
              <a:t>What is an Equity Tool Process?</a:t>
            </a:r>
          </a:p>
        </p:txBody>
      </p:sp>
      <p:graphicFrame>
        <p:nvGraphicFramePr>
          <p:cNvPr id="5" name="Content Placeholder 7"/>
          <p:cNvGraphicFramePr>
            <a:graphicFrameLocks/>
          </p:cNvGraphicFramePr>
          <p:nvPr>
            <p:extLst>
              <p:ext uri="{D42A27DB-BD31-4B8C-83A1-F6EECF244321}">
                <p14:modId xmlns:p14="http://schemas.microsoft.com/office/powerpoint/2010/main" val="3435732974"/>
              </p:ext>
            </p:extLst>
          </p:nvPr>
        </p:nvGraphicFramePr>
        <p:xfrm>
          <a:off x="1159160" y="1781418"/>
          <a:ext cx="8597519" cy="4551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0038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1697" y="305026"/>
            <a:ext cx="8596668" cy="969818"/>
          </a:xfrm>
        </p:spPr>
        <p:txBody>
          <a:bodyPr/>
          <a:lstStyle/>
          <a:p>
            <a:r>
              <a:rPr lang="en-US" dirty="0">
                <a:solidFill>
                  <a:srgbClr val="336195"/>
                </a:solidFill>
              </a:rPr>
              <a:t>Equity Action Plan</a:t>
            </a:r>
          </a:p>
        </p:txBody>
      </p:sp>
      <p:graphicFrame>
        <p:nvGraphicFramePr>
          <p:cNvPr id="5" name="Content Placeholder 5"/>
          <p:cNvGraphicFramePr>
            <a:graphicFrameLocks/>
          </p:cNvGraphicFramePr>
          <p:nvPr>
            <p:extLst>
              <p:ext uri="{D42A27DB-BD31-4B8C-83A1-F6EECF244321}">
                <p14:modId xmlns:p14="http://schemas.microsoft.com/office/powerpoint/2010/main" val="980004440"/>
              </p:ext>
            </p:extLst>
          </p:nvPr>
        </p:nvGraphicFramePr>
        <p:xfrm>
          <a:off x="373063" y="1454726"/>
          <a:ext cx="11195482" cy="4781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4044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0295" y="354768"/>
            <a:ext cx="8596668" cy="872836"/>
          </a:xfrm>
        </p:spPr>
        <p:txBody>
          <a:bodyPr/>
          <a:lstStyle/>
          <a:p>
            <a:r>
              <a:rPr lang="en-US" dirty="0">
                <a:solidFill>
                  <a:srgbClr val="336195"/>
                </a:solidFill>
              </a:rPr>
              <a:t>Questions or Comments</a:t>
            </a:r>
          </a:p>
        </p:txBody>
      </p:sp>
      <p:sp>
        <p:nvSpPr>
          <p:cNvPr id="5" name="Action Button: Help 4">
            <a:hlinkClick r:id="" action="ppaction://noaction" highlightClick="1"/>
          </p:cNvPr>
          <p:cNvSpPr/>
          <p:nvPr/>
        </p:nvSpPr>
        <p:spPr>
          <a:xfrm>
            <a:off x="2614393" y="2132880"/>
            <a:ext cx="6192570" cy="3316757"/>
          </a:xfrm>
          <a:prstGeom prst="actionButtonHelp">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7066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91953" y="701337"/>
            <a:ext cx="9321554" cy="5024760"/>
          </a:xfrm>
          <a:custGeom>
            <a:avLst/>
            <a:gdLst/>
            <a:ahLst/>
            <a:cxnLst/>
            <a:rect l="l" t="t" r="r" b="b"/>
            <a:pathLst>
              <a:path w="15544800" h="10058400">
                <a:moveTo>
                  <a:pt x="0" y="10058400"/>
                </a:moveTo>
                <a:lnTo>
                  <a:pt x="15544800" y="10058400"/>
                </a:lnTo>
                <a:lnTo>
                  <a:pt x="15544800" y="0"/>
                </a:lnTo>
                <a:lnTo>
                  <a:pt x="0" y="0"/>
                </a:lnTo>
                <a:lnTo>
                  <a:pt x="0" y="10058400"/>
                </a:lnTo>
                <a:close/>
              </a:path>
            </a:pathLst>
          </a:custGeom>
          <a:solidFill>
            <a:srgbClr val="168CB9"/>
          </a:solidFill>
        </p:spPr>
        <p:txBody>
          <a:bodyPr wrap="square" lIns="0" tIns="0" rIns="0" bIns="0" rtlCol="0"/>
          <a:lstStyle/>
          <a:p>
            <a:endParaRPr sz="920"/>
          </a:p>
        </p:txBody>
      </p:sp>
      <p:sp>
        <p:nvSpPr>
          <p:cNvPr id="3" name="object 3"/>
          <p:cNvSpPr/>
          <p:nvPr/>
        </p:nvSpPr>
        <p:spPr>
          <a:xfrm>
            <a:off x="2822150" y="2220006"/>
            <a:ext cx="1121894" cy="1121894"/>
          </a:xfrm>
          <a:custGeom>
            <a:avLst/>
            <a:gdLst/>
            <a:ahLst/>
            <a:cxnLst/>
            <a:rect l="l" t="t" r="r" b="b"/>
            <a:pathLst>
              <a:path w="2193925" h="2193925">
                <a:moveTo>
                  <a:pt x="1096899" y="0"/>
                </a:moveTo>
                <a:lnTo>
                  <a:pt x="1049317" y="1013"/>
                </a:lnTo>
                <a:lnTo>
                  <a:pt x="1002254" y="4026"/>
                </a:lnTo>
                <a:lnTo>
                  <a:pt x="955749" y="8997"/>
                </a:lnTo>
                <a:lnTo>
                  <a:pt x="909844" y="15885"/>
                </a:lnTo>
                <a:lnTo>
                  <a:pt x="864581" y="24649"/>
                </a:lnTo>
                <a:lnTo>
                  <a:pt x="820000" y="35248"/>
                </a:lnTo>
                <a:lnTo>
                  <a:pt x="776143" y="47641"/>
                </a:lnTo>
                <a:lnTo>
                  <a:pt x="733050" y="61786"/>
                </a:lnTo>
                <a:lnTo>
                  <a:pt x="690763" y="77642"/>
                </a:lnTo>
                <a:lnTo>
                  <a:pt x="649324" y="95168"/>
                </a:lnTo>
                <a:lnTo>
                  <a:pt x="608772" y="114324"/>
                </a:lnTo>
                <a:lnTo>
                  <a:pt x="569150" y="135067"/>
                </a:lnTo>
                <a:lnTo>
                  <a:pt x="530498" y="157357"/>
                </a:lnTo>
                <a:lnTo>
                  <a:pt x="492858" y="181153"/>
                </a:lnTo>
                <a:lnTo>
                  <a:pt x="456271" y="206413"/>
                </a:lnTo>
                <a:lnTo>
                  <a:pt x="420777" y="233096"/>
                </a:lnTo>
                <a:lnTo>
                  <a:pt x="386419" y="261161"/>
                </a:lnTo>
                <a:lnTo>
                  <a:pt x="353237" y="290567"/>
                </a:lnTo>
                <a:lnTo>
                  <a:pt x="321273" y="321273"/>
                </a:lnTo>
                <a:lnTo>
                  <a:pt x="290567" y="353237"/>
                </a:lnTo>
                <a:lnTo>
                  <a:pt x="261161" y="386419"/>
                </a:lnTo>
                <a:lnTo>
                  <a:pt x="233096" y="420777"/>
                </a:lnTo>
                <a:lnTo>
                  <a:pt x="206413" y="456271"/>
                </a:lnTo>
                <a:lnTo>
                  <a:pt x="181153" y="492858"/>
                </a:lnTo>
                <a:lnTo>
                  <a:pt x="157357" y="530498"/>
                </a:lnTo>
                <a:lnTo>
                  <a:pt x="135067" y="569150"/>
                </a:lnTo>
                <a:lnTo>
                  <a:pt x="114324" y="608772"/>
                </a:lnTo>
                <a:lnTo>
                  <a:pt x="95168" y="649324"/>
                </a:lnTo>
                <a:lnTo>
                  <a:pt x="77642" y="690763"/>
                </a:lnTo>
                <a:lnTo>
                  <a:pt x="61786" y="733050"/>
                </a:lnTo>
                <a:lnTo>
                  <a:pt x="47641" y="776143"/>
                </a:lnTo>
                <a:lnTo>
                  <a:pt x="35248" y="820000"/>
                </a:lnTo>
                <a:lnTo>
                  <a:pt x="24649" y="864581"/>
                </a:lnTo>
                <a:lnTo>
                  <a:pt x="15885" y="909844"/>
                </a:lnTo>
                <a:lnTo>
                  <a:pt x="8997" y="955749"/>
                </a:lnTo>
                <a:lnTo>
                  <a:pt x="4026" y="1002254"/>
                </a:lnTo>
                <a:lnTo>
                  <a:pt x="1013" y="1049317"/>
                </a:lnTo>
                <a:lnTo>
                  <a:pt x="0" y="1096899"/>
                </a:lnTo>
                <a:lnTo>
                  <a:pt x="1013" y="1144480"/>
                </a:lnTo>
                <a:lnTo>
                  <a:pt x="4026" y="1191543"/>
                </a:lnTo>
                <a:lnTo>
                  <a:pt x="8997" y="1238048"/>
                </a:lnTo>
                <a:lnTo>
                  <a:pt x="15885" y="1283953"/>
                </a:lnTo>
                <a:lnTo>
                  <a:pt x="24649" y="1329216"/>
                </a:lnTo>
                <a:lnTo>
                  <a:pt x="35248" y="1373797"/>
                </a:lnTo>
                <a:lnTo>
                  <a:pt x="47641" y="1417654"/>
                </a:lnTo>
                <a:lnTo>
                  <a:pt x="61786" y="1460747"/>
                </a:lnTo>
                <a:lnTo>
                  <a:pt x="77642" y="1503034"/>
                </a:lnTo>
                <a:lnTo>
                  <a:pt x="95168" y="1544473"/>
                </a:lnTo>
                <a:lnTo>
                  <a:pt x="114324" y="1585025"/>
                </a:lnTo>
                <a:lnTo>
                  <a:pt x="135067" y="1624647"/>
                </a:lnTo>
                <a:lnTo>
                  <a:pt x="157357" y="1663299"/>
                </a:lnTo>
                <a:lnTo>
                  <a:pt x="181153" y="1700939"/>
                </a:lnTo>
                <a:lnTo>
                  <a:pt x="206413" y="1737526"/>
                </a:lnTo>
                <a:lnTo>
                  <a:pt x="233096" y="1773020"/>
                </a:lnTo>
                <a:lnTo>
                  <a:pt x="261161" y="1807378"/>
                </a:lnTo>
                <a:lnTo>
                  <a:pt x="290567" y="1840560"/>
                </a:lnTo>
                <a:lnTo>
                  <a:pt x="321273" y="1872524"/>
                </a:lnTo>
                <a:lnTo>
                  <a:pt x="353237" y="1903230"/>
                </a:lnTo>
                <a:lnTo>
                  <a:pt x="386419" y="1932636"/>
                </a:lnTo>
                <a:lnTo>
                  <a:pt x="420777" y="1960701"/>
                </a:lnTo>
                <a:lnTo>
                  <a:pt x="456271" y="1987384"/>
                </a:lnTo>
                <a:lnTo>
                  <a:pt x="492858" y="2012644"/>
                </a:lnTo>
                <a:lnTo>
                  <a:pt x="530498" y="2036440"/>
                </a:lnTo>
                <a:lnTo>
                  <a:pt x="569150" y="2058730"/>
                </a:lnTo>
                <a:lnTo>
                  <a:pt x="608772" y="2079473"/>
                </a:lnTo>
                <a:lnTo>
                  <a:pt x="649324" y="2098629"/>
                </a:lnTo>
                <a:lnTo>
                  <a:pt x="690763" y="2116155"/>
                </a:lnTo>
                <a:lnTo>
                  <a:pt x="733050" y="2132011"/>
                </a:lnTo>
                <a:lnTo>
                  <a:pt x="776143" y="2146156"/>
                </a:lnTo>
                <a:lnTo>
                  <a:pt x="820000" y="2158549"/>
                </a:lnTo>
                <a:lnTo>
                  <a:pt x="864581" y="2169148"/>
                </a:lnTo>
                <a:lnTo>
                  <a:pt x="909844" y="2177912"/>
                </a:lnTo>
                <a:lnTo>
                  <a:pt x="955749" y="2184800"/>
                </a:lnTo>
                <a:lnTo>
                  <a:pt x="1002254" y="2189771"/>
                </a:lnTo>
                <a:lnTo>
                  <a:pt x="1049317" y="2192784"/>
                </a:lnTo>
                <a:lnTo>
                  <a:pt x="1096899" y="2193798"/>
                </a:lnTo>
                <a:lnTo>
                  <a:pt x="1144480" y="2192784"/>
                </a:lnTo>
                <a:lnTo>
                  <a:pt x="1191543" y="2189771"/>
                </a:lnTo>
                <a:lnTo>
                  <a:pt x="1238048" y="2184800"/>
                </a:lnTo>
                <a:lnTo>
                  <a:pt x="1283953" y="2177912"/>
                </a:lnTo>
                <a:lnTo>
                  <a:pt x="1329216" y="2169148"/>
                </a:lnTo>
                <a:lnTo>
                  <a:pt x="1373797" y="2158549"/>
                </a:lnTo>
                <a:lnTo>
                  <a:pt x="1417654" y="2146156"/>
                </a:lnTo>
                <a:lnTo>
                  <a:pt x="1460747" y="2132011"/>
                </a:lnTo>
                <a:lnTo>
                  <a:pt x="1503034" y="2116155"/>
                </a:lnTo>
                <a:lnTo>
                  <a:pt x="1544473" y="2098629"/>
                </a:lnTo>
                <a:lnTo>
                  <a:pt x="1585025" y="2079473"/>
                </a:lnTo>
                <a:lnTo>
                  <a:pt x="1624647" y="2058730"/>
                </a:lnTo>
                <a:lnTo>
                  <a:pt x="1663299" y="2036440"/>
                </a:lnTo>
                <a:lnTo>
                  <a:pt x="1700939" y="2012644"/>
                </a:lnTo>
                <a:lnTo>
                  <a:pt x="1737526" y="1987384"/>
                </a:lnTo>
                <a:lnTo>
                  <a:pt x="1773020" y="1960701"/>
                </a:lnTo>
                <a:lnTo>
                  <a:pt x="1807378" y="1932636"/>
                </a:lnTo>
                <a:lnTo>
                  <a:pt x="1840560" y="1903230"/>
                </a:lnTo>
                <a:lnTo>
                  <a:pt x="1872524" y="1872524"/>
                </a:lnTo>
                <a:lnTo>
                  <a:pt x="1903230" y="1840560"/>
                </a:lnTo>
                <a:lnTo>
                  <a:pt x="1932636" y="1807378"/>
                </a:lnTo>
                <a:lnTo>
                  <a:pt x="1960701" y="1773020"/>
                </a:lnTo>
                <a:lnTo>
                  <a:pt x="1987384" y="1737526"/>
                </a:lnTo>
                <a:lnTo>
                  <a:pt x="2012644" y="1700939"/>
                </a:lnTo>
                <a:lnTo>
                  <a:pt x="2036440" y="1663299"/>
                </a:lnTo>
                <a:lnTo>
                  <a:pt x="2058730" y="1624647"/>
                </a:lnTo>
                <a:lnTo>
                  <a:pt x="2079473" y="1585025"/>
                </a:lnTo>
                <a:lnTo>
                  <a:pt x="2098629" y="1544473"/>
                </a:lnTo>
                <a:lnTo>
                  <a:pt x="2116155" y="1503034"/>
                </a:lnTo>
                <a:lnTo>
                  <a:pt x="2132011" y="1460747"/>
                </a:lnTo>
                <a:lnTo>
                  <a:pt x="2146156" y="1417654"/>
                </a:lnTo>
                <a:lnTo>
                  <a:pt x="2158549" y="1373797"/>
                </a:lnTo>
                <a:lnTo>
                  <a:pt x="2169148" y="1329216"/>
                </a:lnTo>
                <a:lnTo>
                  <a:pt x="2177912" y="1283953"/>
                </a:lnTo>
                <a:lnTo>
                  <a:pt x="2184800" y="1238048"/>
                </a:lnTo>
                <a:lnTo>
                  <a:pt x="2189771" y="1191543"/>
                </a:lnTo>
                <a:lnTo>
                  <a:pt x="2192784" y="1144480"/>
                </a:lnTo>
                <a:lnTo>
                  <a:pt x="2193798" y="1096899"/>
                </a:lnTo>
                <a:lnTo>
                  <a:pt x="2192784" y="1049317"/>
                </a:lnTo>
                <a:lnTo>
                  <a:pt x="2189771" y="1002254"/>
                </a:lnTo>
                <a:lnTo>
                  <a:pt x="2184800" y="955749"/>
                </a:lnTo>
                <a:lnTo>
                  <a:pt x="2177912" y="909844"/>
                </a:lnTo>
                <a:lnTo>
                  <a:pt x="2169148" y="864581"/>
                </a:lnTo>
                <a:lnTo>
                  <a:pt x="2158549" y="820000"/>
                </a:lnTo>
                <a:lnTo>
                  <a:pt x="2146156" y="776143"/>
                </a:lnTo>
                <a:lnTo>
                  <a:pt x="2132011" y="733050"/>
                </a:lnTo>
                <a:lnTo>
                  <a:pt x="2116155" y="690763"/>
                </a:lnTo>
                <a:lnTo>
                  <a:pt x="2098629" y="649324"/>
                </a:lnTo>
                <a:lnTo>
                  <a:pt x="2079473" y="608772"/>
                </a:lnTo>
                <a:lnTo>
                  <a:pt x="2058730" y="569150"/>
                </a:lnTo>
                <a:lnTo>
                  <a:pt x="2036440" y="530498"/>
                </a:lnTo>
                <a:lnTo>
                  <a:pt x="2012644" y="492858"/>
                </a:lnTo>
                <a:lnTo>
                  <a:pt x="1987384" y="456271"/>
                </a:lnTo>
                <a:lnTo>
                  <a:pt x="1960701" y="420777"/>
                </a:lnTo>
                <a:lnTo>
                  <a:pt x="1932636" y="386419"/>
                </a:lnTo>
                <a:lnTo>
                  <a:pt x="1903230" y="353237"/>
                </a:lnTo>
                <a:lnTo>
                  <a:pt x="1872524" y="321273"/>
                </a:lnTo>
                <a:lnTo>
                  <a:pt x="1840560" y="290567"/>
                </a:lnTo>
                <a:lnTo>
                  <a:pt x="1807378" y="261161"/>
                </a:lnTo>
                <a:lnTo>
                  <a:pt x="1773020" y="233096"/>
                </a:lnTo>
                <a:lnTo>
                  <a:pt x="1737526" y="206413"/>
                </a:lnTo>
                <a:lnTo>
                  <a:pt x="1700939" y="181153"/>
                </a:lnTo>
                <a:lnTo>
                  <a:pt x="1663299" y="157357"/>
                </a:lnTo>
                <a:lnTo>
                  <a:pt x="1624647" y="135067"/>
                </a:lnTo>
                <a:lnTo>
                  <a:pt x="1585025" y="114324"/>
                </a:lnTo>
                <a:lnTo>
                  <a:pt x="1544473" y="95168"/>
                </a:lnTo>
                <a:lnTo>
                  <a:pt x="1503034" y="77642"/>
                </a:lnTo>
                <a:lnTo>
                  <a:pt x="1460747" y="61786"/>
                </a:lnTo>
                <a:lnTo>
                  <a:pt x="1417654" y="47641"/>
                </a:lnTo>
                <a:lnTo>
                  <a:pt x="1373797" y="35248"/>
                </a:lnTo>
                <a:lnTo>
                  <a:pt x="1329216" y="24649"/>
                </a:lnTo>
                <a:lnTo>
                  <a:pt x="1283953" y="15885"/>
                </a:lnTo>
                <a:lnTo>
                  <a:pt x="1238048" y="8997"/>
                </a:lnTo>
                <a:lnTo>
                  <a:pt x="1191543" y="4026"/>
                </a:lnTo>
                <a:lnTo>
                  <a:pt x="1144480" y="1013"/>
                </a:lnTo>
                <a:lnTo>
                  <a:pt x="1096899" y="0"/>
                </a:lnTo>
                <a:close/>
              </a:path>
            </a:pathLst>
          </a:custGeom>
          <a:solidFill>
            <a:srgbClr val="FFFFFF"/>
          </a:solidFill>
        </p:spPr>
        <p:txBody>
          <a:bodyPr wrap="square" lIns="0" tIns="0" rIns="0" bIns="0" rtlCol="0"/>
          <a:lstStyle/>
          <a:p>
            <a:endParaRPr sz="920"/>
          </a:p>
        </p:txBody>
      </p:sp>
      <p:sp>
        <p:nvSpPr>
          <p:cNvPr id="4" name="object 4"/>
          <p:cNvSpPr/>
          <p:nvPr/>
        </p:nvSpPr>
        <p:spPr>
          <a:xfrm>
            <a:off x="2824948" y="2213003"/>
            <a:ext cx="1121894" cy="1121894"/>
          </a:xfrm>
          <a:custGeom>
            <a:avLst/>
            <a:gdLst/>
            <a:ahLst/>
            <a:cxnLst/>
            <a:rect l="l" t="t" r="r" b="b"/>
            <a:pathLst>
              <a:path w="2193925" h="2193925">
                <a:moveTo>
                  <a:pt x="1096899" y="2193798"/>
                </a:moveTo>
                <a:lnTo>
                  <a:pt x="1144480" y="2192784"/>
                </a:lnTo>
                <a:lnTo>
                  <a:pt x="1191543" y="2189771"/>
                </a:lnTo>
                <a:lnTo>
                  <a:pt x="1238048" y="2184800"/>
                </a:lnTo>
                <a:lnTo>
                  <a:pt x="1283953" y="2177912"/>
                </a:lnTo>
                <a:lnTo>
                  <a:pt x="1329216" y="2169148"/>
                </a:lnTo>
                <a:lnTo>
                  <a:pt x="1373797" y="2158549"/>
                </a:lnTo>
                <a:lnTo>
                  <a:pt x="1417654" y="2146156"/>
                </a:lnTo>
                <a:lnTo>
                  <a:pt x="1460747" y="2132011"/>
                </a:lnTo>
                <a:lnTo>
                  <a:pt x="1503034" y="2116155"/>
                </a:lnTo>
                <a:lnTo>
                  <a:pt x="1544473" y="2098629"/>
                </a:lnTo>
                <a:lnTo>
                  <a:pt x="1585025" y="2079473"/>
                </a:lnTo>
                <a:lnTo>
                  <a:pt x="1624647" y="2058730"/>
                </a:lnTo>
                <a:lnTo>
                  <a:pt x="1663299" y="2036440"/>
                </a:lnTo>
                <a:lnTo>
                  <a:pt x="1700939" y="2012644"/>
                </a:lnTo>
                <a:lnTo>
                  <a:pt x="1737526" y="1987384"/>
                </a:lnTo>
                <a:lnTo>
                  <a:pt x="1773020" y="1960701"/>
                </a:lnTo>
                <a:lnTo>
                  <a:pt x="1807378" y="1932636"/>
                </a:lnTo>
                <a:lnTo>
                  <a:pt x="1840560" y="1903230"/>
                </a:lnTo>
                <a:lnTo>
                  <a:pt x="1872524" y="1872524"/>
                </a:lnTo>
                <a:lnTo>
                  <a:pt x="1903230" y="1840560"/>
                </a:lnTo>
                <a:lnTo>
                  <a:pt x="1932636" y="1807378"/>
                </a:lnTo>
                <a:lnTo>
                  <a:pt x="1960701" y="1773020"/>
                </a:lnTo>
                <a:lnTo>
                  <a:pt x="1987384" y="1737526"/>
                </a:lnTo>
                <a:lnTo>
                  <a:pt x="2012644" y="1700939"/>
                </a:lnTo>
                <a:lnTo>
                  <a:pt x="2036440" y="1663299"/>
                </a:lnTo>
                <a:lnTo>
                  <a:pt x="2058730" y="1624647"/>
                </a:lnTo>
                <a:lnTo>
                  <a:pt x="2079473" y="1585025"/>
                </a:lnTo>
                <a:lnTo>
                  <a:pt x="2098629" y="1544473"/>
                </a:lnTo>
                <a:lnTo>
                  <a:pt x="2116155" y="1503034"/>
                </a:lnTo>
                <a:lnTo>
                  <a:pt x="2132011" y="1460747"/>
                </a:lnTo>
                <a:lnTo>
                  <a:pt x="2146156" y="1417654"/>
                </a:lnTo>
                <a:lnTo>
                  <a:pt x="2158549" y="1373797"/>
                </a:lnTo>
                <a:lnTo>
                  <a:pt x="2169148" y="1329216"/>
                </a:lnTo>
                <a:lnTo>
                  <a:pt x="2177912" y="1283953"/>
                </a:lnTo>
                <a:lnTo>
                  <a:pt x="2184800" y="1238048"/>
                </a:lnTo>
                <a:lnTo>
                  <a:pt x="2189771" y="1191543"/>
                </a:lnTo>
                <a:lnTo>
                  <a:pt x="2192784" y="1144480"/>
                </a:lnTo>
                <a:lnTo>
                  <a:pt x="2193798" y="1096899"/>
                </a:lnTo>
                <a:lnTo>
                  <a:pt x="2192784" y="1049317"/>
                </a:lnTo>
                <a:lnTo>
                  <a:pt x="2189771" y="1002254"/>
                </a:lnTo>
                <a:lnTo>
                  <a:pt x="2184800" y="955749"/>
                </a:lnTo>
                <a:lnTo>
                  <a:pt x="2177912" y="909844"/>
                </a:lnTo>
                <a:lnTo>
                  <a:pt x="2169148" y="864581"/>
                </a:lnTo>
                <a:lnTo>
                  <a:pt x="2158549" y="820000"/>
                </a:lnTo>
                <a:lnTo>
                  <a:pt x="2146156" y="776143"/>
                </a:lnTo>
                <a:lnTo>
                  <a:pt x="2132011" y="733050"/>
                </a:lnTo>
                <a:lnTo>
                  <a:pt x="2116155" y="690763"/>
                </a:lnTo>
                <a:lnTo>
                  <a:pt x="2098629" y="649324"/>
                </a:lnTo>
                <a:lnTo>
                  <a:pt x="2079473" y="608772"/>
                </a:lnTo>
                <a:lnTo>
                  <a:pt x="2058730" y="569150"/>
                </a:lnTo>
                <a:lnTo>
                  <a:pt x="2036440" y="530498"/>
                </a:lnTo>
                <a:lnTo>
                  <a:pt x="2012644" y="492858"/>
                </a:lnTo>
                <a:lnTo>
                  <a:pt x="1987384" y="456271"/>
                </a:lnTo>
                <a:lnTo>
                  <a:pt x="1960701" y="420777"/>
                </a:lnTo>
                <a:lnTo>
                  <a:pt x="1932636" y="386419"/>
                </a:lnTo>
                <a:lnTo>
                  <a:pt x="1903230" y="353237"/>
                </a:lnTo>
                <a:lnTo>
                  <a:pt x="1872524" y="321273"/>
                </a:lnTo>
                <a:lnTo>
                  <a:pt x="1840560" y="290567"/>
                </a:lnTo>
                <a:lnTo>
                  <a:pt x="1807378" y="261161"/>
                </a:lnTo>
                <a:lnTo>
                  <a:pt x="1773020" y="233096"/>
                </a:lnTo>
                <a:lnTo>
                  <a:pt x="1737526" y="206413"/>
                </a:lnTo>
                <a:lnTo>
                  <a:pt x="1700939" y="181153"/>
                </a:lnTo>
                <a:lnTo>
                  <a:pt x="1663299" y="157357"/>
                </a:lnTo>
                <a:lnTo>
                  <a:pt x="1624647" y="135067"/>
                </a:lnTo>
                <a:lnTo>
                  <a:pt x="1585025" y="114324"/>
                </a:lnTo>
                <a:lnTo>
                  <a:pt x="1544473" y="95168"/>
                </a:lnTo>
                <a:lnTo>
                  <a:pt x="1503034" y="77642"/>
                </a:lnTo>
                <a:lnTo>
                  <a:pt x="1460747" y="61786"/>
                </a:lnTo>
                <a:lnTo>
                  <a:pt x="1417654" y="47641"/>
                </a:lnTo>
                <a:lnTo>
                  <a:pt x="1373797" y="35248"/>
                </a:lnTo>
                <a:lnTo>
                  <a:pt x="1329216" y="24649"/>
                </a:lnTo>
                <a:lnTo>
                  <a:pt x="1283953" y="15885"/>
                </a:lnTo>
                <a:lnTo>
                  <a:pt x="1238048" y="8997"/>
                </a:lnTo>
                <a:lnTo>
                  <a:pt x="1191543" y="4026"/>
                </a:lnTo>
                <a:lnTo>
                  <a:pt x="1144480" y="1013"/>
                </a:lnTo>
                <a:lnTo>
                  <a:pt x="1096899" y="0"/>
                </a:lnTo>
                <a:lnTo>
                  <a:pt x="1049317" y="1013"/>
                </a:lnTo>
                <a:lnTo>
                  <a:pt x="1002254" y="4026"/>
                </a:lnTo>
                <a:lnTo>
                  <a:pt x="955749" y="8997"/>
                </a:lnTo>
                <a:lnTo>
                  <a:pt x="909844" y="15885"/>
                </a:lnTo>
                <a:lnTo>
                  <a:pt x="864581" y="24649"/>
                </a:lnTo>
                <a:lnTo>
                  <a:pt x="820000" y="35248"/>
                </a:lnTo>
                <a:lnTo>
                  <a:pt x="776143" y="47641"/>
                </a:lnTo>
                <a:lnTo>
                  <a:pt x="733050" y="61786"/>
                </a:lnTo>
                <a:lnTo>
                  <a:pt x="690763" y="77642"/>
                </a:lnTo>
                <a:lnTo>
                  <a:pt x="649324" y="95168"/>
                </a:lnTo>
                <a:lnTo>
                  <a:pt x="608772" y="114324"/>
                </a:lnTo>
                <a:lnTo>
                  <a:pt x="569150" y="135067"/>
                </a:lnTo>
                <a:lnTo>
                  <a:pt x="530498" y="157357"/>
                </a:lnTo>
                <a:lnTo>
                  <a:pt x="492858" y="181153"/>
                </a:lnTo>
                <a:lnTo>
                  <a:pt x="456271" y="206413"/>
                </a:lnTo>
                <a:lnTo>
                  <a:pt x="420777" y="233096"/>
                </a:lnTo>
                <a:lnTo>
                  <a:pt x="386419" y="261161"/>
                </a:lnTo>
                <a:lnTo>
                  <a:pt x="353237" y="290567"/>
                </a:lnTo>
                <a:lnTo>
                  <a:pt x="321273" y="321273"/>
                </a:lnTo>
                <a:lnTo>
                  <a:pt x="290567" y="353237"/>
                </a:lnTo>
                <a:lnTo>
                  <a:pt x="261161" y="386419"/>
                </a:lnTo>
                <a:lnTo>
                  <a:pt x="233096" y="420777"/>
                </a:lnTo>
                <a:lnTo>
                  <a:pt x="206413" y="456271"/>
                </a:lnTo>
                <a:lnTo>
                  <a:pt x="181153" y="492858"/>
                </a:lnTo>
                <a:lnTo>
                  <a:pt x="157357" y="530498"/>
                </a:lnTo>
                <a:lnTo>
                  <a:pt x="135067" y="569150"/>
                </a:lnTo>
                <a:lnTo>
                  <a:pt x="114324" y="608772"/>
                </a:lnTo>
                <a:lnTo>
                  <a:pt x="95168" y="649324"/>
                </a:lnTo>
                <a:lnTo>
                  <a:pt x="77642" y="690763"/>
                </a:lnTo>
                <a:lnTo>
                  <a:pt x="61786" y="733050"/>
                </a:lnTo>
                <a:lnTo>
                  <a:pt x="47641" y="776143"/>
                </a:lnTo>
                <a:lnTo>
                  <a:pt x="35248" y="820000"/>
                </a:lnTo>
                <a:lnTo>
                  <a:pt x="24649" y="864581"/>
                </a:lnTo>
                <a:lnTo>
                  <a:pt x="15885" y="909844"/>
                </a:lnTo>
                <a:lnTo>
                  <a:pt x="8997" y="955749"/>
                </a:lnTo>
                <a:lnTo>
                  <a:pt x="4026" y="1002254"/>
                </a:lnTo>
                <a:lnTo>
                  <a:pt x="1013" y="1049317"/>
                </a:lnTo>
                <a:lnTo>
                  <a:pt x="0" y="1096899"/>
                </a:lnTo>
                <a:lnTo>
                  <a:pt x="1013" y="1144480"/>
                </a:lnTo>
                <a:lnTo>
                  <a:pt x="4026" y="1191543"/>
                </a:lnTo>
                <a:lnTo>
                  <a:pt x="8997" y="1238048"/>
                </a:lnTo>
                <a:lnTo>
                  <a:pt x="15885" y="1283953"/>
                </a:lnTo>
                <a:lnTo>
                  <a:pt x="24649" y="1329216"/>
                </a:lnTo>
                <a:lnTo>
                  <a:pt x="35248" y="1373797"/>
                </a:lnTo>
                <a:lnTo>
                  <a:pt x="47641" y="1417654"/>
                </a:lnTo>
                <a:lnTo>
                  <a:pt x="61786" y="1460747"/>
                </a:lnTo>
                <a:lnTo>
                  <a:pt x="77642" y="1503034"/>
                </a:lnTo>
                <a:lnTo>
                  <a:pt x="95168" y="1544473"/>
                </a:lnTo>
                <a:lnTo>
                  <a:pt x="114324" y="1585025"/>
                </a:lnTo>
                <a:lnTo>
                  <a:pt x="135067" y="1624647"/>
                </a:lnTo>
                <a:lnTo>
                  <a:pt x="157357" y="1663299"/>
                </a:lnTo>
                <a:lnTo>
                  <a:pt x="181153" y="1700939"/>
                </a:lnTo>
                <a:lnTo>
                  <a:pt x="206413" y="1737526"/>
                </a:lnTo>
                <a:lnTo>
                  <a:pt x="233096" y="1773020"/>
                </a:lnTo>
                <a:lnTo>
                  <a:pt x="261161" y="1807378"/>
                </a:lnTo>
                <a:lnTo>
                  <a:pt x="290567" y="1840560"/>
                </a:lnTo>
                <a:lnTo>
                  <a:pt x="321273" y="1872524"/>
                </a:lnTo>
                <a:lnTo>
                  <a:pt x="353237" y="1903230"/>
                </a:lnTo>
                <a:lnTo>
                  <a:pt x="386419" y="1932636"/>
                </a:lnTo>
                <a:lnTo>
                  <a:pt x="420777" y="1960701"/>
                </a:lnTo>
                <a:lnTo>
                  <a:pt x="456271" y="1987384"/>
                </a:lnTo>
                <a:lnTo>
                  <a:pt x="492858" y="2012644"/>
                </a:lnTo>
                <a:lnTo>
                  <a:pt x="530498" y="2036440"/>
                </a:lnTo>
                <a:lnTo>
                  <a:pt x="569150" y="2058730"/>
                </a:lnTo>
                <a:lnTo>
                  <a:pt x="608772" y="2079473"/>
                </a:lnTo>
                <a:lnTo>
                  <a:pt x="649324" y="2098629"/>
                </a:lnTo>
                <a:lnTo>
                  <a:pt x="690763" y="2116155"/>
                </a:lnTo>
                <a:lnTo>
                  <a:pt x="733050" y="2132011"/>
                </a:lnTo>
                <a:lnTo>
                  <a:pt x="776143" y="2146156"/>
                </a:lnTo>
                <a:lnTo>
                  <a:pt x="820000" y="2158549"/>
                </a:lnTo>
                <a:lnTo>
                  <a:pt x="864581" y="2169148"/>
                </a:lnTo>
                <a:lnTo>
                  <a:pt x="909844" y="2177912"/>
                </a:lnTo>
                <a:lnTo>
                  <a:pt x="955749" y="2184800"/>
                </a:lnTo>
                <a:lnTo>
                  <a:pt x="1002254" y="2189771"/>
                </a:lnTo>
                <a:lnTo>
                  <a:pt x="1049317" y="2192784"/>
                </a:lnTo>
                <a:lnTo>
                  <a:pt x="1096899" y="2193798"/>
                </a:lnTo>
                <a:close/>
              </a:path>
            </a:pathLst>
          </a:custGeom>
          <a:ln w="63500">
            <a:solidFill>
              <a:srgbClr val="ED6B70"/>
            </a:solidFill>
          </a:ln>
        </p:spPr>
        <p:txBody>
          <a:bodyPr wrap="square" lIns="0" tIns="0" rIns="0" bIns="0" rtlCol="0"/>
          <a:lstStyle/>
          <a:p>
            <a:endParaRPr sz="920"/>
          </a:p>
        </p:txBody>
      </p:sp>
      <p:sp>
        <p:nvSpPr>
          <p:cNvPr id="5" name="object 5"/>
          <p:cNvSpPr/>
          <p:nvPr/>
        </p:nvSpPr>
        <p:spPr>
          <a:xfrm>
            <a:off x="2827232" y="3897109"/>
            <a:ext cx="1121894" cy="1121894"/>
          </a:xfrm>
          <a:custGeom>
            <a:avLst/>
            <a:gdLst/>
            <a:ahLst/>
            <a:cxnLst/>
            <a:rect l="l" t="t" r="r" b="b"/>
            <a:pathLst>
              <a:path w="2193925" h="2193925">
                <a:moveTo>
                  <a:pt x="1096899" y="0"/>
                </a:moveTo>
                <a:lnTo>
                  <a:pt x="1049317" y="1013"/>
                </a:lnTo>
                <a:lnTo>
                  <a:pt x="1002254" y="4026"/>
                </a:lnTo>
                <a:lnTo>
                  <a:pt x="955749" y="8997"/>
                </a:lnTo>
                <a:lnTo>
                  <a:pt x="909844" y="15885"/>
                </a:lnTo>
                <a:lnTo>
                  <a:pt x="864581" y="24649"/>
                </a:lnTo>
                <a:lnTo>
                  <a:pt x="820000" y="35248"/>
                </a:lnTo>
                <a:lnTo>
                  <a:pt x="776143" y="47641"/>
                </a:lnTo>
                <a:lnTo>
                  <a:pt x="733050" y="61786"/>
                </a:lnTo>
                <a:lnTo>
                  <a:pt x="690763" y="77642"/>
                </a:lnTo>
                <a:lnTo>
                  <a:pt x="649324" y="95168"/>
                </a:lnTo>
                <a:lnTo>
                  <a:pt x="608772" y="114324"/>
                </a:lnTo>
                <a:lnTo>
                  <a:pt x="569150" y="135067"/>
                </a:lnTo>
                <a:lnTo>
                  <a:pt x="530498" y="157357"/>
                </a:lnTo>
                <a:lnTo>
                  <a:pt x="492858" y="181153"/>
                </a:lnTo>
                <a:lnTo>
                  <a:pt x="456271" y="206413"/>
                </a:lnTo>
                <a:lnTo>
                  <a:pt x="420777" y="233096"/>
                </a:lnTo>
                <a:lnTo>
                  <a:pt x="386419" y="261161"/>
                </a:lnTo>
                <a:lnTo>
                  <a:pt x="353237" y="290567"/>
                </a:lnTo>
                <a:lnTo>
                  <a:pt x="321273" y="321273"/>
                </a:lnTo>
                <a:lnTo>
                  <a:pt x="290567" y="353237"/>
                </a:lnTo>
                <a:lnTo>
                  <a:pt x="261161" y="386419"/>
                </a:lnTo>
                <a:lnTo>
                  <a:pt x="233096" y="420777"/>
                </a:lnTo>
                <a:lnTo>
                  <a:pt x="206413" y="456271"/>
                </a:lnTo>
                <a:lnTo>
                  <a:pt x="181153" y="492858"/>
                </a:lnTo>
                <a:lnTo>
                  <a:pt x="157357" y="530498"/>
                </a:lnTo>
                <a:lnTo>
                  <a:pt x="135067" y="569150"/>
                </a:lnTo>
                <a:lnTo>
                  <a:pt x="114324" y="608772"/>
                </a:lnTo>
                <a:lnTo>
                  <a:pt x="95168" y="649324"/>
                </a:lnTo>
                <a:lnTo>
                  <a:pt x="77642" y="690763"/>
                </a:lnTo>
                <a:lnTo>
                  <a:pt x="61786" y="733050"/>
                </a:lnTo>
                <a:lnTo>
                  <a:pt x="47641" y="776143"/>
                </a:lnTo>
                <a:lnTo>
                  <a:pt x="35248" y="820000"/>
                </a:lnTo>
                <a:lnTo>
                  <a:pt x="24649" y="864581"/>
                </a:lnTo>
                <a:lnTo>
                  <a:pt x="15885" y="909844"/>
                </a:lnTo>
                <a:lnTo>
                  <a:pt x="8997" y="955749"/>
                </a:lnTo>
                <a:lnTo>
                  <a:pt x="4026" y="1002254"/>
                </a:lnTo>
                <a:lnTo>
                  <a:pt x="1013" y="1049317"/>
                </a:lnTo>
                <a:lnTo>
                  <a:pt x="0" y="1096899"/>
                </a:lnTo>
                <a:lnTo>
                  <a:pt x="1013" y="1144480"/>
                </a:lnTo>
                <a:lnTo>
                  <a:pt x="4026" y="1191543"/>
                </a:lnTo>
                <a:lnTo>
                  <a:pt x="8997" y="1238048"/>
                </a:lnTo>
                <a:lnTo>
                  <a:pt x="15885" y="1283953"/>
                </a:lnTo>
                <a:lnTo>
                  <a:pt x="24649" y="1329216"/>
                </a:lnTo>
                <a:lnTo>
                  <a:pt x="35248" y="1373797"/>
                </a:lnTo>
                <a:lnTo>
                  <a:pt x="47641" y="1417654"/>
                </a:lnTo>
                <a:lnTo>
                  <a:pt x="61786" y="1460747"/>
                </a:lnTo>
                <a:lnTo>
                  <a:pt x="77642" y="1503034"/>
                </a:lnTo>
                <a:lnTo>
                  <a:pt x="95168" y="1544473"/>
                </a:lnTo>
                <a:lnTo>
                  <a:pt x="114324" y="1585025"/>
                </a:lnTo>
                <a:lnTo>
                  <a:pt x="135067" y="1624647"/>
                </a:lnTo>
                <a:lnTo>
                  <a:pt x="157357" y="1663299"/>
                </a:lnTo>
                <a:lnTo>
                  <a:pt x="181153" y="1700939"/>
                </a:lnTo>
                <a:lnTo>
                  <a:pt x="206413" y="1737526"/>
                </a:lnTo>
                <a:lnTo>
                  <a:pt x="233096" y="1773020"/>
                </a:lnTo>
                <a:lnTo>
                  <a:pt x="261161" y="1807378"/>
                </a:lnTo>
                <a:lnTo>
                  <a:pt x="290567" y="1840560"/>
                </a:lnTo>
                <a:lnTo>
                  <a:pt x="321273" y="1872524"/>
                </a:lnTo>
                <a:lnTo>
                  <a:pt x="353237" y="1903230"/>
                </a:lnTo>
                <a:lnTo>
                  <a:pt x="386419" y="1932636"/>
                </a:lnTo>
                <a:lnTo>
                  <a:pt x="420777" y="1960701"/>
                </a:lnTo>
                <a:lnTo>
                  <a:pt x="456271" y="1987384"/>
                </a:lnTo>
                <a:lnTo>
                  <a:pt x="492858" y="2012644"/>
                </a:lnTo>
                <a:lnTo>
                  <a:pt x="530498" y="2036440"/>
                </a:lnTo>
                <a:lnTo>
                  <a:pt x="569150" y="2058730"/>
                </a:lnTo>
                <a:lnTo>
                  <a:pt x="608772" y="2079473"/>
                </a:lnTo>
                <a:lnTo>
                  <a:pt x="649324" y="2098629"/>
                </a:lnTo>
                <a:lnTo>
                  <a:pt x="690763" y="2116155"/>
                </a:lnTo>
                <a:lnTo>
                  <a:pt x="733050" y="2132011"/>
                </a:lnTo>
                <a:lnTo>
                  <a:pt x="776143" y="2146156"/>
                </a:lnTo>
                <a:lnTo>
                  <a:pt x="820000" y="2158549"/>
                </a:lnTo>
                <a:lnTo>
                  <a:pt x="864581" y="2169148"/>
                </a:lnTo>
                <a:lnTo>
                  <a:pt x="909844" y="2177912"/>
                </a:lnTo>
                <a:lnTo>
                  <a:pt x="955749" y="2184800"/>
                </a:lnTo>
                <a:lnTo>
                  <a:pt x="1002254" y="2189771"/>
                </a:lnTo>
                <a:lnTo>
                  <a:pt x="1049317" y="2192784"/>
                </a:lnTo>
                <a:lnTo>
                  <a:pt x="1096899" y="2193798"/>
                </a:lnTo>
                <a:lnTo>
                  <a:pt x="1144480" y="2192784"/>
                </a:lnTo>
                <a:lnTo>
                  <a:pt x="1191543" y="2189771"/>
                </a:lnTo>
                <a:lnTo>
                  <a:pt x="1238048" y="2184800"/>
                </a:lnTo>
                <a:lnTo>
                  <a:pt x="1283953" y="2177912"/>
                </a:lnTo>
                <a:lnTo>
                  <a:pt x="1329216" y="2169148"/>
                </a:lnTo>
                <a:lnTo>
                  <a:pt x="1373797" y="2158549"/>
                </a:lnTo>
                <a:lnTo>
                  <a:pt x="1417654" y="2146156"/>
                </a:lnTo>
                <a:lnTo>
                  <a:pt x="1460747" y="2132011"/>
                </a:lnTo>
                <a:lnTo>
                  <a:pt x="1503034" y="2116155"/>
                </a:lnTo>
                <a:lnTo>
                  <a:pt x="1544473" y="2098629"/>
                </a:lnTo>
                <a:lnTo>
                  <a:pt x="1585025" y="2079473"/>
                </a:lnTo>
                <a:lnTo>
                  <a:pt x="1624647" y="2058730"/>
                </a:lnTo>
                <a:lnTo>
                  <a:pt x="1663299" y="2036440"/>
                </a:lnTo>
                <a:lnTo>
                  <a:pt x="1700939" y="2012644"/>
                </a:lnTo>
                <a:lnTo>
                  <a:pt x="1737526" y="1987384"/>
                </a:lnTo>
                <a:lnTo>
                  <a:pt x="1773020" y="1960701"/>
                </a:lnTo>
                <a:lnTo>
                  <a:pt x="1807378" y="1932636"/>
                </a:lnTo>
                <a:lnTo>
                  <a:pt x="1840560" y="1903230"/>
                </a:lnTo>
                <a:lnTo>
                  <a:pt x="1872524" y="1872524"/>
                </a:lnTo>
                <a:lnTo>
                  <a:pt x="1903230" y="1840560"/>
                </a:lnTo>
                <a:lnTo>
                  <a:pt x="1932636" y="1807378"/>
                </a:lnTo>
                <a:lnTo>
                  <a:pt x="1960701" y="1773020"/>
                </a:lnTo>
                <a:lnTo>
                  <a:pt x="1987384" y="1737526"/>
                </a:lnTo>
                <a:lnTo>
                  <a:pt x="2012644" y="1700939"/>
                </a:lnTo>
                <a:lnTo>
                  <a:pt x="2036440" y="1663299"/>
                </a:lnTo>
                <a:lnTo>
                  <a:pt x="2058730" y="1624647"/>
                </a:lnTo>
                <a:lnTo>
                  <a:pt x="2079473" y="1585025"/>
                </a:lnTo>
                <a:lnTo>
                  <a:pt x="2098629" y="1544473"/>
                </a:lnTo>
                <a:lnTo>
                  <a:pt x="2116155" y="1503034"/>
                </a:lnTo>
                <a:lnTo>
                  <a:pt x="2132011" y="1460747"/>
                </a:lnTo>
                <a:lnTo>
                  <a:pt x="2146156" y="1417654"/>
                </a:lnTo>
                <a:lnTo>
                  <a:pt x="2158549" y="1373797"/>
                </a:lnTo>
                <a:lnTo>
                  <a:pt x="2169148" y="1329216"/>
                </a:lnTo>
                <a:lnTo>
                  <a:pt x="2177912" y="1283953"/>
                </a:lnTo>
                <a:lnTo>
                  <a:pt x="2184800" y="1238048"/>
                </a:lnTo>
                <a:lnTo>
                  <a:pt x="2189771" y="1191543"/>
                </a:lnTo>
                <a:lnTo>
                  <a:pt x="2192784" y="1144480"/>
                </a:lnTo>
                <a:lnTo>
                  <a:pt x="2193798" y="1096899"/>
                </a:lnTo>
                <a:lnTo>
                  <a:pt x="2192784" y="1049317"/>
                </a:lnTo>
                <a:lnTo>
                  <a:pt x="2189771" y="1002254"/>
                </a:lnTo>
                <a:lnTo>
                  <a:pt x="2184800" y="955749"/>
                </a:lnTo>
                <a:lnTo>
                  <a:pt x="2177912" y="909844"/>
                </a:lnTo>
                <a:lnTo>
                  <a:pt x="2169148" y="864581"/>
                </a:lnTo>
                <a:lnTo>
                  <a:pt x="2158549" y="820000"/>
                </a:lnTo>
                <a:lnTo>
                  <a:pt x="2146156" y="776143"/>
                </a:lnTo>
                <a:lnTo>
                  <a:pt x="2132011" y="733050"/>
                </a:lnTo>
                <a:lnTo>
                  <a:pt x="2116155" y="690763"/>
                </a:lnTo>
                <a:lnTo>
                  <a:pt x="2098629" y="649324"/>
                </a:lnTo>
                <a:lnTo>
                  <a:pt x="2079473" y="608772"/>
                </a:lnTo>
                <a:lnTo>
                  <a:pt x="2058730" y="569150"/>
                </a:lnTo>
                <a:lnTo>
                  <a:pt x="2036440" y="530498"/>
                </a:lnTo>
                <a:lnTo>
                  <a:pt x="2012644" y="492858"/>
                </a:lnTo>
                <a:lnTo>
                  <a:pt x="1987384" y="456271"/>
                </a:lnTo>
                <a:lnTo>
                  <a:pt x="1960701" y="420777"/>
                </a:lnTo>
                <a:lnTo>
                  <a:pt x="1932636" y="386419"/>
                </a:lnTo>
                <a:lnTo>
                  <a:pt x="1903230" y="353237"/>
                </a:lnTo>
                <a:lnTo>
                  <a:pt x="1872524" y="321273"/>
                </a:lnTo>
                <a:lnTo>
                  <a:pt x="1840560" y="290567"/>
                </a:lnTo>
                <a:lnTo>
                  <a:pt x="1807378" y="261161"/>
                </a:lnTo>
                <a:lnTo>
                  <a:pt x="1773020" y="233096"/>
                </a:lnTo>
                <a:lnTo>
                  <a:pt x="1737526" y="206413"/>
                </a:lnTo>
                <a:lnTo>
                  <a:pt x="1700939" y="181153"/>
                </a:lnTo>
                <a:lnTo>
                  <a:pt x="1663299" y="157357"/>
                </a:lnTo>
                <a:lnTo>
                  <a:pt x="1624647" y="135067"/>
                </a:lnTo>
                <a:lnTo>
                  <a:pt x="1585025" y="114324"/>
                </a:lnTo>
                <a:lnTo>
                  <a:pt x="1544473" y="95168"/>
                </a:lnTo>
                <a:lnTo>
                  <a:pt x="1503034" y="77642"/>
                </a:lnTo>
                <a:lnTo>
                  <a:pt x="1460747" y="61786"/>
                </a:lnTo>
                <a:lnTo>
                  <a:pt x="1417654" y="47641"/>
                </a:lnTo>
                <a:lnTo>
                  <a:pt x="1373797" y="35248"/>
                </a:lnTo>
                <a:lnTo>
                  <a:pt x="1329216" y="24649"/>
                </a:lnTo>
                <a:lnTo>
                  <a:pt x="1283953" y="15885"/>
                </a:lnTo>
                <a:lnTo>
                  <a:pt x="1238048" y="8997"/>
                </a:lnTo>
                <a:lnTo>
                  <a:pt x="1191543" y="4026"/>
                </a:lnTo>
                <a:lnTo>
                  <a:pt x="1144480" y="1013"/>
                </a:lnTo>
                <a:lnTo>
                  <a:pt x="1096899" y="0"/>
                </a:lnTo>
                <a:close/>
              </a:path>
            </a:pathLst>
          </a:custGeom>
          <a:solidFill>
            <a:srgbClr val="FFFFFF"/>
          </a:solidFill>
        </p:spPr>
        <p:txBody>
          <a:bodyPr wrap="square" lIns="0" tIns="0" rIns="0" bIns="0" rtlCol="0"/>
          <a:lstStyle/>
          <a:p>
            <a:endParaRPr sz="920"/>
          </a:p>
        </p:txBody>
      </p:sp>
      <p:sp>
        <p:nvSpPr>
          <p:cNvPr id="6" name="object 6"/>
          <p:cNvSpPr/>
          <p:nvPr/>
        </p:nvSpPr>
        <p:spPr>
          <a:xfrm>
            <a:off x="2824948" y="3903477"/>
            <a:ext cx="1121894" cy="1121894"/>
          </a:xfrm>
          <a:custGeom>
            <a:avLst/>
            <a:gdLst/>
            <a:ahLst/>
            <a:cxnLst/>
            <a:rect l="l" t="t" r="r" b="b"/>
            <a:pathLst>
              <a:path w="2193925" h="2193925">
                <a:moveTo>
                  <a:pt x="1096899" y="2193798"/>
                </a:moveTo>
                <a:lnTo>
                  <a:pt x="1144480" y="2192784"/>
                </a:lnTo>
                <a:lnTo>
                  <a:pt x="1191543" y="2189771"/>
                </a:lnTo>
                <a:lnTo>
                  <a:pt x="1238048" y="2184800"/>
                </a:lnTo>
                <a:lnTo>
                  <a:pt x="1283953" y="2177912"/>
                </a:lnTo>
                <a:lnTo>
                  <a:pt x="1329216" y="2169148"/>
                </a:lnTo>
                <a:lnTo>
                  <a:pt x="1373797" y="2158549"/>
                </a:lnTo>
                <a:lnTo>
                  <a:pt x="1417654" y="2146156"/>
                </a:lnTo>
                <a:lnTo>
                  <a:pt x="1460747" y="2132011"/>
                </a:lnTo>
                <a:lnTo>
                  <a:pt x="1503034" y="2116155"/>
                </a:lnTo>
                <a:lnTo>
                  <a:pt x="1544473" y="2098629"/>
                </a:lnTo>
                <a:lnTo>
                  <a:pt x="1585025" y="2079473"/>
                </a:lnTo>
                <a:lnTo>
                  <a:pt x="1624647" y="2058730"/>
                </a:lnTo>
                <a:lnTo>
                  <a:pt x="1663299" y="2036440"/>
                </a:lnTo>
                <a:lnTo>
                  <a:pt x="1700939" y="2012644"/>
                </a:lnTo>
                <a:lnTo>
                  <a:pt x="1737526" y="1987384"/>
                </a:lnTo>
                <a:lnTo>
                  <a:pt x="1773020" y="1960701"/>
                </a:lnTo>
                <a:lnTo>
                  <a:pt x="1807378" y="1932636"/>
                </a:lnTo>
                <a:lnTo>
                  <a:pt x="1840560" y="1903230"/>
                </a:lnTo>
                <a:lnTo>
                  <a:pt x="1872524" y="1872524"/>
                </a:lnTo>
                <a:lnTo>
                  <a:pt x="1903230" y="1840560"/>
                </a:lnTo>
                <a:lnTo>
                  <a:pt x="1932636" y="1807378"/>
                </a:lnTo>
                <a:lnTo>
                  <a:pt x="1960701" y="1773020"/>
                </a:lnTo>
                <a:lnTo>
                  <a:pt x="1987384" y="1737526"/>
                </a:lnTo>
                <a:lnTo>
                  <a:pt x="2012644" y="1700939"/>
                </a:lnTo>
                <a:lnTo>
                  <a:pt x="2036440" y="1663299"/>
                </a:lnTo>
                <a:lnTo>
                  <a:pt x="2058730" y="1624647"/>
                </a:lnTo>
                <a:lnTo>
                  <a:pt x="2079473" y="1585025"/>
                </a:lnTo>
                <a:lnTo>
                  <a:pt x="2098629" y="1544473"/>
                </a:lnTo>
                <a:lnTo>
                  <a:pt x="2116155" y="1503034"/>
                </a:lnTo>
                <a:lnTo>
                  <a:pt x="2132011" y="1460747"/>
                </a:lnTo>
                <a:lnTo>
                  <a:pt x="2146156" y="1417654"/>
                </a:lnTo>
                <a:lnTo>
                  <a:pt x="2158549" y="1373797"/>
                </a:lnTo>
                <a:lnTo>
                  <a:pt x="2169148" y="1329216"/>
                </a:lnTo>
                <a:lnTo>
                  <a:pt x="2177912" y="1283953"/>
                </a:lnTo>
                <a:lnTo>
                  <a:pt x="2184800" y="1238048"/>
                </a:lnTo>
                <a:lnTo>
                  <a:pt x="2189771" y="1191543"/>
                </a:lnTo>
                <a:lnTo>
                  <a:pt x="2192784" y="1144480"/>
                </a:lnTo>
                <a:lnTo>
                  <a:pt x="2193798" y="1096899"/>
                </a:lnTo>
                <a:lnTo>
                  <a:pt x="2192784" y="1049317"/>
                </a:lnTo>
                <a:lnTo>
                  <a:pt x="2189771" y="1002254"/>
                </a:lnTo>
                <a:lnTo>
                  <a:pt x="2184800" y="955749"/>
                </a:lnTo>
                <a:lnTo>
                  <a:pt x="2177912" y="909844"/>
                </a:lnTo>
                <a:lnTo>
                  <a:pt x="2169148" y="864581"/>
                </a:lnTo>
                <a:lnTo>
                  <a:pt x="2158549" y="820000"/>
                </a:lnTo>
                <a:lnTo>
                  <a:pt x="2146156" y="776143"/>
                </a:lnTo>
                <a:lnTo>
                  <a:pt x="2132011" y="733050"/>
                </a:lnTo>
                <a:lnTo>
                  <a:pt x="2116155" y="690763"/>
                </a:lnTo>
                <a:lnTo>
                  <a:pt x="2098629" y="649324"/>
                </a:lnTo>
                <a:lnTo>
                  <a:pt x="2079473" y="608772"/>
                </a:lnTo>
                <a:lnTo>
                  <a:pt x="2058730" y="569150"/>
                </a:lnTo>
                <a:lnTo>
                  <a:pt x="2036440" y="530498"/>
                </a:lnTo>
                <a:lnTo>
                  <a:pt x="2012644" y="492858"/>
                </a:lnTo>
                <a:lnTo>
                  <a:pt x="1987384" y="456271"/>
                </a:lnTo>
                <a:lnTo>
                  <a:pt x="1960701" y="420777"/>
                </a:lnTo>
                <a:lnTo>
                  <a:pt x="1932636" y="386419"/>
                </a:lnTo>
                <a:lnTo>
                  <a:pt x="1903230" y="353237"/>
                </a:lnTo>
                <a:lnTo>
                  <a:pt x="1872524" y="321273"/>
                </a:lnTo>
                <a:lnTo>
                  <a:pt x="1840560" y="290567"/>
                </a:lnTo>
                <a:lnTo>
                  <a:pt x="1807378" y="261161"/>
                </a:lnTo>
                <a:lnTo>
                  <a:pt x="1773020" y="233096"/>
                </a:lnTo>
                <a:lnTo>
                  <a:pt x="1737526" y="206413"/>
                </a:lnTo>
                <a:lnTo>
                  <a:pt x="1700939" y="181153"/>
                </a:lnTo>
                <a:lnTo>
                  <a:pt x="1663299" y="157357"/>
                </a:lnTo>
                <a:lnTo>
                  <a:pt x="1624647" y="135067"/>
                </a:lnTo>
                <a:lnTo>
                  <a:pt x="1585025" y="114324"/>
                </a:lnTo>
                <a:lnTo>
                  <a:pt x="1544473" y="95168"/>
                </a:lnTo>
                <a:lnTo>
                  <a:pt x="1503034" y="77642"/>
                </a:lnTo>
                <a:lnTo>
                  <a:pt x="1460747" y="61786"/>
                </a:lnTo>
                <a:lnTo>
                  <a:pt x="1417654" y="47641"/>
                </a:lnTo>
                <a:lnTo>
                  <a:pt x="1373797" y="35248"/>
                </a:lnTo>
                <a:lnTo>
                  <a:pt x="1329216" y="24649"/>
                </a:lnTo>
                <a:lnTo>
                  <a:pt x="1283953" y="15885"/>
                </a:lnTo>
                <a:lnTo>
                  <a:pt x="1238048" y="8997"/>
                </a:lnTo>
                <a:lnTo>
                  <a:pt x="1191543" y="4026"/>
                </a:lnTo>
                <a:lnTo>
                  <a:pt x="1144480" y="1013"/>
                </a:lnTo>
                <a:lnTo>
                  <a:pt x="1096899" y="0"/>
                </a:lnTo>
                <a:lnTo>
                  <a:pt x="1049317" y="1013"/>
                </a:lnTo>
                <a:lnTo>
                  <a:pt x="1002254" y="4026"/>
                </a:lnTo>
                <a:lnTo>
                  <a:pt x="955749" y="8997"/>
                </a:lnTo>
                <a:lnTo>
                  <a:pt x="909844" y="15885"/>
                </a:lnTo>
                <a:lnTo>
                  <a:pt x="864581" y="24649"/>
                </a:lnTo>
                <a:lnTo>
                  <a:pt x="820000" y="35248"/>
                </a:lnTo>
                <a:lnTo>
                  <a:pt x="776143" y="47641"/>
                </a:lnTo>
                <a:lnTo>
                  <a:pt x="733050" y="61786"/>
                </a:lnTo>
                <a:lnTo>
                  <a:pt x="690763" y="77642"/>
                </a:lnTo>
                <a:lnTo>
                  <a:pt x="649324" y="95168"/>
                </a:lnTo>
                <a:lnTo>
                  <a:pt x="608772" y="114324"/>
                </a:lnTo>
                <a:lnTo>
                  <a:pt x="569150" y="135067"/>
                </a:lnTo>
                <a:lnTo>
                  <a:pt x="530498" y="157357"/>
                </a:lnTo>
                <a:lnTo>
                  <a:pt x="492858" y="181153"/>
                </a:lnTo>
                <a:lnTo>
                  <a:pt x="456271" y="206413"/>
                </a:lnTo>
                <a:lnTo>
                  <a:pt x="420777" y="233096"/>
                </a:lnTo>
                <a:lnTo>
                  <a:pt x="386419" y="261161"/>
                </a:lnTo>
                <a:lnTo>
                  <a:pt x="353237" y="290567"/>
                </a:lnTo>
                <a:lnTo>
                  <a:pt x="321273" y="321273"/>
                </a:lnTo>
                <a:lnTo>
                  <a:pt x="290567" y="353237"/>
                </a:lnTo>
                <a:lnTo>
                  <a:pt x="261161" y="386419"/>
                </a:lnTo>
                <a:lnTo>
                  <a:pt x="233096" y="420777"/>
                </a:lnTo>
                <a:lnTo>
                  <a:pt x="206413" y="456271"/>
                </a:lnTo>
                <a:lnTo>
                  <a:pt x="181153" y="492858"/>
                </a:lnTo>
                <a:lnTo>
                  <a:pt x="157357" y="530498"/>
                </a:lnTo>
                <a:lnTo>
                  <a:pt x="135067" y="569150"/>
                </a:lnTo>
                <a:lnTo>
                  <a:pt x="114324" y="608772"/>
                </a:lnTo>
                <a:lnTo>
                  <a:pt x="95168" y="649324"/>
                </a:lnTo>
                <a:lnTo>
                  <a:pt x="77642" y="690763"/>
                </a:lnTo>
                <a:lnTo>
                  <a:pt x="61786" y="733050"/>
                </a:lnTo>
                <a:lnTo>
                  <a:pt x="47641" y="776143"/>
                </a:lnTo>
                <a:lnTo>
                  <a:pt x="35248" y="820000"/>
                </a:lnTo>
                <a:lnTo>
                  <a:pt x="24649" y="864581"/>
                </a:lnTo>
                <a:lnTo>
                  <a:pt x="15885" y="909844"/>
                </a:lnTo>
                <a:lnTo>
                  <a:pt x="8997" y="955749"/>
                </a:lnTo>
                <a:lnTo>
                  <a:pt x="4026" y="1002254"/>
                </a:lnTo>
                <a:lnTo>
                  <a:pt x="1013" y="1049317"/>
                </a:lnTo>
                <a:lnTo>
                  <a:pt x="0" y="1096899"/>
                </a:lnTo>
                <a:lnTo>
                  <a:pt x="1013" y="1144480"/>
                </a:lnTo>
                <a:lnTo>
                  <a:pt x="4026" y="1191543"/>
                </a:lnTo>
                <a:lnTo>
                  <a:pt x="8997" y="1238048"/>
                </a:lnTo>
                <a:lnTo>
                  <a:pt x="15885" y="1283953"/>
                </a:lnTo>
                <a:lnTo>
                  <a:pt x="24649" y="1329216"/>
                </a:lnTo>
                <a:lnTo>
                  <a:pt x="35248" y="1373797"/>
                </a:lnTo>
                <a:lnTo>
                  <a:pt x="47641" y="1417654"/>
                </a:lnTo>
                <a:lnTo>
                  <a:pt x="61786" y="1460747"/>
                </a:lnTo>
                <a:lnTo>
                  <a:pt x="77642" y="1503034"/>
                </a:lnTo>
                <a:lnTo>
                  <a:pt x="95168" y="1544473"/>
                </a:lnTo>
                <a:lnTo>
                  <a:pt x="114324" y="1585025"/>
                </a:lnTo>
                <a:lnTo>
                  <a:pt x="135067" y="1624647"/>
                </a:lnTo>
                <a:lnTo>
                  <a:pt x="157357" y="1663299"/>
                </a:lnTo>
                <a:lnTo>
                  <a:pt x="181153" y="1700939"/>
                </a:lnTo>
                <a:lnTo>
                  <a:pt x="206413" y="1737526"/>
                </a:lnTo>
                <a:lnTo>
                  <a:pt x="233096" y="1773020"/>
                </a:lnTo>
                <a:lnTo>
                  <a:pt x="261161" y="1807378"/>
                </a:lnTo>
                <a:lnTo>
                  <a:pt x="290567" y="1840560"/>
                </a:lnTo>
                <a:lnTo>
                  <a:pt x="321273" y="1872524"/>
                </a:lnTo>
                <a:lnTo>
                  <a:pt x="353237" y="1903230"/>
                </a:lnTo>
                <a:lnTo>
                  <a:pt x="386419" y="1932636"/>
                </a:lnTo>
                <a:lnTo>
                  <a:pt x="420777" y="1960701"/>
                </a:lnTo>
                <a:lnTo>
                  <a:pt x="456271" y="1987384"/>
                </a:lnTo>
                <a:lnTo>
                  <a:pt x="492858" y="2012644"/>
                </a:lnTo>
                <a:lnTo>
                  <a:pt x="530498" y="2036440"/>
                </a:lnTo>
                <a:lnTo>
                  <a:pt x="569150" y="2058730"/>
                </a:lnTo>
                <a:lnTo>
                  <a:pt x="608772" y="2079473"/>
                </a:lnTo>
                <a:lnTo>
                  <a:pt x="649324" y="2098629"/>
                </a:lnTo>
                <a:lnTo>
                  <a:pt x="690763" y="2116155"/>
                </a:lnTo>
                <a:lnTo>
                  <a:pt x="733050" y="2132011"/>
                </a:lnTo>
                <a:lnTo>
                  <a:pt x="776143" y="2146156"/>
                </a:lnTo>
                <a:lnTo>
                  <a:pt x="820000" y="2158549"/>
                </a:lnTo>
                <a:lnTo>
                  <a:pt x="864581" y="2169148"/>
                </a:lnTo>
                <a:lnTo>
                  <a:pt x="909844" y="2177912"/>
                </a:lnTo>
                <a:lnTo>
                  <a:pt x="955749" y="2184800"/>
                </a:lnTo>
                <a:lnTo>
                  <a:pt x="1002254" y="2189771"/>
                </a:lnTo>
                <a:lnTo>
                  <a:pt x="1049317" y="2192784"/>
                </a:lnTo>
                <a:lnTo>
                  <a:pt x="1096899" y="2193798"/>
                </a:lnTo>
                <a:close/>
              </a:path>
            </a:pathLst>
          </a:custGeom>
          <a:ln w="63500">
            <a:solidFill>
              <a:srgbClr val="FD9B37"/>
            </a:solidFill>
          </a:ln>
        </p:spPr>
        <p:txBody>
          <a:bodyPr wrap="square" lIns="0" tIns="0" rIns="0" bIns="0" rtlCol="0"/>
          <a:lstStyle/>
          <a:p>
            <a:endParaRPr sz="920"/>
          </a:p>
        </p:txBody>
      </p:sp>
      <p:sp>
        <p:nvSpPr>
          <p:cNvPr id="7" name="object 7"/>
          <p:cNvSpPr/>
          <p:nvPr/>
        </p:nvSpPr>
        <p:spPr>
          <a:xfrm>
            <a:off x="4203315" y="2213003"/>
            <a:ext cx="1121894" cy="1121894"/>
          </a:xfrm>
          <a:custGeom>
            <a:avLst/>
            <a:gdLst/>
            <a:ahLst/>
            <a:cxnLst/>
            <a:rect l="l" t="t" r="r" b="b"/>
            <a:pathLst>
              <a:path w="2193925" h="2193925">
                <a:moveTo>
                  <a:pt x="1096899" y="0"/>
                </a:moveTo>
                <a:lnTo>
                  <a:pt x="1049317" y="1013"/>
                </a:lnTo>
                <a:lnTo>
                  <a:pt x="1002254" y="4026"/>
                </a:lnTo>
                <a:lnTo>
                  <a:pt x="955749" y="8997"/>
                </a:lnTo>
                <a:lnTo>
                  <a:pt x="909844" y="15885"/>
                </a:lnTo>
                <a:lnTo>
                  <a:pt x="864581" y="24649"/>
                </a:lnTo>
                <a:lnTo>
                  <a:pt x="820000" y="35248"/>
                </a:lnTo>
                <a:lnTo>
                  <a:pt x="776143" y="47641"/>
                </a:lnTo>
                <a:lnTo>
                  <a:pt x="733050" y="61786"/>
                </a:lnTo>
                <a:lnTo>
                  <a:pt x="690763" y="77642"/>
                </a:lnTo>
                <a:lnTo>
                  <a:pt x="649324" y="95168"/>
                </a:lnTo>
                <a:lnTo>
                  <a:pt x="608772" y="114324"/>
                </a:lnTo>
                <a:lnTo>
                  <a:pt x="569150" y="135067"/>
                </a:lnTo>
                <a:lnTo>
                  <a:pt x="530498" y="157357"/>
                </a:lnTo>
                <a:lnTo>
                  <a:pt x="492858" y="181153"/>
                </a:lnTo>
                <a:lnTo>
                  <a:pt x="456271" y="206413"/>
                </a:lnTo>
                <a:lnTo>
                  <a:pt x="420777" y="233096"/>
                </a:lnTo>
                <a:lnTo>
                  <a:pt x="386419" y="261161"/>
                </a:lnTo>
                <a:lnTo>
                  <a:pt x="353237" y="290567"/>
                </a:lnTo>
                <a:lnTo>
                  <a:pt x="321273" y="321273"/>
                </a:lnTo>
                <a:lnTo>
                  <a:pt x="290567" y="353237"/>
                </a:lnTo>
                <a:lnTo>
                  <a:pt x="261161" y="386419"/>
                </a:lnTo>
                <a:lnTo>
                  <a:pt x="233096" y="420777"/>
                </a:lnTo>
                <a:lnTo>
                  <a:pt x="206413" y="456271"/>
                </a:lnTo>
                <a:lnTo>
                  <a:pt x="181153" y="492858"/>
                </a:lnTo>
                <a:lnTo>
                  <a:pt x="157357" y="530498"/>
                </a:lnTo>
                <a:lnTo>
                  <a:pt x="135067" y="569150"/>
                </a:lnTo>
                <a:lnTo>
                  <a:pt x="114324" y="608772"/>
                </a:lnTo>
                <a:lnTo>
                  <a:pt x="95168" y="649324"/>
                </a:lnTo>
                <a:lnTo>
                  <a:pt x="77642" y="690763"/>
                </a:lnTo>
                <a:lnTo>
                  <a:pt x="61786" y="733050"/>
                </a:lnTo>
                <a:lnTo>
                  <a:pt x="47641" y="776143"/>
                </a:lnTo>
                <a:lnTo>
                  <a:pt x="35248" y="820000"/>
                </a:lnTo>
                <a:lnTo>
                  <a:pt x="24649" y="864581"/>
                </a:lnTo>
                <a:lnTo>
                  <a:pt x="15885" y="909844"/>
                </a:lnTo>
                <a:lnTo>
                  <a:pt x="8997" y="955749"/>
                </a:lnTo>
                <a:lnTo>
                  <a:pt x="4026" y="1002254"/>
                </a:lnTo>
                <a:lnTo>
                  <a:pt x="1013" y="1049317"/>
                </a:lnTo>
                <a:lnTo>
                  <a:pt x="0" y="1096899"/>
                </a:lnTo>
                <a:lnTo>
                  <a:pt x="1013" y="1144480"/>
                </a:lnTo>
                <a:lnTo>
                  <a:pt x="4026" y="1191543"/>
                </a:lnTo>
                <a:lnTo>
                  <a:pt x="8997" y="1238048"/>
                </a:lnTo>
                <a:lnTo>
                  <a:pt x="15885" y="1283953"/>
                </a:lnTo>
                <a:lnTo>
                  <a:pt x="24649" y="1329216"/>
                </a:lnTo>
                <a:lnTo>
                  <a:pt x="35248" y="1373797"/>
                </a:lnTo>
                <a:lnTo>
                  <a:pt x="47641" y="1417654"/>
                </a:lnTo>
                <a:lnTo>
                  <a:pt x="61786" y="1460747"/>
                </a:lnTo>
                <a:lnTo>
                  <a:pt x="77642" y="1503034"/>
                </a:lnTo>
                <a:lnTo>
                  <a:pt x="95168" y="1544473"/>
                </a:lnTo>
                <a:lnTo>
                  <a:pt x="114324" y="1585025"/>
                </a:lnTo>
                <a:lnTo>
                  <a:pt x="135067" y="1624647"/>
                </a:lnTo>
                <a:lnTo>
                  <a:pt x="157357" y="1663299"/>
                </a:lnTo>
                <a:lnTo>
                  <a:pt x="181153" y="1700939"/>
                </a:lnTo>
                <a:lnTo>
                  <a:pt x="206413" y="1737526"/>
                </a:lnTo>
                <a:lnTo>
                  <a:pt x="233096" y="1773020"/>
                </a:lnTo>
                <a:lnTo>
                  <a:pt x="261161" y="1807378"/>
                </a:lnTo>
                <a:lnTo>
                  <a:pt x="290567" y="1840560"/>
                </a:lnTo>
                <a:lnTo>
                  <a:pt x="321273" y="1872524"/>
                </a:lnTo>
                <a:lnTo>
                  <a:pt x="353237" y="1903230"/>
                </a:lnTo>
                <a:lnTo>
                  <a:pt x="386419" y="1932636"/>
                </a:lnTo>
                <a:lnTo>
                  <a:pt x="420777" y="1960701"/>
                </a:lnTo>
                <a:lnTo>
                  <a:pt x="456271" y="1987384"/>
                </a:lnTo>
                <a:lnTo>
                  <a:pt x="492858" y="2012644"/>
                </a:lnTo>
                <a:lnTo>
                  <a:pt x="530498" y="2036440"/>
                </a:lnTo>
                <a:lnTo>
                  <a:pt x="569150" y="2058730"/>
                </a:lnTo>
                <a:lnTo>
                  <a:pt x="608772" y="2079473"/>
                </a:lnTo>
                <a:lnTo>
                  <a:pt x="649324" y="2098629"/>
                </a:lnTo>
                <a:lnTo>
                  <a:pt x="690763" y="2116155"/>
                </a:lnTo>
                <a:lnTo>
                  <a:pt x="733050" y="2132011"/>
                </a:lnTo>
                <a:lnTo>
                  <a:pt x="776143" y="2146156"/>
                </a:lnTo>
                <a:lnTo>
                  <a:pt x="820000" y="2158549"/>
                </a:lnTo>
                <a:lnTo>
                  <a:pt x="864581" y="2169148"/>
                </a:lnTo>
                <a:lnTo>
                  <a:pt x="909844" y="2177912"/>
                </a:lnTo>
                <a:lnTo>
                  <a:pt x="955749" y="2184800"/>
                </a:lnTo>
                <a:lnTo>
                  <a:pt x="1002254" y="2189771"/>
                </a:lnTo>
                <a:lnTo>
                  <a:pt x="1049317" y="2192784"/>
                </a:lnTo>
                <a:lnTo>
                  <a:pt x="1096899" y="2193798"/>
                </a:lnTo>
                <a:lnTo>
                  <a:pt x="1144480" y="2192784"/>
                </a:lnTo>
                <a:lnTo>
                  <a:pt x="1191543" y="2189771"/>
                </a:lnTo>
                <a:lnTo>
                  <a:pt x="1238048" y="2184800"/>
                </a:lnTo>
                <a:lnTo>
                  <a:pt x="1283953" y="2177912"/>
                </a:lnTo>
                <a:lnTo>
                  <a:pt x="1329216" y="2169148"/>
                </a:lnTo>
                <a:lnTo>
                  <a:pt x="1373797" y="2158549"/>
                </a:lnTo>
                <a:lnTo>
                  <a:pt x="1417654" y="2146156"/>
                </a:lnTo>
                <a:lnTo>
                  <a:pt x="1460747" y="2132011"/>
                </a:lnTo>
                <a:lnTo>
                  <a:pt x="1503034" y="2116155"/>
                </a:lnTo>
                <a:lnTo>
                  <a:pt x="1544473" y="2098629"/>
                </a:lnTo>
                <a:lnTo>
                  <a:pt x="1585025" y="2079473"/>
                </a:lnTo>
                <a:lnTo>
                  <a:pt x="1624647" y="2058730"/>
                </a:lnTo>
                <a:lnTo>
                  <a:pt x="1663299" y="2036440"/>
                </a:lnTo>
                <a:lnTo>
                  <a:pt x="1700939" y="2012644"/>
                </a:lnTo>
                <a:lnTo>
                  <a:pt x="1737526" y="1987384"/>
                </a:lnTo>
                <a:lnTo>
                  <a:pt x="1773020" y="1960701"/>
                </a:lnTo>
                <a:lnTo>
                  <a:pt x="1807378" y="1932636"/>
                </a:lnTo>
                <a:lnTo>
                  <a:pt x="1840560" y="1903230"/>
                </a:lnTo>
                <a:lnTo>
                  <a:pt x="1872524" y="1872524"/>
                </a:lnTo>
                <a:lnTo>
                  <a:pt x="1903230" y="1840560"/>
                </a:lnTo>
                <a:lnTo>
                  <a:pt x="1932636" y="1807378"/>
                </a:lnTo>
                <a:lnTo>
                  <a:pt x="1960701" y="1773020"/>
                </a:lnTo>
                <a:lnTo>
                  <a:pt x="1987384" y="1737526"/>
                </a:lnTo>
                <a:lnTo>
                  <a:pt x="2012644" y="1700939"/>
                </a:lnTo>
                <a:lnTo>
                  <a:pt x="2036440" y="1663299"/>
                </a:lnTo>
                <a:lnTo>
                  <a:pt x="2058730" y="1624647"/>
                </a:lnTo>
                <a:lnTo>
                  <a:pt x="2079473" y="1585025"/>
                </a:lnTo>
                <a:lnTo>
                  <a:pt x="2098629" y="1544473"/>
                </a:lnTo>
                <a:lnTo>
                  <a:pt x="2116155" y="1503034"/>
                </a:lnTo>
                <a:lnTo>
                  <a:pt x="2132011" y="1460747"/>
                </a:lnTo>
                <a:lnTo>
                  <a:pt x="2146156" y="1417654"/>
                </a:lnTo>
                <a:lnTo>
                  <a:pt x="2158549" y="1373797"/>
                </a:lnTo>
                <a:lnTo>
                  <a:pt x="2169148" y="1329216"/>
                </a:lnTo>
                <a:lnTo>
                  <a:pt x="2177912" y="1283953"/>
                </a:lnTo>
                <a:lnTo>
                  <a:pt x="2184800" y="1238048"/>
                </a:lnTo>
                <a:lnTo>
                  <a:pt x="2189771" y="1191543"/>
                </a:lnTo>
                <a:lnTo>
                  <a:pt x="2192784" y="1144480"/>
                </a:lnTo>
                <a:lnTo>
                  <a:pt x="2193798" y="1096899"/>
                </a:lnTo>
                <a:lnTo>
                  <a:pt x="2192784" y="1049317"/>
                </a:lnTo>
                <a:lnTo>
                  <a:pt x="2189771" y="1002254"/>
                </a:lnTo>
                <a:lnTo>
                  <a:pt x="2184800" y="955749"/>
                </a:lnTo>
                <a:lnTo>
                  <a:pt x="2177912" y="909844"/>
                </a:lnTo>
                <a:lnTo>
                  <a:pt x="2169148" y="864581"/>
                </a:lnTo>
                <a:lnTo>
                  <a:pt x="2158549" y="820000"/>
                </a:lnTo>
                <a:lnTo>
                  <a:pt x="2146156" y="776143"/>
                </a:lnTo>
                <a:lnTo>
                  <a:pt x="2132011" y="733050"/>
                </a:lnTo>
                <a:lnTo>
                  <a:pt x="2116155" y="690763"/>
                </a:lnTo>
                <a:lnTo>
                  <a:pt x="2098629" y="649324"/>
                </a:lnTo>
                <a:lnTo>
                  <a:pt x="2079473" y="608772"/>
                </a:lnTo>
                <a:lnTo>
                  <a:pt x="2058730" y="569150"/>
                </a:lnTo>
                <a:lnTo>
                  <a:pt x="2036440" y="530498"/>
                </a:lnTo>
                <a:lnTo>
                  <a:pt x="2012644" y="492858"/>
                </a:lnTo>
                <a:lnTo>
                  <a:pt x="1987384" y="456271"/>
                </a:lnTo>
                <a:lnTo>
                  <a:pt x="1960701" y="420777"/>
                </a:lnTo>
                <a:lnTo>
                  <a:pt x="1932636" y="386419"/>
                </a:lnTo>
                <a:lnTo>
                  <a:pt x="1903230" y="353237"/>
                </a:lnTo>
                <a:lnTo>
                  <a:pt x="1872524" y="321273"/>
                </a:lnTo>
                <a:lnTo>
                  <a:pt x="1840560" y="290567"/>
                </a:lnTo>
                <a:lnTo>
                  <a:pt x="1807378" y="261161"/>
                </a:lnTo>
                <a:lnTo>
                  <a:pt x="1773020" y="233096"/>
                </a:lnTo>
                <a:lnTo>
                  <a:pt x="1737526" y="206413"/>
                </a:lnTo>
                <a:lnTo>
                  <a:pt x="1700939" y="181153"/>
                </a:lnTo>
                <a:lnTo>
                  <a:pt x="1663299" y="157357"/>
                </a:lnTo>
                <a:lnTo>
                  <a:pt x="1624647" y="135067"/>
                </a:lnTo>
                <a:lnTo>
                  <a:pt x="1585025" y="114324"/>
                </a:lnTo>
                <a:lnTo>
                  <a:pt x="1544473" y="95168"/>
                </a:lnTo>
                <a:lnTo>
                  <a:pt x="1503034" y="77642"/>
                </a:lnTo>
                <a:lnTo>
                  <a:pt x="1460747" y="61786"/>
                </a:lnTo>
                <a:lnTo>
                  <a:pt x="1417654" y="47641"/>
                </a:lnTo>
                <a:lnTo>
                  <a:pt x="1373797" y="35248"/>
                </a:lnTo>
                <a:lnTo>
                  <a:pt x="1329216" y="24649"/>
                </a:lnTo>
                <a:lnTo>
                  <a:pt x="1283953" y="15885"/>
                </a:lnTo>
                <a:lnTo>
                  <a:pt x="1238048" y="8997"/>
                </a:lnTo>
                <a:lnTo>
                  <a:pt x="1191543" y="4026"/>
                </a:lnTo>
                <a:lnTo>
                  <a:pt x="1144480" y="1013"/>
                </a:lnTo>
                <a:lnTo>
                  <a:pt x="1096899" y="0"/>
                </a:lnTo>
                <a:close/>
              </a:path>
            </a:pathLst>
          </a:custGeom>
          <a:solidFill>
            <a:srgbClr val="FFFFFF"/>
          </a:solidFill>
        </p:spPr>
        <p:txBody>
          <a:bodyPr wrap="square" lIns="0" tIns="0" rIns="0" bIns="0" rtlCol="0"/>
          <a:lstStyle/>
          <a:p>
            <a:endParaRPr sz="920"/>
          </a:p>
        </p:txBody>
      </p:sp>
      <p:sp>
        <p:nvSpPr>
          <p:cNvPr id="8" name="object 8"/>
          <p:cNvSpPr/>
          <p:nvPr/>
        </p:nvSpPr>
        <p:spPr>
          <a:xfrm>
            <a:off x="4203315" y="2213003"/>
            <a:ext cx="1121894" cy="1121894"/>
          </a:xfrm>
          <a:custGeom>
            <a:avLst/>
            <a:gdLst/>
            <a:ahLst/>
            <a:cxnLst/>
            <a:rect l="l" t="t" r="r" b="b"/>
            <a:pathLst>
              <a:path w="2193925" h="2193925">
                <a:moveTo>
                  <a:pt x="1096899" y="2193798"/>
                </a:moveTo>
                <a:lnTo>
                  <a:pt x="1144480" y="2192784"/>
                </a:lnTo>
                <a:lnTo>
                  <a:pt x="1191543" y="2189771"/>
                </a:lnTo>
                <a:lnTo>
                  <a:pt x="1238048" y="2184800"/>
                </a:lnTo>
                <a:lnTo>
                  <a:pt x="1283953" y="2177912"/>
                </a:lnTo>
                <a:lnTo>
                  <a:pt x="1329216" y="2169148"/>
                </a:lnTo>
                <a:lnTo>
                  <a:pt x="1373797" y="2158549"/>
                </a:lnTo>
                <a:lnTo>
                  <a:pt x="1417654" y="2146156"/>
                </a:lnTo>
                <a:lnTo>
                  <a:pt x="1460747" y="2132011"/>
                </a:lnTo>
                <a:lnTo>
                  <a:pt x="1503034" y="2116155"/>
                </a:lnTo>
                <a:lnTo>
                  <a:pt x="1544473" y="2098629"/>
                </a:lnTo>
                <a:lnTo>
                  <a:pt x="1585025" y="2079473"/>
                </a:lnTo>
                <a:lnTo>
                  <a:pt x="1624647" y="2058730"/>
                </a:lnTo>
                <a:lnTo>
                  <a:pt x="1663299" y="2036440"/>
                </a:lnTo>
                <a:lnTo>
                  <a:pt x="1700939" y="2012644"/>
                </a:lnTo>
                <a:lnTo>
                  <a:pt x="1737526" y="1987384"/>
                </a:lnTo>
                <a:lnTo>
                  <a:pt x="1773020" y="1960701"/>
                </a:lnTo>
                <a:lnTo>
                  <a:pt x="1807378" y="1932636"/>
                </a:lnTo>
                <a:lnTo>
                  <a:pt x="1840560" y="1903230"/>
                </a:lnTo>
                <a:lnTo>
                  <a:pt x="1872524" y="1872524"/>
                </a:lnTo>
                <a:lnTo>
                  <a:pt x="1903230" y="1840560"/>
                </a:lnTo>
                <a:lnTo>
                  <a:pt x="1932636" y="1807378"/>
                </a:lnTo>
                <a:lnTo>
                  <a:pt x="1960701" y="1773020"/>
                </a:lnTo>
                <a:lnTo>
                  <a:pt x="1987384" y="1737526"/>
                </a:lnTo>
                <a:lnTo>
                  <a:pt x="2012644" y="1700939"/>
                </a:lnTo>
                <a:lnTo>
                  <a:pt x="2036440" y="1663299"/>
                </a:lnTo>
                <a:lnTo>
                  <a:pt x="2058730" y="1624647"/>
                </a:lnTo>
                <a:lnTo>
                  <a:pt x="2079473" y="1585025"/>
                </a:lnTo>
                <a:lnTo>
                  <a:pt x="2098629" y="1544473"/>
                </a:lnTo>
                <a:lnTo>
                  <a:pt x="2116155" y="1503034"/>
                </a:lnTo>
                <a:lnTo>
                  <a:pt x="2132011" y="1460747"/>
                </a:lnTo>
                <a:lnTo>
                  <a:pt x="2146156" y="1417654"/>
                </a:lnTo>
                <a:lnTo>
                  <a:pt x="2158549" y="1373797"/>
                </a:lnTo>
                <a:lnTo>
                  <a:pt x="2169148" y="1329216"/>
                </a:lnTo>
                <a:lnTo>
                  <a:pt x="2177912" y="1283953"/>
                </a:lnTo>
                <a:lnTo>
                  <a:pt x="2184800" y="1238048"/>
                </a:lnTo>
                <a:lnTo>
                  <a:pt x="2189771" y="1191543"/>
                </a:lnTo>
                <a:lnTo>
                  <a:pt x="2192784" y="1144480"/>
                </a:lnTo>
                <a:lnTo>
                  <a:pt x="2193798" y="1096899"/>
                </a:lnTo>
                <a:lnTo>
                  <a:pt x="2192784" y="1049317"/>
                </a:lnTo>
                <a:lnTo>
                  <a:pt x="2189771" y="1002254"/>
                </a:lnTo>
                <a:lnTo>
                  <a:pt x="2184800" y="955749"/>
                </a:lnTo>
                <a:lnTo>
                  <a:pt x="2177912" y="909844"/>
                </a:lnTo>
                <a:lnTo>
                  <a:pt x="2169148" y="864581"/>
                </a:lnTo>
                <a:lnTo>
                  <a:pt x="2158549" y="820000"/>
                </a:lnTo>
                <a:lnTo>
                  <a:pt x="2146156" y="776143"/>
                </a:lnTo>
                <a:lnTo>
                  <a:pt x="2132011" y="733050"/>
                </a:lnTo>
                <a:lnTo>
                  <a:pt x="2116155" y="690763"/>
                </a:lnTo>
                <a:lnTo>
                  <a:pt x="2098629" y="649324"/>
                </a:lnTo>
                <a:lnTo>
                  <a:pt x="2079473" y="608772"/>
                </a:lnTo>
                <a:lnTo>
                  <a:pt x="2058730" y="569150"/>
                </a:lnTo>
                <a:lnTo>
                  <a:pt x="2036440" y="530498"/>
                </a:lnTo>
                <a:lnTo>
                  <a:pt x="2012644" y="492858"/>
                </a:lnTo>
                <a:lnTo>
                  <a:pt x="1987384" y="456271"/>
                </a:lnTo>
                <a:lnTo>
                  <a:pt x="1960701" y="420777"/>
                </a:lnTo>
                <a:lnTo>
                  <a:pt x="1932636" y="386419"/>
                </a:lnTo>
                <a:lnTo>
                  <a:pt x="1903230" y="353237"/>
                </a:lnTo>
                <a:lnTo>
                  <a:pt x="1872524" y="321273"/>
                </a:lnTo>
                <a:lnTo>
                  <a:pt x="1840560" y="290567"/>
                </a:lnTo>
                <a:lnTo>
                  <a:pt x="1807378" y="261161"/>
                </a:lnTo>
                <a:lnTo>
                  <a:pt x="1773020" y="233096"/>
                </a:lnTo>
                <a:lnTo>
                  <a:pt x="1737526" y="206413"/>
                </a:lnTo>
                <a:lnTo>
                  <a:pt x="1700939" y="181153"/>
                </a:lnTo>
                <a:lnTo>
                  <a:pt x="1663299" y="157357"/>
                </a:lnTo>
                <a:lnTo>
                  <a:pt x="1624647" y="135067"/>
                </a:lnTo>
                <a:lnTo>
                  <a:pt x="1585025" y="114324"/>
                </a:lnTo>
                <a:lnTo>
                  <a:pt x="1544473" y="95168"/>
                </a:lnTo>
                <a:lnTo>
                  <a:pt x="1503034" y="77642"/>
                </a:lnTo>
                <a:lnTo>
                  <a:pt x="1460747" y="61786"/>
                </a:lnTo>
                <a:lnTo>
                  <a:pt x="1417654" y="47641"/>
                </a:lnTo>
                <a:lnTo>
                  <a:pt x="1373797" y="35248"/>
                </a:lnTo>
                <a:lnTo>
                  <a:pt x="1329216" y="24649"/>
                </a:lnTo>
                <a:lnTo>
                  <a:pt x="1283953" y="15885"/>
                </a:lnTo>
                <a:lnTo>
                  <a:pt x="1238048" y="8997"/>
                </a:lnTo>
                <a:lnTo>
                  <a:pt x="1191543" y="4026"/>
                </a:lnTo>
                <a:lnTo>
                  <a:pt x="1144480" y="1013"/>
                </a:lnTo>
                <a:lnTo>
                  <a:pt x="1096899" y="0"/>
                </a:lnTo>
                <a:lnTo>
                  <a:pt x="1049317" y="1013"/>
                </a:lnTo>
                <a:lnTo>
                  <a:pt x="1002254" y="4026"/>
                </a:lnTo>
                <a:lnTo>
                  <a:pt x="955749" y="8997"/>
                </a:lnTo>
                <a:lnTo>
                  <a:pt x="909844" y="15885"/>
                </a:lnTo>
                <a:lnTo>
                  <a:pt x="864581" y="24649"/>
                </a:lnTo>
                <a:lnTo>
                  <a:pt x="820000" y="35248"/>
                </a:lnTo>
                <a:lnTo>
                  <a:pt x="776143" y="47641"/>
                </a:lnTo>
                <a:lnTo>
                  <a:pt x="733050" y="61786"/>
                </a:lnTo>
                <a:lnTo>
                  <a:pt x="690763" y="77642"/>
                </a:lnTo>
                <a:lnTo>
                  <a:pt x="649324" y="95168"/>
                </a:lnTo>
                <a:lnTo>
                  <a:pt x="608772" y="114324"/>
                </a:lnTo>
                <a:lnTo>
                  <a:pt x="569150" y="135067"/>
                </a:lnTo>
                <a:lnTo>
                  <a:pt x="530498" y="157357"/>
                </a:lnTo>
                <a:lnTo>
                  <a:pt x="492858" y="181153"/>
                </a:lnTo>
                <a:lnTo>
                  <a:pt x="456271" y="206413"/>
                </a:lnTo>
                <a:lnTo>
                  <a:pt x="420777" y="233096"/>
                </a:lnTo>
                <a:lnTo>
                  <a:pt x="386419" y="261161"/>
                </a:lnTo>
                <a:lnTo>
                  <a:pt x="353237" y="290567"/>
                </a:lnTo>
                <a:lnTo>
                  <a:pt x="321273" y="321273"/>
                </a:lnTo>
                <a:lnTo>
                  <a:pt x="290567" y="353237"/>
                </a:lnTo>
                <a:lnTo>
                  <a:pt x="261161" y="386419"/>
                </a:lnTo>
                <a:lnTo>
                  <a:pt x="233096" y="420777"/>
                </a:lnTo>
                <a:lnTo>
                  <a:pt x="206413" y="456271"/>
                </a:lnTo>
                <a:lnTo>
                  <a:pt x="181153" y="492858"/>
                </a:lnTo>
                <a:lnTo>
                  <a:pt x="157357" y="530498"/>
                </a:lnTo>
                <a:lnTo>
                  <a:pt x="135067" y="569150"/>
                </a:lnTo>
                <a:lnTo>
                  <a:pt x="114324" y="608772"/>
                </a:lnTo>
                <a:lnTo>
                  <a:pt x="95168" y="649324"/>
                </a:lnTo>
                <a:lnTo>
                  <a:pt x="77642" y="690763"/>
                </a:lnTo>
                <a:lnTo>
                  <a:pt x="61786" y="733050"/>
                </a:lnTo>
                <a:lnTo>
                  <a:pt x="47641" y="776143"/>
                </a:lnTo>
                <a:lnTo>
                  <a:pt x="35248" y="820000"/>
                </a:lnTo>
                <a:lnTo>
                  <a:pt x="24649" y="864581"/>
                </a:lnTo>
                <a:lnTo>
                  <a:pt x="15885" y="909844"/>
                </a:lnTo>
                <a:lnTo>
                  <a:pt x="8997" y="955749"/>
                </a:lnTo>
                <a:lnTo>
                  <a:pt x="4026" y="1002254"/>
                </a:lnTo>
                <a:lnTo>
                  <a:pt x="1013" y="1049317"/>
                </a:lnTo>
                <a:lnTo>
                  <a:pt x="0" y="1096899"/>
                </a:lnTo>
                <a:lnTo>
                  <a:pt x="1013" y="1144480"/>
                </a:lnTo>
                <a:lnTo>
                  <a:pt x="4026" y="1191543"/>
                </a:lnTo>
                <a:lnTo>
                  <a:pt x="8997" y="1238048"/>
                </a:lnTo>
                <a:lnTo>
                  <a:pt x="15885" y="1283953"/>
                </a:lnTo>
                <a:lnTo>
                  <a:pt x="24649" y="1329216"/>
                </a:lnTo>
                <a:lnTo>
                  <a:pt x="35248" y="1373797"/>
                </a:lnTo>
                <a:lnTo>
                  <a:pt x="47641" y="1417654"/>
                </a:lnTo>
                <a:lnTo>
                  <a:pt x="61786" y="1460747"/>
                </a:lnTo>
                <a:lnTo>
                  <a:pt x="77642" y="1503034"/>
                </a:lnTo>
                <a:lnTo>
                  <a:pt x="95168" y="1544473"/>
                </a:lnTo>
                <a:lnTo>
                  <a:pt x="114324" y="1585025"/>
                </a:lnTo>
                <a:lnTo>
                  <a:pt x="135067" y="1624647"/>
                </a:lnTo>
                <a:lnTo>
                  <a:pt x="157357" y="1663299"/>
                </a:lnTo>
                <a:lnTo>
                  <a:pt x="181153" y="1700939"/>
                </a:lnTo>
                <a:lnTo>
                  <a:pt x="206413" y="1737526"/>
                </a:lnTo>
                <a:lnTo>
                  <a:pt x="233096" y="1773020"/>
                </a:lnTo>
                <a:lnTo>
                  <a:pt x="261161" y="1807378"/>
                </a:lnTo>
                <a:lnTo>
                  <a:pt x="290567" y="1840560"/>
                </a:lnTo>
                <a:lnTo>
                  <a:pt x="321273" y="1872524"/>
                </a:lnTo>
                <a:lnTo>
                  <a:pt x="353237" y="1903230"/>
                </a:lnTo>
                <a:lnTo>
                  <a:pt x="386419" y="1932636"/>
                </a:lnTo>
                <a:lnTo>
                  <a:pt x="420777" y="1960701"/>
                </a:lnTo>
                <a:lnTo>
                  <a:pt x="456271" y="1987384"/>
                </a:lnTo>
                <a:lnTo>
                  <a:pt x="492858" y="2012644"/>
                </a:lnTo>
                <a:lnTo>
                  <a:pt x="530498" y="2036440"/>
                </a:lnTo>
                <a:lnTo>
                  <a:pt x="569150" y="2058730"/>
                </a:lnTo>
                <a:lnTo>
                  <a:pt x="608772" y="2079473"/>
                </a:lnTo>
                <a:lnTo>
                  <a:pt x="649324" y="2098629"/>
                </a:lnTo>
                <a:lnTo>
                  <a:pt x="690763" y="2116155"/>
                </a:lnTo>
                <a:lnTo>
                  <a:pt x="733050" y="2132011"/>
                </a:lnTo>
                <a:lnTo>
                  <a:pt x="776143" y="2146156"/>
                </a:lnTo>
                <a:lnTo>
                  <a:pt x="820000" y="2158549"/>
                </a:lnTo>
                <a:lnTo>
                  <a:pt x="864581" y="2169148"/>
                </a:lnTo>
                <a:lnTo>
                  <a:pt x="909844" y="2177912"/>
                </a:lnTo>
                <a:lnTo>
                  <a:pt x="955749" y="2184800"/>
                </a:lnTo>
                <a:lnTo>
                  <a:pt x="1002254" y="2189771"/>
                </a:lnTo>
                <a:lnTo>
                  <a:pt x="1049317" y="2192784"/>
                </a:lnTo>
                <a:lnTo>
                  <a:pt x="1096899" y="2193798"/>
                </a:lnTo>
                <a:close/>
              </a:path>
            </a:pathLst>
          </a:custGeom>
          <a:ln w="63500">
            <a:solidFill>
              <a:srgbClr val="ED6B70"/>
            </a:solidFill>
          </a:ln>
        </p:spPr>
        <p:txBody>
          <a:bodyPr wrap="square" lIns="0" tIns="0" rIns="0" bIns="0" rtlCol="0"/>
          <a:lstStyle/>
          <a:p>
            <a:endParaRPr sz="920"/>
          </a:p>
        </p:txBody>
      </p:sp>
      <p:sp>
        <p:nvSpPr>
          <p:cNvPr id="9" name="object 9"/>
          <p:cNvSpPr/>
          <p:nvPr/>
        </p:nvSpPr>
        <p:spPr>
          <a:xfrm>
            <a:off x="4203315" y="3903477"/>
            <a:ext cx="1121894" cy="1121894"/>
          </a:xfrm>
          <a:custGeom>
            <a:avLst/>
            <a:gdLst/>
            <a:ahLst/>
            <a:cxnLst/>
            <a:rect l="l" t="t" r="r" b="b"/>
            <a:pathLst>
              <a:path w="2193925" h="2193925">
                <a:moveTo>
                  <a:pt x="1096899" y="0"/>
                </a:moveTo>
                <a:lnTo>
                  <a:pt x="1049317" y="1013"/>
                </a:lnTo>
                <a:lnTo>
                  <a:pt x="1002254" y="4026"/>
                </a:lnTo>
                <a:lnTo>
                  <a:pt x="955749" y="8997"/>
                </a:lnTo>
                <a:lnTo>
                  <a:pt x="909844" y="15885"/>
                </a:lnTo>
                <a:lnTo>
                  <a:pt x="864581" y="24649"/>
                </a:lnTo>
                <a:lnTo>
                  <a:pt x="820000" y="35248"/>
                </a:lnTo>
                <a:lnTo>
                  <a:pt x="776143" y="47641"/>
                </a:lnTo>
                <a:lnTo>
                  <a:pt x="733050" y="61786"/>
                </a:lnTo>
                <a:lnTo>
                  <a:pt x="690763" y="77642"/>
                </a:lnTo>
                <a:lnTo>
                  <a:pt x="649324" y="95168"/>
                </a:lnTo>
                <a:lnTo>
                  <a:pt x="608772" y="114324"/>
                </a:lnTo>
                <a:lnTo>
                  <a:pt x="569150" y="135067"/>
                </a:lnTo>
                <a:lnTo>
                  <a:pt x="530498" y="157357"/>
                </a:lnTo>
                <a:lnTo>
                  <a:pt x="492858" y="181153"/>
                </a:lnTo>
                <a:lnTo>
                  <a:pt x="456271" y="206413"/>
                </a:lnTo>
                <a:lnTo>
                  <a:pt x="420777" y="233096"/>
                </a:lnTo>
                <a:lnTo>
                  <a:pt x="386419" y="261161"/>
                </a:lnTo>
                <a:lnTo>
                  <a:pt x="353237" y="290567"/>
                </a:lnTo>
                <a:lnTo>
                  <a:pt x="321273" y="321273"/>
                </a:lnTo>
                <a:lnTo>
                  <a:pt x="290567" y="353237"/>
                </a:lnTo>
                <a:lnTo>
                  <a:pt x="261161" y="386419"/>
                </a:lnTo>
                <a:lnTo>
                  <a:pt x="233096" y="420777"/>
                </a:lnTo>
                <a:lnTo>
                  <a:pt x="206413" y="456271"/>
                </a:lnTo>
                <a:lnTo>
                  <a:pt x="181153" y="492858"/>
                </a:lnTo>
                <a:lnTo>
                  <a:pt x="157357" y="530498"/>
                </a:lnTo>
                <a:lnTo>
                  <a:pt x="135067" y="569150"/>
                </a:lnTo>
                <a:lnTo>
                  <a:pt x="114324" y="608772"/>
                </a:lnTo>
                <a:lnTo>
                  <a:pt x="95168" y="649324"/>
                </a:lnTo>
                <a:lnTo>
                  <a:pt x="77642" y="690763"/>
                </a:lnTo>
                <a:lnTo>
                  <a:pt x="61786" y="733050"/>
                </a:lnTo>
                <a:lnTo>
                  <a:pt x="47641" y="776143"/>
                </a:lnTo>
                <a:lnTo>
                  <a:pt x="35248" y="820000"/>
                </a:lnTo>
                <a:lnTo>
                  <a:pt x="24649" y="864581"/>
                </a:lnTo>
                <a:lnTo>
                  <a:pt x="15885" y="909844"/>
                </a:lnTo>
                <a:lnTo>
                  <a:pt x="8997" y="955749"/>
                </a:lnTo>
                <a:lnTo>
                  <a:pt x="4026" y="1002254"/>
                </a:lnTo>
                <a:lnTo>
                  <a:pt x="1013" y="1049317"/>
                </a:lnTo>
                <a:lnTo>
                  <a:pt x="0" y="1096899"/>
                </a:lnTo>
                <a:lnTo>
                  <a:pt x="1013" y="1144480"/>
                </a:lnTo>
                <a:lnTo>
                  <a:pt x="4026" y="1191543"/>
                </a:lnTo>
                <a:lnTo>
                  <a:pt x="8997" y="1238048"/>
                </a:lnTo>
                <a:lnTo>
                  <a:pt x="15885" y="1283953"/>
                </a:lnTo>
                <a:lnTo>
                  <a:pt x="24649" y="1329216"/>
                </a:lnTo>
                <a:lnTo>
                  <a:pt x="35248" y="1373797"/>
                </a:lnTo>
                <a:lnTo>
                  <a:pt x="47641" y="1417654"/>
                </a:lnTo>
                <a:lnTo>
                  <a:pt x="61786" y="1460747"/>
                </a:lnTo>
                <a:lnTo>
                  <a:pt x="77642" y="1503034"/>
                </a:lnTo>
                <a:lnTo>
                  <a:pt x="95168" y="1544473"/>
                </a:lnTo>
                <a:lnTo>
                  <a:pt x="114324" y="1585025"/>
                </a:lnTo>
                <a:lnTo>
                  <a:pt x="135067" y="1624647"/>
                </a:lnTo>
                <a:lnTo>
                  <a:pt x="157357" y="1663299"/>
                </a:lnTo>
                <a:lnTo>
                  <a:pt x="181153" y="1700939"/>
                </a:lnTo>
                <a:lnTo>
                  <a:pt x="206413" y="1737526"/>
                </a:lnTo>
                <a:lnTo>
                  <a:pt x="233096" y="1773020"/>
                </a:lnTo>
                <a:lnTo>
                  <a:pt x="261161" y="1807378"/>
                </a:lnTo>
                <a:lnTo>
                  <a:pt x="290567" y="1840560"/>
                </a:lnTo>
                <a:lnTo>
                  <a:pt x="321273" y="1872524"/>
                </a:lnTo>
                <a:lnTo>
                  <a:pt x="353237" y="1903230"/>
                </a:lnTo>
                <a:lnTo>
                  <a:pt x="386419" y="1932636"/>
                </a:lnTo>
                <a:lnTo>
                  <a:pt x="420777" y="1960701"/>
                </a:lnTo>
                <a:lnTo>
                  <a:pt x="456271" y="1987384"/>
                </a:lnTo>
                <a:lnTo>
                  <a:pt x="492858" y="2012644"/>
                </a:lnTo>
                <a:lnTo>
                  <a:pt x="530498" y="2036440"/>
                </a:lnTo>
                <a:lnTo>
                  <a:pt x="569150" y="2058730"/>
                </a:lnTo>
                <a:lnTo>
                  <a:pt x="608772" y="2079473"/>
                </a:lnTo>
                <a:lnTo>
                  <a:pt x="649324" y="2098629"/>
                </a:lnTo>
                <a:lnTo>
                  <a:pt x="690763" y="2116155"/>
                </a:lnTo>
                <a:lnTo>
                  <a:pt x="733050" y="2132011"/>
                </a:lnTo>
                <a:lnTo>
                  <a:pt x="776143" y="2146156"/>
                </a:lnTo>
                <a:lnTo>
                  <a:pt x="820000" y="2158549"/>
                </a:lnTo>
                <a:lnTo>
                  <a:pt x="864581" y="2169148"/>
                </a:lnTo>
                <a:lnTo>
                  <a:pt x="909844" y="2177912"/>
                </a:lnTo>
                <a:lnTo>
                  <a:pt x="955749" y="2184800"/>
                </a:lnTo>
                <a:lnTo>
                  <a:pt x="1002254" y="2189771"/>
                </a:lnTo>
                <a:lnTo>
                  <a:pt x="1049317" y="2192784"/>
                </a:lnTo>
                <a:lnTo>
                  <a:pt x="1096899" y="2193798"/>
                </a:lnTo>
                <a:lnTo>
                  <a:pt x="1144480" y="2192784"/>
                </a:lnTo>
                <a:lnTo>
                  <a:pt x="1191543" y="2189771"/>
                </a:lnTo>
                <a:lnTo>
                  <a:pt x="1238048" y="2184800"/>
                </a:lnTo>
                <a:lnTo>
                  <a:pt x="1283953" y="2177912"/>
                </a:lnTo>
                <a:lnTo>
                  <a:pt x="1329216" y="2169148"/>
                </a:lnTo>
                <a:lnTo>
                  <a:pt x="1373797" y="2158549"/>
                </a:lnTo>
                <a:lnTo>
                  <a:pt x="1417654" y="2146156"/>
                </a:lnTo>
                <a:lnTo>
                  <a:pt x="1460747" y="2132011"/>
                </a:lnTo>
                <a:lnTo>
                  <a:pt x="1503034" y="2116155"/>
                </a:lnTo>
                <a:lnTo>
                  <a:pt x="1544473" y="2098629"/>
                </a:lnTo>
                <a:lnTo>
                  <a:pt x="1585025" y="2079473"/>
                </a:lnTo>
                <a:lnTo>
                  <a:pt x="1624647" y="2058730"/>
                </a:lnTo>
                <a:lnTo>
                  <a:pt x="1663299" y="2036440"/>
                </a:lnTo>
                <a:lnTo>
                  <a:pt x="1700939" y="2012644"/>
                </a:lnTo>
                <a:lnTo>
                  <a:pt x="1737526" y="1987384"/>
                </a:lnTo>
                <a:lnTo>
                  <a:pt x="1773020" y="1960701"/>
                </a:lnTo>
                <a:lnTo>
                  <a:pt x="1807378" y="1932636"/>
                </a:lnTo>
                <a:lnTo>
                  <a:pt x="1840560" y="1903230"/>
                </a:lnTo>
                <a:lnTo>
                  <a:pt x="1872524" y="1872524"/>
                </a:lnTo>
                <a:lnTo>
                  <a:pt x="1903230" y="1840560"/>
                </a:lnTo>
                <a:lnTo>
                  <a:pt x="1932636" y="1807378"/>
                </a:lnTo>
                <a:lnTo>
                  <a:pt x="1960701" y="1773020"/>
                </a:lnTo>
                <a:lnTo>
                  <a:pt x="1987384" y="1737526"/>
                </a:lnTo>
                <a:lnTo>
                  <a:pt x="2012644" y="1700939"/>
                </a:lnTo>
                <a:lnTo>
                  <a:pt x="2036440" y="1663299"/>
                </a:lnTo>
                <a:lnTo>
                  <a:pt x="2058730" y="1624647"/>
                </a:lnTo>
                <a:lnTo>
                  <a:pt x="2079473" y="1585025"/>
                </a:lnTo>
                <a:lnTo>
                  <a:pt x="2098629" y="1544473"/>
                </a:lnTo>
                <a:lnTo>
                  <a:pt x="2116155" y="1503034"/>
                </a:lnTo>
                <a:lnTo>
                  <a:pt x="2132011" y="1460747"/>
                </a:lnTo>
                <a:lnTo>
                  <a:pt x="2146156" y="1417654"/>
                </a:lnTo>
                <a:lnTo>
                  <a:pt x="2158549" y="1373797"/>
                </a:lnTo>
                <a:lnTo>
                  <a:pt x="2169148" y="1329216"/>
                </a:lnTo>
                <a:lnTo>
                  <a:pt x="2177912" y="1283953"/>
                </a:lnTo>
                <a:lnTo>
                  <a:pt x="2184800" y="1238048"/>
                </a:lnTo>
                <a:lnTo>
                  <a:pt x="2189771" y="1191543"/>
                </a:lnTo>
                <a:lnTo>
                  <a:pt x="2192784" y="1144480"/>
                </a:lnTo>
                <a:lnTo>
                  <a:pt x="2193798" y="1096899"/>
                </a:lnTo>
                <a:lnTo>
                  <a:pt x="2192784" y="1049317"/>
                </a:lnTo>
                <a:lnTo>
                  <a:pt x="2189771" y="1002254"/>
                </a:lnTo>
                <a:lnTo>
                  <a:pt x="2184800" y="955749"/>
                </a:lnTo>
                <a:lnTo>
                  <a:pt x="2177912" y="909844"/>
                </a:lnTo>
                <a:lnTo>
                  <a:pt x="2169148" y="864581"/>
                </a:lnTo>
                <a:lnTo>
                  <a:pt x="2158549" y="820000"/>
                </a:lnTo>
                <a:lnTo>
                  <a:pt x="2146156" y="776143"/>
                </a:lnTo>
                <a:lnTo>
                  <a:pt x="2132011" y="733050"/>
                </a:lnTo>
                <a:lnTo>
                  <a:pt x="2116155" y="690763"/>
                </a:lnTo>
                <a:lnTo>
                  <a:pt x="2098629" y="649324"/>
                </a:lnTo>
                <a:lnTo>
                  <a:pt x="2079473" y="608772"/>
                </a:lnTo>
                <a:lnTo>
                  <a:pt x="2058730" y="569150"/>
                </a:lnTo>
                <a:lnTo>
                  <a:pt x="2036440" y="530498"/>
                </a:lnTo>
                <a:lnTo>
                  <a:pt x="2012644" y="492858"/>
                </a:lnTo>
                <a:lnTo>
                  <a:pt x="1987384" y="456271"/>
                </a:lnTo>
                <a:lnTo>
                  <a:pt x="1960701" y="420777"/>
                </a:lnTo>
                <a:lnTo>
                  <a:pt x="1932636" y="386419"/>
                </a:lnTo>
                <a:lnTo>
                  <a:pt x="1903230" y="353237"/>
                </a:lnTo>
                <a:lnTo>
                  <a:pt x="1872524" y="321273"/>
                </a:lnTo>
                <a:lnTo>
                  <a:pt x="1840560" y="290567"/>
                </a:lnTo>
                <a:lnTo>
                  <a:pt x="1807378" y="261161"/>
                </a:lnTo>
                <a:lnTo>
                  <a:pt x="1773020" y="233096"/>
                </a:lnTo>
                <a:lnTo>
                  <a:pt x="1737526" y="206413"/>
                </a:lnTo>
                <a:lnTo>
                  <a:pt x="1700939" y="181153"/>
                </a:lnTo>
                <a:lnTo>
                  <a:pt x="1663299" y="157357"/>
                </a:lnTo>
                <a:lnTo>
                  <a:pt x="1624647" y="135067"/>
                </a:lnTo>
                <a:lnTo>
                  <a:pt x="1585025" y="114324"/>
                </a:lnTo>
                <a:lnTo>
                  <a:pt x="1544473" y="95168"/>
                </a:lnTo>
                <a:lnTo>
                  <a:pt x="1503034" y="77642"/>
                </a:lnTo>
                <a:lnTo>
                  <a:pt x="1460747" y="61786"/>
                </a:lnTo>
                <a:lnTo>
                  <a:pt x="1417654" y="47641"/>
                </a:lnTo>
                <a:lnTo>
                  <a:pt x="1373797" y="35248"/>
                </a:lnTo>
                <a:lnTo>
                  <a:pt x="1329216" y="24649"/>
                </a:lnTo>
                <a:lnTo>
                  <a:pt x="1283953" y="15885"/>
                </a:lnTo>
                <a:lnTo>
                  <a:pt x="1238048" y="8997"/>
                </a:lnTo>
                <a:lnTo>
                  <a:pt x="1191543" y="4026"/>
                </a:lnTo>
                <a:lnTo>
                  <a:pt x="1144480" y="1013"/>
                </a:lnTo>
                <a:lnTo>
                  <a:pt x="1096899" y="0"/>
                </a:lnTo>
                <a:close/>
              </a:path>
            </a:pathLst>
          </a:custGeom>
          <a:solidFill>
            <a:srgbClr val="FFFFFF"/>
          </a:solidFill>
        </p:spPr>
        <p:txBody>
          <a:bodyPr wrap="square" lIns="0" tIns="0" rIns="0" bIns="0" rtlCol="0"/>
          <a:lstStyle/>
          <a:p>
            <a:endParaRPr sz="920"/>
          </a:p>
        </p:txBody>
      </p:sp>
      <p:sp>
        <p:nvSpPr>
          <p:cNvPr id="10" name="object 10"/>
          <p:cNvSpPr/>
          <p:nvPr/>
        </p:nvSpPr>
        <p:spPr>
          <a:xfrm>
            <a:off x="4203315" y="3903477"/>
            <a:ext cx="1121894" cy="1121894"/>
          </a:xfrm>
          <a:custGeom>
            <a:avLst/>
            <a:gdLst/>
            <a:ahLst/>
            <a:cxnLst/>
            <a:rect l="l" t="t" r="r" b="b"/>
            <a:pathLst>
              <a:path w="2193925" h="2193925">
                <a:moveTo>
                  <a:pt x="1096899" y="2193798"/>
                </a:moveTo>
                <a:lnTo>
                  <a:pt x="1144480" y="2192784"/>
                </a:lnTo>
                <a:lnTo>
                  <a:pt x="1191543" y="2189771"/>
                </a:lnTo>
                <a:lnTo>
                  <a:pt x="1238048" y="2184800"/>
                </a:lnTo>
                <a:lnTo>
                  <a:pt x="1283953" y="2177912"/>
                </a:lnTo>
                <a:lnTo>
                  <a:pt x="1329216" y="2169148"/>
                </a:lnTo>
                <a:lnTo>
                  <a:pt x="1373797" y="2158549"/>
                </a:lnTo>
                <a:lnTo>
                  <a:pt x="1417654" y="2146156"/>
                </a:lnTo>
                <a:lnTo>
                  <a:pt x="1460747" y="2132011"/>
                </a:lnTo>
                <a:lnTo>
                  <a:pt x="1503034" y="2116155"/>
                </a:lnTo>
                <a:lnTo>
                  <a:pt x="1544473" y="2098629"/>
                </a:lnTo>
                <a:lnTo>
                  <a:pt x="1585025" y="2079473"/>
                </a:lnTo>
                <a:lnTo>
                  <a:pt x="1624647" y="2058730"/>
                </a:lnTo>
                <a:lnTo>
                  <a:pt x="1663299" y="2036440"/>
                </a:lnTo>
                <a:lnTo>
                  <a:pt x="1700939" y="2012644"/>
                </a:lnTo>
                <a:lnTo>
                  <a:pt x="1737526" y="1987384"/>
                </a:lnTo>
                <a:lnTo>
                  <a:pt x="1773020" y="1960701"/>
                </a:lnTo>
                <a:lnTo>
                  <a:pt x="1807378" y="1932636"/>
                </a:lnTo>
                <a:lnTo>
                  <a:pt x="1840560" y="1903230"/>
                </a:lnTo>
                <a:lnTo>
                  <a:pt x="1872524" y="1872524"/>
                </a:lnTo>
                <a:lnTo>
                  <a:pt x="1903230" y="1840560"/>
                </a:lnTo>
                <a:lnTo>
                  <a:pt x="1932636" y="1807378"/>
                </a:lnTo>
                <a:lnTo>
                  <a:pt x="1960701" y="1773020"/>
                </a:lnTo>
                <a:lnTo>
                  <a:pt x="1987384" y="1737526"/>
                </a:lnTo>
                <a:lnTo>
                  <a:pt x="2012644" y="1700939"/>
                </a:lnTo>
                <a:lnTo>
                  <a:pt x="2036440" y="1663299"/>
                </a:lnTo>
                <a:lnTo>
                  <a:pt x="2058730" y="1624647"/>
                </a:lnTo>
                <a:lnTo>
                  <a:pt x="2079473" y="1585025"/>
                </a:lnTo>
                <a:lnTo>
                  <a:pt x="2098629" y="1544473"/>
                </a:lnTo>
                <a:lnTo>
                  <a:pt x="2116155" y="1503034"/>
                </a:lnTo>
                <a:lnTo>
                  <a:pt x="2132011" y="1460747"/>
                </a:lnTo>
                <a:lnTo>
                  <a:pt x="2146156" y="1417654"/>
                </a:lnTo>
                <a:lnTo>
                  <a:pt x="2158549" y="1373797"/>
                </a:lnTo>
                <a:lnTo>
                  <a:pt x="2169148" y="1329216"/>
                </a:lnTo>
                <a:lnTo>
                  <a:pt x="2177912" y="1283953"/>
                </a:lnTo>
                <a:lnTo>
                  <a:pt x="2184800" y="1238048"/>
                </a:lnTo>
                <a:lnTo>
                  <a:pt x="2189771" y="1191543"/>
                </a:lnTo>
                <a:lnTo>
                  <a:pt x="2192784" y="1144480"/>
                </a:lnTo>
                <a:lnTo>
                  <a:pt x="2193798" y="1096899"/>
                </a:lnTo>
                <a:lnTo>
                  <a:pt x="2192784" y="1049317"/>
                </a:lnTo>
                <a:lnTo>
                  <a:pt x="2189771" y="1002254"/>
                </a:lnTo>
                <a:lnTo>
                  <a:pt x="2184800" y="955749"/>
                </a:lnTo>
                <a:lnTo>
                  <a:pt x="2177912" y="909844"/>
                </a:lnTo>
                <a:lnTo>
                  <a:pt x="2169148" y="864581"/>
                </a:lnTo>
                <a:lnTo>
                  <a:pt x="2158549" y="820000"/>
                </a:lnTo>
                <a:lnTo>
                  <a:pt x="2146156" y="776143"/>
                </a:lnTo>
                <a:lnTo>
                  <a:pt x="2132011" y="733050"/>
                </a:lnTo>
                <a:lnTo>
                  <a:pt x="2116155" y="690763"/>
                </a:lnTo>
                <a:lnTo>
                  <a:pt x="2098629" y="649324"/>
                </a:lnTo>
                <a:lnTo>
                  <a:pt x="2079473" y="608772"/>
                </a:lnTo>
                <a:lnTo>
                  <a:pt x="2058730" y="569150"/>
                </a:lnTo>
                <a:lnTo>
                  <a:pt x="2036440" y="530498"/>
                </a:lnTo>
                <a:lnTo>
                  <a:pt x="2012644" y="492858"/>
                </a:lnTo>
                <a:lnTo>
                  <a:pt x="1987384" y="456271"/>
                </a:lnTo>
                <a:lnTo>
                  <a:pt x="1960701" y="420777"/>
                </a:lnTo>
                <a:lnTo>
                  <a:pt x="1932636" y="386419"/>
                </a:lnTo>
                <a:lnTo>
                  <a:pt x="1903230" y="353237"/>
                </a:lnTo>
                <a:lnTo>
                  <a:pt x="1872524" y="321273"/>
                </a:lnTo>
                <a:lnTo>
                  <a:pt x="1840560" y="290567"/>
                </a:lnTo>
                <a:lnTo>
                  <a:pt x="1807378" y="261161"/>
                </a:lnTo>
                <a:lnTo>
                  <a:pt x="1773020" y="233096"/>
                </a:lnTo>
                <a:lnTo>
                  <a:pt x="1737526" y="206413"/>
                </a:lnTo>
                <a:lnTo>
                  <a:pt x="1700939" y="181153"/>
                </a:lnTo>
                <a:lnTo>
                  <a:pt x="1663299" y="157357"/>
                </a:lnTo>
                <a:lnTo>
                  <a:pt x="1624647" y="135067"/>
                </a:lnTo>
                <a:lnTo>
                  <a:pt x="1585025" y="114324"/>
                </a:lnTo>
                <a:lnTo>
                  <a:pt x="1544473" y="95168"/>
                </a:lnTo>
                <a:lnTo>
                  <a:pt x="1503034" y="77642"/>
                </a:lnTo>
                <a:lnTo>
                  <a:pt x="1460747" y="61786"/>
                </a:lnTo>
                <a:lnTo>
                  <a:pt x="1417654" y="47641"/>
                </a:lnTo>
                <a:lnTo>
                  <a:pt x="1373797" y="35248"/>
                </a:lnTo>
                <a:lnTo>
                  <a:pt x="1329216" y="24649"/>
                </a:lnTo>
                <a:lnTo>
                  <a:pt x="1283953" y="15885"/>
                </a:lnTo>
                <a:lnTo>
                  <a:pt x="1238048" y="8997"/>
                </a:lnTo>
                <a:lnTo>
                  <a:pt x="1191543" y="4026"/>
                </a:lnTo>
                <a:lnTo>
                  <a:pt x="1144480" y="1013"/>
                </a:lnTo>
                <a:lnTo>
                  <a:pt x="1096899" y="0"/>
                </a:lnTo>
                <a:lnTo>
                  <a:pt x="1049317" y="1013"/>
                </a:lnTo>
                <a:lnTo>
                  <a:pt x="1002254" y="4026"/>
                </a:lnTo>
                <a:lnTo>
                  <a:pt x="955749" y="8997"/>
                </a:lnTo>
                <a:lnTo>
                  <a:pt x="909844" y="15885"/>
                </a:lnTo>
                <a:lnTo>
                  <a:pt x="864581" y="24649"/>
                </a:lnTo>
                <a:lnTo>
                  <a:pt x="820000" y="35248"/>
                </a:lnTo>
                <a:lnTo>
                  <a:pt x="776143" y="47641"/>
                </a:lnTo>
                <a:lnTo>
                  <a:pt x="733050" y="61786"/>
                </a:lnTo>
                <a:lnTo>
                  <a:pt x="690763" y="77642"/>
                </a:lnTo>
                <a:lnTo>
                  <a:pt x="649324" y="95168"/>
                </a:lnTo>
                <a:lnTo>
                  <a:pt x="608772" y="114324"/>
                </a:lnTo>
                <a:lnTo>
                  <a:pt x="569150" y="135067"/>
                </a:lnTo>
                <a:lnTo>
                  <a:pt x="530498" y="157357"/>
                </a:lnTo>
                <a:lnTo>
                  <a:pt x="492858" y="181153"/>
                </a:lnTo>
                <a:lnTo>
                  <a:pt x="456271" y="206413"/>
                </a:lnTo>
                <a:lnTo>
                  <a:pt x="420777" y="233096"/>
                </a:lnTo>
                <a:lnTo>
                  <a:pt x="386419" y="261161"/>
                </a:lnTo>
                <a:lnTo>
                  <a:pt x="353237" y="290567"/>
                </a:lnTo>
                <a:lnTo>
                  <a:pt x="321273" y="321273"/>
                </a:lnTo>
                <a:lnTo>
                  <a:pt x="290567" y="353237"/>
                </a:lnTo>
                <a:lnTo>
                  <a:pt x="261161" y="386419"/>
                </a:lnTo>
                <a:lnTo>
                  <a:pt x="233096" y="420777"/>
                </a:lnTo>
                <a:lnTo>
                  <a:pt x="206413" y="456271"/>
                </a:lnTo>
                <a:lnTo>
                  <a:pt x="181153" y="492858"/>
                </a:lnTo>
                <a:lnTo>
                  <a:pt x="157357" y="530498"/>
                </a:lnTo>
                <a:lnTo>
                  <a:pt x="135067" y="569150"/>
                </a:lnTo>
                <a:lnTo>
                  <a:pt x="114324" y="608772"/>
                </a:lnTo>
                <a:lnTo>
                  <a:pt x="95168" y="649324"/>
                </a:lnTo>
                <a:lnTo>
                  <a:pt x="77642" y="690763"/>
                </a:lnTo>
                <a:lnTo>
                  <a:pt x="61786" y="733050"/>
                </a:lnTo>
                <a:lnTo>
                  <a:pt x="47641" y="776143"/>
                </a:lnTo>
                <a:lnTo>
                  <a:pt x="35248" y="820000"/>
                </a:lnTo>
                <a:lnTo>
                  <a:pt x="24649" y="864581"/>
                </a:lnTo>
                <a:lnTo>
                  <a:pt x="15885" y="909844"/>
                </a:lnTo>
                <a:lnTo>
                  <a:pt x="8997" y="955749"/>
                </a:lnTo>
                <a:lnTo>
                  <a:pt x="4026" y="1002254"/>
                </a:lnTo>
                <a:lnTo>
                  <a:pt x="1013" y="1049317"/>
                </a:lnTo>
                <a:lnTo>
                  <a:pt x="0" y="1096899"/>
                </a:lnTo>
                <a:lnTo>
                  <a:pt x="1013" y="1144480"/>
                </a:lnTo>
                <a:lnTo>
                  <a:pt x="4026" y="1191543"/>
                </a:lnTo>
                <a:lnTo>
                  <a:pt x="8997" y="1238048"/>
                </a:lnTo>
                <a:lnTo>
                  <a:pt x="15885" y="1283953"/>
                </a:lnTo>
                <a:lnTo>
                  <a:pt x="24649" y="1329216"/>
                </a:lnTo>
                <a:lnTo>
                  <a:pt x="35248" y="1373797"/>
                </a:lnTo>
                <a:lnTo>
                  <a:pt x="47641" y="1417654"/>
                </a:lnTo>
                <a:lnTo>
                  <a:pt x="61786" y="1460747"/>
                </a:lnTo>
                <a:lnTo>
                  <a:pt x="77642" y="1503034"/>
                </a:lnTo>
                <a:lnTo>
                  <a:pt x="95168" y="1544473"/>
                </a:lnTo>
                <a:lnTo>
                  <a:pt x="114324" y="1585025"/>
                </a:lnTo>
                <a:lnTo>
                  <a:pt x="135067" y="1624647"/>
                </a:lnTo>
                <a:lnTo>
                  <a:pt x="157357" y="1663299"/>
                </a:lnTo>
                <a:lnTo>
                  <a:pt x="181153" y="1700939"/>
                </a:lnTo>
                <a:lnTo>
                  <a:pt x="206413" y="1737526"/>
                </a:lnTo>
                <a:lnTo>
                  <a:pt x="233096" y="1773020"/>
                </a:lnTo>
                <a:lnTo>
                  <a:pt x="261161" y="1807378"/>
                </a:lnTo>
                <a:lnTo>
                  <a:pt x="290567" y="1840560"/>
                </a:lnTo>
                <a:lnTo>
                  <a:pt x="321273" y="1872524"/>
                </a:lnTo>
                <a:lnTo>
                  <a:pt x="353237" y="1903230"/>
                </a:lnTo>
                <a:lnTo>
                  <a:pt x="386419" y="1932636"/>
                </a:lnTo>
                <a:lnTo>
                  <a:pt x="420777" y="1960701"/>
                </a:lnTo>
                <a:lnTo>
                  <a:pt x="456271" y="1987384"/>
                </a:lnTo>
                <a:lnTo>
                  <a:pt x="492858" y="2012644"/>
                </a:lnTo>
                <a:lnTo>
                  <a:pt x="530498" y="2036440"/>
                </a:lnTo>
                <a:lnTo>
                  <a:pt x="569150" y="2058730"/>
                </a:lnTo>
                <a:lnTo>
                  <a:pt x="608772" y="2079473"/>
                </a:lnTo>
                <a:lnTo>
                  <a:pt x="649324" y="2098629"/>
                </a:lnTo>
                <a:lnTo>
                  <a:pt x="690763" y="2116155"/>
                </a:lnTo>
                <a:lnTo>
                  <a:pt x="733050" y="2132011"/>
                </a:lnTo>
                <a:lnTo>
                  <a:pt x="776143" y="2146156"/>
                </a:lnTo>
                <a:lnTo>
                  <a:pt x="820000" y="2158549"/>
                </a:lnTo>
                <a:lnTo>
                  <a:pt x="864581" y="2169148"/>
                </a:lnTo>
                <a:lnTo>
                  <a:pt x="909844" y="2177912"/>
                </a:lnTo>
                <a:lnTo>
                  <a:pt x="955749" y="2184800"/>
                </a:lnTo>
                <a:lnTo>
                  <a:pt x="1002254" y="2189771"/>
                </a:lnTo>
                <a:lnTo>
                  <a:pt x="1049317" y="2192784"/>
                </a:lnTo>
                <a:lnTo>
                  <a:pt x="1096899" y="2193798"/>
                </a:lnTo>
                <a:close/>
              </a:path>
            </a:pathLst>
          </a:custGeom>
          <a:ln w="63500">
            <a:solidFill>
              <a:srgbClr val="FD9B37"/>
            </a:solidFill>
          </a:ln>
        </p:spPr>
        <p:txBody>
          <a:bodyPr wrap="square" lIns="0" tIns="0" rIns="0" bIns="0" rtlCol="0"/>
          <a:lstStyle/>
          <a:p>
            <a:endParaRPr sz="920"/>
          </a:p>
        </p:txBody>
      </p:sp>
      <p:sp>
        <p:nvSpPr>
          <p:cNvPr id="11" name="object 11"/>
          <p:cNvSpPr/>
          <p:nvPr/>
        </p:nvSpPr>
        <p:spPr>
          <a:xfrm>
            <a:off x="6960050" y="2213003"/>
            <a:ext cx="1121894" cy="1121894"/>
          </a:xfrm>
          <a:custGeom>
            <a:avLst/>
            <a:gdLst/>
            <a:ahLst/>
            <a:cxnLst/>
            <a:rect l="l" t="t" r="r" b="b"/>
            <a:pathLst>
              <a:path w="2193925" h="2193925">
                <a:moveTo>
                  <a:pt x="1096899" y="0"/>
                </a:moveTo>
                <a:lnTo>
                  <a:pt x="1049317" y="1013"/>
                </a:lnTo>
                <a:lnTo>
                  <a:pt x="1002254" y="4026"/>
                </a:lnTo>
                <a:lnTo>
                  <a:pt x="955749" y="8997"/>
                </a:lnTo>
                <a:lnTo>
                  <a:pt x="909844" y="15885"/>
                </a:lnTo>
                <a:lnTo>
                  <a:pt x="864581" y="24649"/>
                </a:lnTo>
                <a:lnTo>
                  <a:pt x="820000" y="35248"/>
                </a:lnTo>
                <a:lnTo>
                  <a:pt x="776143" y="47641"/>
                </a:lnTo>
                <a:lnTo>
                  <a:pt x="733050" y="61786"/>
                </a:lnTo>
                <a:lnTo>
                  <a:pt x="690763" y="77642"/>
                </a:lnTo>
                <a:lnTo>
                  <a:pt x="649324" y="95168"/>
                </a:lnTo>
                <a:lnTo>
                  <a:pt x="608772" y="114324"/>
                </a:lnTo>
                <a:lnTo>
                  <a:pt x="569150" y="135067"/>
                </a:lnTo>
                <a:lnTo>
                  <a:pt x="530498" y="157357"/>
                </a:lnTo>
                <a:lnTo>
                  <a:pt x="492858" y="181153"/>
                </a:lnTo>
                <a:lnTo>
                  <a:pt x="456271" y="206413"/>
                </a:lnTo>
                <a:lnTo>
                  <a:pt x="420777" y="233096"/>
                </a:lnTo>
                <a:lnTo>
                  <a:pt x="386419" y="261161"/>
                </a:lnTo>
                <a:lnTo>
                  <a:pt x="353237" y="290567"/>
                </a:lnTo>
                <a:lnTo>
                  <a:pt x="321273" y="321273"/>
                </a:lnTo>
                <a:lnTo>
                  <a:pt x="290567" y="353237"/>
                </a:lnTo>
                <a:lnTo>
                  <a:pt x="261161" y="386419"/>
                </a:lnTo>
                <a:lnTo>
                  <a:pt x="233096" y="420777"/>
                </a:lnTo>
                <a:lnTo>
                  <a:pt x="206413" y="456271"/>
                </a:lnTo>
                <a:lnTo>
                  <a:pt x="181153" y="492858"/>
                </a:lnTo>
                <a:lnTo>
                  <a:pt x="157357" y="530498"/>
                </a:lnTo>
                <a:lnTo>
                  <a:pt x="135067" y="569150"/>
                </a:lnTo>
                <a:lnTo>
                  <a:pt x="114324" y="608772"/>
                </a:lnTo>
                <a:lnTo>
                  <a:pt x="95168" y="649324"/>
                </a:lnTo>
                <a:lnTo>
                  <a:pt x="77642" y="690763"/>
                </a:lnTo>
                <a:lnTo>
                  <a:pt x="61786" y="733050"/>
                </a:lnTo>
                <a:lnTo>
                  <a:pt x="47641" y="776143"/>
                </a:lnTo>
                <a:lnTo>
                  <a:pt x="35248" y="820000"/>
                </a:lnTo>
                <a:lnTo>
                  <a:pt x="24649" y="864581"/>
                </a:lnTo>
                <a:lnTo>
                  <a:pt x="15885" y="909844"/>
                </a:lnTo>
                <a:lnTo>
                  <a:pt x="8997" y="955749"/>
                </a:lnTo>
                <a:lnTo>
                  <a:pt x="4026" y="1002254"/>
                </a:lnTo>
                <a:lnTo>
                  <a:pt x="1013" y="1049317"/>
                </a:lnTo>
                <a:lnTo>
                  <a:pt x="0" y="1096899"/>
                </a:lnTo>
                <a:lnTo>
                  <a:pt x="1013" y="1144480"/>
                </a:lnTo>
                <a:lnTo>
                  <a:pt x="4026" y="1191543"/>
                </a:lnTo>
                <a:lnTo>
                  <a:pt x="8997" y="1238048"/>
                </a:lnTo>
                <a:lnTo>
                  <a:pt x="15885" y="1283953"/>
                </a:lnTo>
                <a:lnTo>
                  <a:pt x="24649" y="1329216"/>
                </a:lnTo>
                <a:lnTo>
                  <a:pt x="35248" y="1373797"/>
                </a:lnTo>
                <a:lnTo>
                  <a:pt x="47641" y="1417654"/>
                </a:lnTo>
                <a:lnTo>
                  <a:pt x="61786" y="1460747"/>
                </a:lnTo>
                <a:lnTo>
                  <a:pt x="77642" y="1503034"/>
                </a:lnTo>
                <a:lnTo>
                  <a:pt x="95168" y="1544473"/>
                </a:lnTo>
                <a:lnTo>
                  <a:pt x="114324" y="1585025"/>
                </a:lnTo>
                <a:lnTo>
                  <a:pt x="135067" y="1624647"/>
                </a:lnTo>
                <a:lnTo>
                  <a:pt x="157357" y="1663299"/>
                </a:lnTo>
                <a:lnTo>
                  <a:pt x="181153" y="1700939"/>
                </a:lnTo>
                <a:lnTo>
                  <a:pt x="206413" y="1737526"/>
                </a:lnTo>
                <a:lnTo>
                  <a:pt x="233096" y="1773020"/>
                </a:lnTo>
                <a:lnTo>
                  <a:pt x="261161" y="1807378"/>
                </a:lnTo>
                <a:lnTo>
                  <a:pt x="290567" y="1840560"/>
                </a:lnTo>
                <a:lnTo>
                  <a:pt x="321273" y="1872524"/>
                </a:lnTo>
                <a:lnTo>
                  <a:pt x="353237" y="1903230"/>
                </a:lnTo>
                <a:lnTo>
                  <a:pt x="386419" y="1932636"/>
                </a:lnTo>
                <a:lnTo>
                  <a:pt x="420777" y="1960701"/>
                </a:lnTo>
                <a:lnTo>
                  <a:pt x="456271" y="1987384"/>
                </a:lnTo>
                <a:lnTo>
                  <a:pt x="492858" y="2012644"/>
                </a:lnTo>
                <a:lnTo>
                  <a:pt x="530498" y="2036440"/>
                </a:lnTo>
                <a:lnTo>
                  <a:pt x="569150" y="2058730"/>
                </a:lnTo>
                <a:lnTo>
                  <a:pt x="608772" y="2079473"/>
                </a:lnTo>
                <a:lnTo>
                  <a:pt x="649324" y="2098629"/>
                </a:lnTo>
                <a:lnTo>
                  <a:pt x="690763" y="2116155"/>
                </a:lnTo>
                <a:lnTo>
                  <a:pt x="733050" y="2132011"/>
                </a:lnTo>
                <a:lnTo>
                  <a:pt x="776143" y="2146156"/>
                </a:lnTo>
                <a:lnTo>
                  <a:pt x="820000" y="2158549"/>
                </a:lnTo>
                <a:lnTo>
                  <a:pt x="864581" y="2169148"/>
                </a:lnTo>
                <a:lnTo>
                  <a:pt x="909844" y="2177912"/>
                </a:lnTo>
                <a:lnTo>
                  <a:pt x="955749" y="2184800"/>
                </a:lnTo>
                <a:lnTo>
                  <a:pt x="1002254" y="2189771"/>
                </a:lnTo>
                <a:lnTo>
                  <a:pt x="1049317" y="2192784"/>
                </a:lnTo>
                <a:lnTo>
                  <a:pt x="1096899" y="2193798"/>
                </a:lnTo>
                <a:lnTo>
                  <a:pt x="1144480" y="2192784"/>
                </a:lnTo>
                <a:lnTo>
                  <a:pt x="1191543" y="2189771"/>
                </a:lnTo>
                <a:lnTo>
                  <a:pt x="1238048" y="2184800"/>
                </a:lnTo>
                <a:lnTo>
                  <a:pt x="1283953" y="2177912"/>
                </a:lnTo>
                <a:lnTo>
                  <a:pt x="1329216" y="2169148"/>
                </a:lnTo>
                <a:lnTo>
                  <a:pt x="1373797" y="2158549"/>
                </a:lnTo>
                <a:lnTo>
                  <a:pt x="1417654" y="2146156"/>
                </a:lnTo>
                <a:lnTo>
                  <a:pt x="1460747" y="2132011"/>
                </a:lnTo>
                <a:lnTo>
                  <a:pt x="1503034" y="2116155"/>
                </a:lnTo>
                <a:lnTo>
                  <a:pt x="1544473" y="2098629"/>
                </a:lnTo>
                <a:lnTo>
                  <a:pt x="1585025" y="2079473"/>
                </a:lnTo>
                <a:lnTo>
                  <a:pt x="1624647" y="2058730"/>
                </a:lnTo>
                <a:lnTo>
                  <a:pt x="1663299" y="2036440"/>
                </a:lnTo>
                <a:lnTo>
                  <a:pt x="1700939" y="2012644"/>
                </a:lnTo>
                <a:lnTo>
                  <a:pt x="1737526" y="1987384"/>
                </a:lnTo>
                <a:lnTo>
                  <a:pt x="1773020" y="1960701"/>
                </a:lnTo>
                <a:lnTo>
                  <a:pt x="1807378" y="1932636"/>
                </a:lnTo>
                <a:lnTo>
                  <a:pt x="1840560" y="1903230"/>
                </a:lnTo>
                <a:lnTo>
                  <a:pt x="1872524" y="1872524"/>
                </a:lnTo>
                <a:lnTo>
                  <a:pt x="1903230" y="1840560"/>
                </a:lnTo>
                <a:lnTo>
                  <a:pt x="1932636" y="1807378"/>
                </a:lnTo>
                <a:lnTo>
                  <a:pt x="1960701" y="1773020"/>
                </a:lnTo>
                <a:lnTo>
                  <a:pt x="1987384" y="1737526"/>
                </a:lnTo>
                <a:lnTo>
                  <a:pt x="2012644" y="1700939"/>
                </a:lnTo>
                <a:lnTo>
                  <a:pt x="2036440" y="1663299"/>
                </a:lnTo>
                <a:lnTo>
                  <a:pt x="2058730" y="1624647"/>
                </a:lnTo>
                <a:lnTo>
                  <a:pt x="2079473" y="1585025"/>
                </a:lnTo>
                <a:lnTo>
                  <a:pt x="2098629" y="1544473"/>
                </a:lnTo>
                <a:lnTo>
                  <a:pt x="2116155" y="1503034"/>
                </a:lnTo>
                <a:lnTo>
                  <a:pt x="2132011" y="1460747"/>
                </a:lnTo>
                <a:lnTo>
                  <a:pt x="2146156" y="1417654"/>
                </a:lnTo>
                <a:lnTo>
                  <a:pt x="2158549" y="1373797"/>
                </a:lnTo>
                <a:lnTo>
                  <a:pt x="2169148" y="1329216"/>
                </a:lnTo>
                <a:lnTo>
                  <a:pt x="2177912" y="1283953"/>
                </a:lnTo>
                <a:lnTo>
                  <a:pt x="2184800" y="1238048"/>
                </a:lnTo>
                <a:lnTo>
                  <a:pt x="2189771" y="1191543"/>
                </a:lnTo>
                <a:lnTo>
                  <a:pt x="2192784" y="1144480"/>
                </a:lnTo>
                <a:lnTo>
                  <a:pt x="2193798" y="1096899"/>
                </a:lnTo>
                <a:lnTo>
                  <a:pt x="2192784" y="1049317"/>
                </a:lnTo>
                <a:lnTo>
                  <a:pt x="2189771" y="1002254"/>
                </a:lnTo>
                <a:lnTo>
                  <a:pt x="2184800" y="955749"/>
                </a:lnTo>
                <a:lnTo>
                  <a:pt x="2177912" y="909844"/>
                </a:lnTo>
                <a:lnTo>
                  <a:pt x="2169148" y="864581"/>
                </a:lnTo>
                <a:lnTo>
                  <a:pt x="2158549" y="820000"/>
                </a:lnTo>
                <a:lnTo>
                  <a:pt x="2146156" y="776143"/>
                </a:lnTo>
                <a:lnTo>
                  <a:pt x="2132011" y="733050"/>
                </a:lnTo>
                <a:lnTo>
                  <a:pt x="2116155" y="690763"/>
                </a:lnTo>
                <a:lnTo>
                  <a:pt x="2098629" y="649324"/>
                </a:lnTo>
                <a:lnTo>
                  <a:pt x="2079473" y="608772"/>
                </a:lnTo>
                <a:lnTo>
                  <a:pt x="2058730" y="569150"/>
                </a:lnTo>
                <a:lnTo>
                  <a:pt x="2036440" y="530498"/>
                </a:lnTo>
                <a:lnTo>
                  <a:pt x="2012644" y="492858"/>
                </a:lnTo>
                <a:lnTo>
                  <a:pt x="1987384" y="456271"/>
                </a:lnTo>
                <a:lnTo>
                  <a:pt x="1960701" y="420777"/>
                </a:lnTo>
                <a:lnTo>
                  <a:pt x="1932636" y="386419"/>
                </a:lnTo>
                <a:lnTo>
                  <a:pt x="1903230" y="353237"/>
                </a:lnTo>
                <a:lnTo>
                  <a:pt x="1872524" y="321273"/>
                </a:lnTo>
                <a:lnTo>
                  <a:pt x="1840560" y="290567"/>
                </a:lnTo>
                <a:lnTo>
                  <a:pt x="1807378" y="261161"/>
                </a:lnTo>
                <a:lnTo>
                  <a:pt x="1773020" y="233096"/>
                </a:lnTo>
                <a:lnTo>
                  <a:pt x="1737526" y="206413"/>
                </a:lnTo>
                <a:lnTo>
                  <a:pt x="1700939" y="181153"/>
                </a:lnTo>
                <a:lnTo>
                  <a:pt x="1663299" y="157357"/>
                </a:lnTo>
                <a:lnTo>
                  <a:pt x="1624647" y="135067"/>
                </a:lnTo>
                <a:lnTo>
                  <a:pt x="1585025" y="114324"/>
                </a:lnTo>
                <a:lnTo>
                  <a:pt x="1544473" y="95168"/>
                </a:lnTo>
                <a:lnTo>
                  <a:pt x="1503034" y="77642"/>
                </a:lnTo>
                <a:lnTo>
                  <a:pt x="1460747" y="61786"/>
                </a:lnTo>
                <a:lnTo>
                  <a:pt x="1417654" y="47641"/>
                </a:lnTo>
                <a:lnTo>
                  <a:pt x="1373797" y="35248"/>
                </a:lnTo>
                <a:lnTo>
                  <a:pt x="1329216" y="24649"/>
                </a:lnTo>
                <a:lnTo>
                  <a:pt x="1283953" y="15885"/>
                </a:lnTo>
                <a:lnTo>
                  <a:pt x="1238048" y="8997"/>
                </a:lnTo>
                <a:lnTo>
                  <a:pt x="1191543" y="4026"/>
                </a:lnTo>
                <a:lnTo>
                  <a:pt x="1144480" y="1013"/>
                </a:lnTo>
                <a:lnTo>
                  <a:pt x="1096899" y="0"/>
                </a:lnTo>
                <a:close/>
              </a:path>
            </a:pathLst>
          </a:custGeom>
          <a:solidFill>
            <a:srgbClr val="FFFFFF"/>
          </a:solidFill>
        </p:spPr>
        <p:txBody>
          <a:bodyPr wrap="square" lIns="0" tIns="0" rIns="0" bIns="0" rtlCol="0"/>
          <a:lstStyle/>
          <a:p>
            <a:endParaRPr sz="920"/>
          </a:p>
        </p:txBody>
      </p:sp>
      <p:sp>
        <p:nvSpPr>
          <p:cNvPr id="12" name="object 12"/>
          <p:cNvSpPr/>
          <p:nvPr/>
        </p:nvSpPr>
        <p:spPr>
          <a:xfrm>
            <a:off x="6960050" y="2213003"/>
            <a:ext cx="1121894" cy="1121894"/>
          </a:xfrm>
          <a:custGeom>
            <a:avLst/>
            <a:gdLst/>
            <a:ahLst/>
            <a:cxnLst/>
            <a:rect l="l" t="t" r="r" b="b"/>
            <a:pathLst>
              <a:path w="2193925" h="2193925">
                <a:moveTo>
                  <a:pt x="1096899" y="2193798"/>
                </a:moveTo>
                <a:lnTo>
                  <a:pt x="1144480" y="2192784"/>
                </a:lnTo>
                <a:lnTo>
                  <a:pt x="1191543" y="2189771"/>
                </a:lnTo>
                <a:lnTo>
                  <a:pt x="1238048" y="2184800"/>
                </a:lnTo>
                <a:lnTo>
                  <a:pt x="1283953" y="2177912"/>
                </a:lnTo>
                <a:lnTo>
                  <a:pt x="1329216" y="2169148"/>
                </a:lnTo>
                <a:lnTo>
                  <a:pt x="1373797" y="2158549"/>
                </a:lnTo>
                <a:lnTo>
                  <a:pt x="1417654" y="2146156"/>
                </a:lnTo>
                <a:lnTo>
                  <a:pt x="1460747" y="2132011"/>
                </a:lnTo>
                <a:lnTo>
                  <a:pt x="1503034" y="2116155"/>
                </a:lnTo>
                <a:lnTo>
                  <a:pt x="1544473" y="2098629"/>
                </a:lnTo>
                <a:lnTo>
                  <a:pt x="1585025" y="2079473"/>
                </a:lnTo>
                <a:lnTo>
                  <a:pt x="1624647" y="2058730"/>
                </a:lnTo>
                <a:lnTo>
                  <a:pt x="1663299" y="2036440"/>
                </a:lnTo>
                <a:lnTo>
                  <a:pt x="1700939" y="2012644"/>
                </a:lnTo>
                <a:lnTo>
                  <a:pt x="1737526" y="1987384"/>
                </a:lnTo>
                <a:lnTo>
                  <a:pt x="1773020" y="1960701"/>
                </a:lnTo>
                <a:lnTo>
                  <a:pt x="1807378" y="1932636"/>
                </a:lnTo>
                <a:lnTo>
                  <a:pt x="1840560" y="1903230"/>
                </a:lnTo>
                <a:lnTo>
                  <a:pt x="1872524" y="1872524"/>
                </a:lnTo>
                <a:lnTo>
                  <a:pt x="1903230" y="1840560"/>
                </a:lnTo>
                <a:lnTo>
                  <a:pt x="1932636" y="1807378"/>
                </a:lnTo>
                <a:lnTo>
                  <a:pt x="1960701" y="1773020"/>
                </a:lnTo>
                <a:lnTo>
                  <a:pt x="1987384" y="1737526"/>
                </a:lnTo>
                <a:lnTo>
                  <a:pt x="2012644" y="1700939"/>
                </a:lnTo>
                <a:lnTo>
                  <a:pt x="2036440" y="1663299"/>
                </a:lnTo>
                <a:lnTo>
                  <a:pt x="2058730" y="1624647"/>
                </a:lnTo>
                <a:lnTo>
                  <a:pt x="2079473" y="1585025"/>
                </a:lnTo>
                <a:lnTo>
                  <a:pt x="2098629" y="1544473"/>
                </a:lnTo>
                <a:lnTo>
                  <a:pt x="2116155" y="1503034"/>
                </a:lnTo>
                <a:lnTo>
                  <a:pt x="2132011" y="1460747"/>
                </a:lnTo>
                <a:lnTo>
                  <a:pt x="2146156" y="1417654"/>
                </a:lnTo>
                <a:lnTo>
                  <a:pt x="2158549" y="1373797"/>
                </a:lnTo>
                <a:lnTo>
                  <a:pt x="2169148" y="1329216"/>
                </a:lnTo>
                <a:lnTo>
                  <a:pt x="2177912" y="1283953"/>
                </a:lnTo>
                <a:lnTo>
                  <a:pt x="2184800" y="1238048"/>
                </a:lnTo>
                <a:lnTo>
                  <a:pt x="2189771" y="1191543"/>
                </a:lnTo>
                <a:lnTo>
                  <a:pt x="2192784" y="1144480"/>
                </a:lnTo>
                <a:lnTo>
                  <a:pt x="2193798" y="1096899"/>
                </a:lnTo>
                <a:lnTo>
                  <a:pt x="2192784" y="1049317"/>
                </a:lnTo>
                <a:lnTo>
                  <a:pt x="2189771" y="1002254"/>
                </a:lnTo>
                <a:lnTo>
                  <a:pt x="2184800" y="955749"/>
                </a:lnTo>
                <a:lnTo>
                  <a:pt x="2177912" y="909844"/>
                </a:lnTo>
                <a:lnTo>
                  <a:pt x="2169148" y="864581"/>
                </a:lnTo>
                <a:lnTo>
                  <a:pt x="2158549" y="820000"/>
                </a:lnTo>
                <a:lnTo>
                  <a:pt x="2146156" y="776143"/>
                </a:lnTo>
                <a:lnTo>
                  <a:pt x="2132011" y="733050"/>
                </a:lnTo>
                <a:lnTo>
                  <a:pt x="2116155" y="690763"/>
                </a:lnTo>
                <a:lnTo>
                  <a:pt x="2098629" y="649324"/>
                </a:lnTo>
                <a:lnTo>
                  <a:pt x="2079473" y="608772"/>
                </a:lnTo>
                <a:lnTo>
                  <a:pt x="2058730" y="569150"/>
                </a:lnTo>
                <a:lnTo>
                  <a:pt x="2036440" y="530498"/>
                </a:lnTo>
                <a:lnTo>
                  <a:pt x="2012644" y="492858"/>
                </a:lnTo>
                <a:lnTo>
                  <a:pt x="1987384" y="456271"/>
                </a:lnTo>
                <a:lnTo>
                  <a:pt x="1960701" y="420777"/>
                </a:lnTo>
                <a:lnTo>
                  <a:pt x="1932636" y="386419"/>
                </a:lnTo>
                <a:lnTo>
                  <a:pt x="1903230" y="353237"/>
                </a:lnTo>
                <a:lnTo>
                  <a:pt x="1872524" y="321273"/>
                </a:lnTo>
                <a:lnTo>
                  <a:pt x="1840560" y="290567"/>
                </a:lnTo>
                <a:lnTo>
                  <a:pt x="1807378" y="261161"/>
                </a:lnTo>
                <a:lnTo>
                  <a:pt x="1773020" y="233096"/>
                </a:lnTo>
                <a:lnTo>
                  <a:pt x="1737526" y="206413"/>
                </a:lnTo>
                <a:lnTo>
                  <a:pt x="1700939" y="181153"/>
                </a:lnTo>
                <a:lnTo>
                  <a:pt x="1663299" y="157357"/>
                </a:lnTo>
                <a:lnTo>
                  <a:pt x="1624647" y="135067"/>
                </a:lnTo>
                <a:lnTo>
                  <a:pt x="1585025" y="114324"/>
                </a:lnTo>
                <a:lnTo>
                  <a:pt x="1544473" y="95168"/>
                </a:lnTo>
                <a:lnTo>
                  <a:pt x="1503034" y="77642"/>
                </a:lnTo>
                <a:lnTo>
                  <a:pt x="1460747" y="61786"/>
                </a:lnTo>
                <a:lnTo>
                  <a:pt x="1417654" y="47641"/>
                </a:lnTo>
                <a:lnTo>
                  <a:pt x="1373797" y="35248"/>
                </a:lnTo>
                <a:lnTo>
                  <a:pt x="1329216" y="24649"/>
                </a:lnTo>
                <a:lnTo>
                  <a:pt x="1283953" y="15885"/>
                </a:lnTo>
                <a:lnTo>
                  <a:pt x="1238048" y="8997"/>
                </a:lnTo>
                <a:lnTo>
                  <a:pt x="1191543" y="4026"/>
                </a:lnTo>
                <a:lnTo>
                  <a:pt x="1144480" y="1013"/>
                </a:lnTo>
                <a:lnTo>
                  <a:pt x="1096899" y="0"/>
                </a:lnTo>
                <a:lnTo>
                  <a:pt x="1049317" y="1013"/>
                </a:lnTo>
                <a:lnTo>
                  <a:pt x="1002254" y="4026"/>
                </a:lnTo>
                <a:lnTo>
                  <a:pt x="955749" y="8997"/>
                </a:lnTo>
                <a:lnTo>
                  <a:pt x="909844" y="15885"/>
                </a:lnTo>
                <a:lnTo>
                  <a:pt x="864581" y="24649"/>
                </a:lnTo>
                <a:lnTo>
                  <a:pt x="820000" y="35248"/>
                </a:lnTo>
                <a:lnTo>
                  <a:pt x="776143" y="47641"/>
                </a:lnTo>
                <a:lnTo>
                  <a:pt x="733050" y="61786"/>
                </a:lnTo>
                <a:lnTo>
                  <a:pt x="690763" y="77642"/>
                </a:lnTo>
                <a:lnTo>
                  <a:pt x="649324" y="95168"/>
                </a:lnTo>
                <a:lnTo>
                  <a:pt x="608772" y="114324"/>
                </a:lnTo>
                <a:lnTo>
                  <a:pt x="569150" y="135067"/>
                </a:lnTo>
                <a:lnTo>
                  <a:pt x="530498" y="157357"/>
                </a:lnTo>
                <a:lnTo>
                  <a:pt x="492858" y="181153"/>
                </a:lnTo>
                <a:lnTo>
                  <a:pt x="456271" y="206413"/>
                </a:lnTo>
                <a:lnTo>
                  <a:pt x="420777" y="233096"/>
                </a:lnTo>
                <a:lnTo>
                  <a:pt x="386419" y="261161"/>
                </a:lnTo>
                <a:lnTo>
                  <a:pt x="353237" y="290567"/>
                </a:lnTo>
                <a:lnTo>
                  <a:pt x="321273" y="321273"/>
                </a:lnTo>
                <a:lnTo>
                  <a:pt x="290567" y="353237"/>
                </a:lnTo>
                <a:lnTo>
                  <a:pt x="261161" y="386419"/>
                </a:lnTo>
                <a:lnTo>
                  <a:pt x="233096" y="420777"/>
                </a:lnTo>
                <a:lnTo>
                  <a:pt x="206413" y="456271"/>
                </a:lnTo>
                <a:lnTo>
                  <a:pt x="181153" y="492858"/>
                </a:lnTo>
                <a:lnTo>
                  <a:pt x="157357" y="530498"/>
                </a:lnTo>
                <a:lnTo>
                  <a:pt x="135067" y="569150"/>
                </a:lnTo>
                <a:lnTo>
                  <a:pt x="114324" y="608772"/>
                </a:lnTo>
                <a:lnTo>
                  <a:pt x="95168" y="649324"/>
                </a:lnTo>
                <a:lnTo>
                  <a:pt x="77642" y="690763"/>
                </a:lnTo>
                <a:lnTo>
                  <a:pt x="61786" y="733050"/>
                </a:lnTo>
                <a:lnTo>
                  <a:pt x="47641" y="776143"/>
                </a:lnTo>
                <a:lnTo>
                  <a:pt x="35248" y="820000"/>
                </a:lnTo>
                <a:lnTo>
                  <a:pt x="24649" y="864581"/>
                </a:lnTo>
                <a:lnTo>
                  <a:pt x="15885" y="909844"/>
                </a:lnTo>
                <a:lnTo>
                  <a:pt x="8997" y="955749"/>
                </a:lnTo>
                <a:lnTo>
                  <a:pt x="4026" y="1002254"/>
                </a:lnTo>
                <a:lnTo>
                  <a:pt x="1013" y="1049317"/>
                </a:lnTo>
                <a:lnTo>
                  <a:pt x="0" y="1096899"/>
                </a:lnTo>
                <a:lnTo>
                  <a:pt x="1013" y="1144480"/>
                </a:lnTo>
                <a:lnTo>
                  <a:pt x="4026" y="1191543"/>
                </a:lnTo>
                <a:lnTo>
                  <a:pt x="8997" y="1238048"/>
                </a:lnTo>
                <a:lnTo>
                  <a:pt x="15885" y="1283953"/>
                </a:lnTo>
                <a:lnTo>
                  <a:pt x="24649" y="1329216"/>
                </a:lnTo>
                <a:lnTo>
                  <a:pt x="35248" y="1373797"/>
                </a:lnTo>
                <a:lnTo>
                  <a:pt x="47641" y="1417654"/>
                </a:lnTo>
                <a:lnTo>
                  <a:pt x="61786" y="1460747"/>
                </a:lnTo>
                <a:lnTo>
                  <a:pt x="77642" y="1503034"/>
                </a:lnTo>
                <a:lnTo>
                  <a:pt x="95168" y="1544473"/>
                </a:lnTo>
                <a:lnTo>
                  <a:pt x="114324" y="1585025"/>
                </a:lnTo>
                <a:lnTo>
                  <a:pt x="135067" y="1624647"/>
                </a:lnTo>
                <a:lnTo>
                  <a:pt x="157357" y="1663299"/>
                </a:lnTo>
                <a:lnTo>
                  <a:pt x="181153" y="1700939"/>
                </a:lnTo>
                <a:lnTo>
                  <a:pt x="206413" y="1737526"/>
                </a:lnTo>
                <a:lnTo>
                  <a:pt x="233096" y="1773020"/>
                </a:lnTo>
                <a:lnTo>
                  <a:pt x="261161" y="1807378"/>
                </a:lnTo>
                <a:lnTo>
                  <a:pt x="290567" y="1840560"/>
                </a:lnTo>
                <a:lnTo>
                  <a:pt x="321273" y="1872524"/>
                </a:lnTo>
                <a:lnTo>
                  <a:pt x="353237" y="1903230"/>
                </a:lnTo>
                <a:lnTo>
                  <a:pt x="386419" y="1932636"/>
                </a:lnTo>
                <a:lnTo>
                  <a:pt x="420777" y="1960701"/>
                </a:lnTo>
                <a:lnTo>
                  <a:pt x="456271" y="1987384"/>
                </a:lnTo>
                <a:lnTo>
                  <a:pt x="492858" y="2012644"/>
                </a:lnTo>
                <a:lnTo>
                  <a:pt x="530498" y="2036440"/>
                </a:lnTo>
                <a:lnTo>
                  <a:pt x="569150" y="2058730"/>
                </a:lnTo>
                <a:lnTo>
                  <a:pt x="608772" y="2079473"/>
                </a:lnTo>
                <a:lnTo>
                  <a:pt x="649324" y="2098629"/>
                </a:lnTo>
                <a:lnTo>
                  <a:pt x="690763" y="2116155"/>
                </a:lnTo>
                <a:lnTo>
                  <a:pt x="733050" y="2132011"/>
                </a:lnTo>
                <a:lnTo>
                  <a:pt x="776143" y="2146156"/>
                </a:lnTo>
                <a:lnTo>
                  <a:pt x="820000" y="2158549"/>
                </a:lnTo>
                <a:lnTo>
                  <a:pt x="864581" y="2169148"/>
                </a:lnTo>
                <a:lnTo>
                  <a:pt x="909844" y="2177912"/>
                </a:lnTo>
                <a:lnTo>
                  <a:pt x="955749" y="2184800"/>
                </a:lnTo>
                <a:lnTo>
                  <a:pt x="1002254" y="2189771"/>
                </a:lnTo>
                <a:lnTo>
                  <a:pt x="1049317" y="2192784"/>
                </a:lnTo>
                <a:lnTo>
                  <a:pt x="1096899" y="2193798"/>
                </a:lnTo>
                <a:close/>
              </a:path>
            </a:pathLst>
          </a:custGeom>
          <a:ln w="63500">
            <a:solidFill>
              <a:srgbClr val="ED6B70"/>
            </a:solidFill>
          </a:ln>
        </p:spPr>
        <p:txBody>
          <a:bodyPr wrap="square" lIns="0" tIns="0" rIns="0" bIns="0" rtlCol="0"/>
          <a:lstStyle/>
          <a:p>
            <a:endParaRPr sz="920"/>
          </a:p>
        </p:txBody>
      </p:sp>
      <p:sp>
        <p:nvSpPr>
          <p:cNvPr id="13" name="object 13"/>
          <p:cNvSpPr/>
          <p:nvPr/>
        </p:nvSpPr>
        <p:spPr>
          <a:xfrm>
            <a:off x="5581682" y="2213003"/>
            <a:ext cx="1121894" cy="1121894"/>
          </a:xfrm>
          <a:custGeom>
            <a:avLst/>
            <a:gdLst/>
            <a:ahLst/>
            <a:cxnLst/>
            <a:rect l="l" t="t" r="r" b="b"/>
            <a:pathLst>
              <a:path w="2193925" h="2193925">
                <a:moveTo>
                  <a:pt x="1096899" y="0"/>
                </a:moveTo>
                <a:lnTo>
                  <a:pt x="1049317" y="1013"/>
                </a:lnTo>
                <a:lnTo>
                  <a:pt x="1002254" y="4026"/>
                </a:lnTo>
                <a:lnTo>
                  <a:pt x="955749" y="8997"/>
                </a:lnTo>
                <a:lnTo>
                  <a:pt x="909844" y="15885"/>
                </a:lnTo>
                <a:lnTo>
                  <a:pt x="864581" y="24649"/>
                </a:lnTo>
                <a:lnTo>
                  <a:pt x="820000" y="35248"/>
                </a:lnTo>
                <a:lnTo>
                  <a:pt x="776143" y="47641"/>
                </a:lnTo>
                <a:lnTo>
                  <a:pt x="733050" y="61786"/>
                </a:lnTo>
                <a:lnTo>
                  <a:pt x="690763" y="77642"/>
                </a:lnTo>
                <a:lnTo>
                  <a:pt x="649324" y="95168"/>
                </a:lnTo>
                <a:lnTo>
                  <a:pt x="608772" y="114324"/>
                </a:lnTo>
                <a:lnTo>
                  <a:pt x="569150" y="135067"/>
                </a:lnTo>
                <a:lnTo>
                  <a:pt x="530498" y="157357"/>
                </a:lnTo>
                <a:lnTo>
                  <a:pt x="492858" y="181153"/>
                </a:lnTo>
                <a:lnTo>
                  <a:pt x="456271" y="206413"/>
                </a:lnTo>
                <a:lnTo>
                  <a:pt x="420777" y="233096"/>
                </a:lnTo>
                <a:lnTo>
                  <a:pt x="386419" y="261161"/>
                </a:lnTo>
                <a:lnTo>
                  <a:pt x="353237" y="290567"/>
                </a:lnTo>
                <a:lnTo>
                  <a:pt x="321273" y="321273"/>
                </a:lnTo>
                <a:lnTo>
                  <a:pt x="290567" y="353237"/>
                </a:lnTo>
                <a:lnTo>
                  <a:pt x="261161" y="386419"/>
                </a:lnTo>
                <a:lnTo>
                  <a:pt x="233096" y="420777"/>
                </a:lnTo>
                <a:lnTo>
                  <a:pt x="206413" y="456271"/>
                </a:lnTo>
                <a:lnTo>
                  <a:pt x="181153" y="492858"/>
                </a:lnTo>
                <a:lnTo>
                  <a:pt x="157357" y="530498"/>
                </a:lnTo>
                <a:lnTo>
                  <a:pt x="135067" y="569150"/>
                </a:lnTo>
                <a:lnTo>
                  <a:pt x="114324" y="608772"/>
                </a:lnTo>
                <a:lnTo>
                  <a:pt x="95168" y="649324"/>
                </a:lnTo>
                <a:lnTo>
                  <a:pt x="77642" y="690763"/>
                </a:lnTo>
                <a:lnTo>
                  <a:pt x="61786" y="733050"/>
                </a:lnTo>
                <a:lnTo>
                  <a:pt x="47641" y="776143"/>
                </a:lnTo>
                <a:lnTo>
                  <a:pt x="35248" y="820000"/>
                </a:lnTo>
                <a:lnTo>
                  <a:pt x="24649" y="864581"/>
                </a:lnTo>
                <a:lnTo>
                  <a:pt x="15885" y="909844"/>
                </a:lnTo>
                <a:lnTo>
                  <a:pt x="8997" y="955749"/>
                </a:lnTo>
                <a:lnTo>
                  <a:pt x="4026" y="1002254"/>
                </a:lnTo>
                <a:lnTo>
                  <a:pt x="1013" y="1049317"/>
                </a:lnTo>
                <a:lnTo>
                  <a:pt x="0" y="1096899"/>
                </a:lnTo>
                <a:lnTo>
                  <a:pt x="1013" y="1144480"/>
                </a:lnTo>
                <a:lnTo>
                  <a:pt x="4026" y="1191543"/>
                </a:lnTo>
                <a:lnTo>
                  <a:pt x="8997" y="1238048"/>
                </a:lnTo>
                <a:lnTo>
                  <a:pt x="15885" y="1283953"/>
                </a:lnTo>
                <a:lnTo>
                  <a:pt x="24649" y="1329216"/>
                </a:lnTo>
                <a:lnTo>
                  <a:pt x="35248" y="1373797"/>
                </a:lnTo>
                <a:lnTo>
                  <a:pt x="47641" y="1417654"/>
                </a:lnTo>
                <a:lnTo>
                  <a:pt x="61786" y="1460747"/>
                </a:lnTo>
                <a:lnTo>
                  <a:pt x="77642" y="1503034"/>
                </a:lnTo>
                <a:lnTo>
                  <a:pt x="95168" y="1544473"/>
                </a:lnTo>
                <a:lnTo>
                  <a:pt x="114324" y="1585025"/>
                </a:lnTo>
                <a:lnTo>
                  <a:pt x="135067" y="1624647"/>
                </a:lnTo>
                <a:lnTo>
                  <a:pt x="157357" y="1663299"/>
                </a:lnTo>
                <a:lnTo>
                  <a:pt x="181153" y="1700939"/>
                </a:lnTo>
                <a:lnTo>
                  <a:pt x="206413" y="1737526"/>
                </a:lnTo>
                <a:lnTo>
                  <a:pt x="233096" y="1773020"/>
                </a:lnTo>
                <a:lnTo>
                  <a:pt x="261161" y="1807378"/>
                </a:lnTo>
                <a:lnTo>
                  <a:pt x="290567" y="1840560"/>
                </a:lnTo>
                <a:lnTo>
                  <a:pt x="321273" y="1872524"/>
                </a:lnTo>
                <a:lnTo>
                  <a:pt x="353237" y="1903230"/>
                </a:lnTo>
                <a:lnTo>
                  <a:pt x="386419" y="1932636"/>
                </a:lnTo>
                <a:lnTo>
                  <a:pt x="420777" y="1960701"/>
                </a:lnTo>
                <a:lnTo>
                  <a:pt x="456271" y="1987384"/>
                </a:lnTo>
                <a:lnTo>
                  <a:pt x="492858" y="2012644"/>
                </a:lnTo>
                <a:lnTo>
                  <a:pt x="530498" y="2036440"/>
                </a:lnTo>
                <a:lnTo>
                  <a:pt x="569150" y="2058730"/>
                </a:lnTo>
                <a:lnTo>
                  <a:pt x="608772" y="2079473"/>
                </a:lnTo>
                <a:lnTo>
                  <a:pt x="649324" y="2098629"/>
                </a:lnTo>
                <a:lnTo>
                  <a:pt x="690763" y="2116155"/>
                </a:lnTo>
                <a:lnTo>
                  <a:pt x="733050" y="2132011"/>
                </a:lnTo>
                <a:lnTo>
                  <a:pt x="776143" y="2146156"/>
                </a:lnTo>
                <a:lnTo>
                  <a:pt x="820000" y="2158549"/>
                </a:lnTo>
                <a:lnTo>
                  <a:pt x="864581" y="2169148"/>
                </a:lnTo>
                <a:lnTo>
                  <a:pt x="909844" y="2177912"/>
                </a:lnTo>
                <a:lnTo>
                  <a:pt x="955749" y="2184800"/>
                </a:lnTo>
                <a:lnTo>
                  <a:pt x="1002254" y="2189771"/>
                </a:lnTo>
                <a:lnTo>
                  <a:pt x="1049317" y="2192784"/>
                </a:lnTo>
                <a:lnTo>
                  <a:pt x="1096899" y="2193798"/>
                </a:lnTo>
                <a:lnTo>
                  <a:pt x="1144480" y="2192784"/>
                </a:lnTo>
                <a:lnTo>
                  <a:pt x="1191543" y="2189771"/>
                </a:lnTo>
                <a:lnTo>
                  <a:pt x="1238048" y="2184800"/>
                </a:lnTo>
                <a:lnTo>
                  <a:pt x="1283953" y="2177912"/>
                </a:lnTo>
                <a:lnTo>
                  <a:pt x="1329216" y="2169148"/>
                </a:lnTo>
                <a:lnTo>
                  <a:pt x="1373797" y="2158549"/>
                </a:lnTo>
                <a:lnTo>
                  <a:pt x="1417654" y="2146156"/>
                </a:lnTo>
                <a:lnTo>
                  <a:pt x="1460747" y="2132011"/>
                </a:lnTo>
                <a:lnTo>
                  <a:pt x="1503034" y="2116155"/>
                </a:lnTo>
                <a:lnTo>
                  <a:pt x="1544473" y="2098629"/>
                </a:lnTo>
                <a:lnTo>
                  <a:pt x="1585025" y="2079473"/>
                </a:lnTo>
                <a:lnTo>
                  <a:pt x="1624647" y="2058730"/>
                </a:lnTo>
                <a:lnTo>
                  <a:pt x="1663299" y="2036440"/>
                </a:lnTo>
                <a:lnTo>
                  <a:pt x="1700939" y="2012644"/>
                </a:lnTo>
                <a:lnTo>
                  <a:pt x="1737526" y="1987384"/>
                </a:lnTo>
                <a:lnTo>
                  <a:pt x="1773020" y="1960701"/>
                </a:lnTo>
                <a:lnTo>
                  <a:pt x="1807378" y="1932636"/>
                </a:lnTo>
                <a:lnTo>
                  <a:pt x="1840560" y="1903230"/>
                </a:lnTo>
                <a:lnTo>
                  <a:pt x="1872524" y="1872524"/>
                </a:lnTo>
                <a:lnTo>
                  <a:pt x="1903230" y="1840560"/>
                </a:lnTo>
                <a:lnTo>
                  <a:pt x="1932636" y="1807378"/>
                </a:lnTo>
                <a:lnTo>
                  <a:pt x="1960701" y="1773020"/>
                </a:lnTo>
                <a:lnTo>
                  <a:pt x="1987384" y="1737526"/>
                </a:lnTo>
                <a:lnTo>
                  <a:pt x="2012644" y="1700939"/>
                </a:lnTo>
                <a:lnTo>
                  <a:pt x="2036440" y="1663299"/>
                </a:lnTo>
                <a:lnTo>
                  <a:pt x="2058730" y="1624647"/>
                </a:lnTo>
                <a:lnTo>
                  <a:pt x="2079473" y="1585025"/>
                </a:lnTo>
                <a:lnTo>
                  <a:pt x="2098629" y="1544473"/>
                </a:lnTo>
                <a:lnTo>
                  <a:pt x="2116155" y="1503034"/>
                </a:lnTo>
                <a:lnTo>
                  <a:pt x="2132011" y="1460747"/>
                </a:lnTo>
                <a:lnTo>
                  <a:pt x="2146156" y="1417654"/>
                </a:lnTo>
                <a:lnTo>
                  <a:pt x="2158549" y="1373797"/>
                </a:lnTo>
                <a:lnTo>
                  <a:pt x="2169148" y="1329216"/>
                </a:lnTo>
                <a:lnTo>
                  <a:pt x="2177912" y="1283953"/>
                </a:lnTo>
                <a:lnTo>
                  <a:pt x="2184800" y="1238048"/>
                </a:lnTo>
                <a:lnTo>
                  <a:pt x="2189771" y="1191543"/>
                </a:lnTo>
                <a:lnTo>
                  <a:pt x="2192784" y="1144480"/>
                </a:lnTo>
                <a:lnTo>
                  <a:pt x="2193798" y="1096899"/>
                </a:lnTo>
                <a:lnTo>
                  <a:pt x="2192784" y="1049317"/>
                </a:lnTo>
                <a:lnTo>
                  <a:pt x="2189771" y="1002254"/>
                </a:lnTo>
                <a:lnTo>
                  <a:pt x="2184800" y="955749"/>
                </a:lnTo>
                <a:lnTo>
                  <a:pt x="2177912" y="909844"/>
                </a:lnTo>
                <a:lnTo>
                  <a:pt x="2169148" y="864581"/>
                </a:lnTo>
                <a:lnTo>
                  <a:pt x="2158549" y="820000"/>
                </a:lnTo>
                <a:lnTo>
                  <a:pt x="2146156" y="776143"/>
                </a:lnTo>
                <a:lnTo>
                  <a:pt x="2132011" y="733050"/>
                </a:lnTo>
                <a:lnTo>
                  <a:pt x="2116155" y="690763"/>
                </a:lnTo>
                <a:lnTo>
                  <a:pt x="2098629" y="649324"/>
                </a:lnTo>
                <a:lnTo>
                  <a:pt x="2079473" y="608772"/>
                </a:lnTo>
                <a:lnTo>
                  <a:pt x="2058730" y="569150"/>
                </a:lnTo>
                <a:lnTo>
                  <a:pt x="2036440" y="530498"/>
                </a:lnTo>
                <a:lnTo>
                  <a:pt x="2012644" y="492858"/>
                </a:lnTo>
                <a:lnTo>
                  <a:pt x="1987384" y="456271"/>
                </a:lnTo>
                <a:lnTo>
                  <a:pt x="1960701" y="420777"/>
                </a:lnTo>
                <a:lnTo>
                  <a:pt x="1932636" y="386419"/>
                </a:lnTo>
                <a:lnTo>
                  <a:pt x="1903230" y="353237"/>
                </a:lnTo>
                <a:lnTo>
                  <a:pt x="1872524" y="321273"/>
                </a:lnTo>
                <a:lnTo>
                  <a:pt x="1840560" y="290567"/>
                </a:lnTo>
                <a:lnTo>
                  <a:pt x="1807378" y="261161"/>
                </a:lnTo>
                <a:lnTo>
                  <a:pt x="1773020" y="233096"/>
                </a:lnTo>
                <a:lnTo>
                  <a:pt x="1737526" y="206413"/>
                </a:lnTo>
                <a:lnTo>
                  <a:pt x="1700939" y="181153"/>
                </a:lnTo>
                <a:lnTo>
                  <a:pt x="1663299" y="157357"/>
                </a:lnTo>
                <a:lnTo>
                  <a:pt x="1624647" y="135067"/>
                </a:lnTo>
                <a:lnTo>
                  <a:pt x="1585025" y="114324"/>
                </a:lnTo>
                <a:lnTo>
                  <a:pt x="1544473" y="95168"/>
                </a:lnTo>
                <a:lnTo>
                  <a:pt x="1503034" y="77642"/>
                </a:lnTo>
                <a:lnTo>
                  <a:pt x="1460747" y="61786"/>
                </a:lnTo>
                <a:lnTo>
                  <a:pt x="1417654" y="47641"/>
                </a:lnTo>
                <a:lnTo>
                  <a:pt x="1373797" y="35248"/>
                </a:lnTo>
                <a:lnTo>
                  <a:pt x="1329216" y="24649"/>
                </a:lnTo>
                <a:lnTo>
                  <a:pt x="1283953" y="15885"/>
                </a:lnTo>
                <a:lnTo>
                  <a:pt x="1238048" y="8997"/>
                </a:lnTo>
                <a:lnTo>
                  <a:pt x="1191543" y="4026"/>
                </a:lnTo>
                <a:lnTo>
                  <a:pt x="1144480" y="1013"/>
                </a:lnTo>
                <a:lnTo>
                  <a:pt x="1096899" y="0"/>
                </a:lnTo>
                <a:close/>
              </a:path>
            </a:pathLst>
          </a:custGeom>
          <a:solidFill>
            <a:srgbClr val="FFFFFF"/>
          </a:solidFill>
        </p:spPr>
        <p:txBody>
          <a:bodyPr wrap="square" lIns="0" tIns="0" rIns="0" bIns="0" rtlCol="0"/>
          <a:lstStyle/>
          <a:p>
            <a:endParaRPr sz="920"/>
          </a:p>
        </p:txBody>
      </p:sp>
      <p:sp>
        <p:nvSpPr>
          <p:cNvPr id="14" name="object 14"/>
          <p:cNvSpPr/>
          <p:nvPr/>
        </p:nvSpPr>
        <p:spPr>
          <a:xfrm>
            <a:off x="5581682" y="2213003"/>
            <a:ext cx="1121894" cy="1121894"/>
          </a:xfrm>
          <a:custGeom>
            <a:avLst/>
            <a:gdLst/>
            <a:ahLst/>
            <a:cxnLst/>
            <a:rect l="l" t="t" r="r" b="b"/>
            <a:pathLst>
              <a:path w="2193925" h="2193925">
                <a:moveTo>
                  <a:pt x="1096899" y="2193798"/>
                </a:moveTo>
                <a:lnTo>
                  <a:pt x="1144480" y="2192784"/>
                </a:lnTo>
                <a:lnTo>
                  <a:pt x="1191543" y="2189771"/>
                </a:lnTo>
                <a:lnTo>
                  <a:pt x="1238048" y="2184800"/>
                </a:lnTo>
                <a:lnTo>
                  <a:pt x="1283953" y="2177912"/>
                </a:lnTo>
                <a:lnTo>
                  <a:pt x="1329216" y="2169148"/>
                </a:lnTo>
                <a:lnTo>
                  <a:pt x="1373797" y="2158549"/>
                </a:lnTo>
                <a:lnTo>
                  <a:pt x="1417654" y="2146156"/>
                </a:lnTo>
                <a:lnTo>
                  <a:pt x="1460747" y="2132011"/>
                </a:lnTo>
                <a:lnTo>
                  <a:pt x="1503034" y="2116155"/>
                </a:lnTo>
                <a:lnTo>
                  <a:pt x="1544473" y="2098629"/>
                </a:lnTo>
                <a:lnTo>
                  <a:pt x="1585025" y="2079473"/>
                </a:lnTo>
                <a:lnTo>
                  <a:pt x="1624647" y="2058730"/>
                </a:lnTo>
                <a:lnTo>
                  <a:pt x="1663299" y="2036440"/>
                </a:lnTo>
                <a:lnTo>
                  <a:pt x="1700939" y="2012644"/>
                </a:lnTo>
                <a:lnTo>
                  <a:pt x="1737526" y="1987384"/>
                </a:lnTo>
                <a:lnTo>
                  <a:pt x="1773020" y="1960701"/>
                </a:lnTo>
                <a:lnTo>
                  <a:pt x="1807378" y="1932636"/>
                </a:lnTo>
                <a:lnTo>
                  <a:pt x="1840560" y="1903230"/>
                </a:lnTo>
                <a:lnTo>
                  <a:pt x="1872524" y="1872524"/>
                </a:lnTo>
                <a:lnTo>
                  <a:pt x="1903230" y="1840560"/>
                </a:lnTo>
                <a:lnTo>
                  <a:pt x="1932636" y="1807378"/>
                </a:lnTo>
                <a:lnTo>
                  <a:pt x="1960701" y="1773020"/>
                </a:lnTo>
                <a:lnTo>
                  <a:pt x="1987384" y="1737526"/>
                </a:lnTo>
                <a:lnTo>
                  <a:pt x="2012644" y="1700939"/>
                </a:lnTo>
                <a:lnTo>
                  <a:pt x="2036440" y="1663299"/>
                </a:lnTo>
                <a:lnTo>
                  <a:pt x="2058730" y="1624647"/>
                </a:lnTo>
                <a:lnTo>
                  <a:pt x="2079473" y="1585025"/>
                </a:lnTo>
                <a:lnTo>
                  <a:pt x="2098629" y="1544473"/>
                </a:lnTo>
                <a:lnTo>
                  <a:pt x="2116155" y="1503034"/>
                </a:lnTo>
                <a:lnTo>
                  <a:pt x="2132011" y="1460747"/>
                </a:lnTo>
                <a:lnTo>
                  <a:pt x="2146156" y="1417654"/>
                </a:lnTo>
                <a:lnTo>
                  <a:pt x="2158549" y="1373797"/>
                </a:lnTo>
                <a:lnTo>
                  <a:pt x="2169148" y="1329216"/>
                </a:lnTo>
                <a:lnTo>
                  <a:pt x="2177912" y="1283953"/>
                </a:lnTo>
                <a:lnTo>
                  <a:pt x="2184800" y="1238048"/>
                </a:lnTo>
                <a:lnTo>
                  <a:pt x="2189771" y="1191543"/>
                </a:lnTo>
                <a:lnTo>
                  <a:pt x="2192784" y="1144480"/>
                </a:lnTo>
                <a:lnTo>
                  <a:pt x="2193798" y="1096899"/>
                </a:lnTo>
                <a:lnTo>
                  <a:pt x="2192784" y="1049317"/>
                </a:lnTo>
                <a:lnTo>
                  <a:pt x="2189771" y="1002254"/>
                </a:lnTo>
                <a:lnTo>
                  <a:pt x="2184800" y="955749"/>
                </a:lnTo>
                <a:lnTo>
                  <a:pt x="2177912" y="909844"/>
                </a:lnTo>
                <a:lnTo>
                  <a:pt x="2169148" y="864581"/>
                </a:lnTo>
                <a:lnTo>
                  <a:pt x="2158549" y="820000"/>
                </a:lnTo>
                <a:lnTo>
                  <a:pt x="2146156" y="776143"/>
                </a:lnTo>
                <a:lnTo>
                  <a:pt x="2132011" y="733050"/>
                </a:lnTo>
                <a:lnTo>
                  <a:pt x="2116155" y="690763"/>
                </a:lnTo>
                <a:lnTo>
                  <a:pt x="2098629" y="649324"/>
                </a:lnTo>
                <a:lnTo>
                  <a:pt x="2079473" y="608772"/>
                </a:lnTo>
                <a:lnTo>
                  <a:pt x="2058730" y="569150"/>
                </a:lnTo>
                <a:lnTo>
                  <a:pt x="2036440" y="530498"/>
                </a:lnTo>
                <a:lnTo>
                  <a:pt x="2012644" y="492858"/>
                </a:lnTo>
                <a:lnTo>
                  <a:pt x="1987384" y="456271"/>
                </a:lnTo>
                <a:lnTo>
                  <a:pt x="1960701" y="420777"/>
                </a:lnTo>
                <a:lnTo>
                  <a:pt x="1932636" y="386419"/>
                </a:lnTo>
                <a:lnTo>
                  <a:pt x="1903230" y="353237"/>
                </a:lnTo>
                <a:lnTo>
                  <a:pt x="1872524" y="321273"/>
                </a:lnTo>
                <a:lnTo>
                  <a:pt x="1840560" y="290567"/>
                </a:lnTo>
                <a:lnTo>
                  <a:pt x="1807378" y="261161"/>
                </a:lnTo>
                <a:lnTo>
                  <a:pt x="1773020" y="233096"/>
                </a:lnTo>
                <a:lnTo>
                  <a:pt x="1737526" y="206413"/>
                </a:lnTo>
                <a:lnTo>
                  <a:pt x="1700939" y="181153"/>
                </a:lnTo>
                <a:lnTo>
                  <a:pt x="1663299" y="157357"/>
                </a:lnTo>
                <a:lnTo>
                  <a:pt x="1624647" y="135067"/>
                </a:lnTo>
                <a:lnTo>
                  <a:pt x="1585025" y="114324"/>
                </a:lnTo>
                <a:lnTo>
                  <a:pt x="1544473" y="95168"/>
                </a:lnTo>
                <a:lnTo>
                  <a:pt x="1503034" y="77642"/>
                </a:lnTo>
                <a:lnTo>
                  <a:pt x="1460747" y="61786"/>
                </a:lnTo>
                <a:lnTo>
                  <a:pt x="1417654" y="47641"/>
                </a:lnTo>
                <a:lnTo>
                  <a:pt x="1373797" y="35248"/>
                </a:lnTo>
                <a:lnTo>
                  <a:pt x="1329216" y="24649"/>
                </a:lnTo>
                <a:lnTo>
                  <a:pt x="1283953" y="15885"/>
                </a:lnTo>
                <a:lnTo>
                  <a:pt x="1238048" y="8997"/>
                </a:lnTo>
                <a:lnTo>
                  <a:pt x="1191543" y="4026"/>
                </a:lnTo>
                <a:lnTo>
                  <a:pt x="1144480" y="1013"/>
                </a:lnTo>
                <a:lnTo>
                  <a:pt x="1096899" y="0"/>
                </a:lnTo>
                <a:lnTo>
                  <a:pt x="1049317" y="1013"/>
                </a:lnTo>
                <a:lnTo>
                  <a:pt x="1002254" y="4026"/>
                </a:lnTo>
                <a:lnTo>
                  <a:pt x="955749" y="8997"/>
                </a:lnTo>
                <a:lnTo>
                  <a:pt x="909844" y="15885"/>
                </a:lnTo>
                <a:lnTo>
                  <a:pt x="864581" y="24649"/>
                </a:lnTo>
                <a:lnTo>
                  <a:pt x="820000" y="35248"/>
                </a:lnTo>
                <a:lnTo>
                  <a:pt x="776143" y="47641"/>
                </a:lnTo>
                <a:lnTo>
                  <a:pt x="733050" y="61786"/>
                </a:lnTo>
                <a:lnTo>
                  <a:pt x="690763" y="77642"/>
                </a:lnTo>
                <a:lnTo>
                  <a:pt x="649324" y="95168"/>
                </a:lnTo>
                <a:lnTo>
                  <a:pt x="608772" y="114324"/>
                </a:lnTo>
                <a:lnTo>
                  <a:pt x="569150" y="135067"/>
                </a:lnTo>
                <a:lnTo>
                  <a:pt x="530498" y="157357"/>
                </a:lnTo>
                <a:lnTo>
                  <a:pt x="492858" y="181153"/>
                </a:lnTo>
                <a:lnTo>
                  <a:pt x="456271" y="206413"/>
                </a:lnTo>
                <a:lnTo>
                  <a:pt x="420777" y="233096"/>
                </a:lnTo>
                <a:lnTo>
                  <a:pt x="386419" y="261161"/>
                </a:lnTo>
                <a:lnTo>
                  <a:pt x="353237" y="290567"/>
                </a:lnTo>
                <a:lnTo>
                  <a:pt x="321273" y="321273"/>
                </a:lnTo>
                <a:lnTo>
                  <a:pt x="290567" y="353237"/>
                </a:lnTo>
                <a:lnTo>
                  <a:pt x="261161" y="386419"/>
                </a:lnTo>
                <a:lnTo>
                  <a:pt x="233096" y="420777"/>
                </a:lnTo>
                <a:lnTo>
                  <a:pt x="206413" y="456271"/>
                </a:lnTo>
                <a:lnTo>
                  <a:pt x="181153" y="492858"/>
                </a:lnTo>
                <a:lnTo>
                  <a:pt x="157357" y="530498"/>
                </a:lnTo>
                <a:lnTo>
                  <a:pt x="135067" y="569150"/>
                </a:lnTo>
                <a:lnTo>
                  <a:pt x="114324" y="608772"/>
                </a:lnTo>
                <a:lnTo>
                  <a:pt x="95168" y="649324"/>
                </a:lnTo>
                <a:lnTo>
                  <a:pt x="77642" y="690763"/>
                </a:lnTo>
                <a:lnTo>
                  <a:pt x="61786" y="733050"/>
                </a:lnTo>
                <a:lnTo>
                  <a:pt x="47641" y="776143"/>
                </a:lnTo>
                <a:lnTo>
                  <a:pt x="35248" y="820000"/>
                </a:lnTo>
                <a:lnTo>
                  <a:pt x="24649" y="864581"/>
                </a:lnTo>
                <a:lnTo>
                  <a:pt x="15885" y="909844"/>
                </a:lnTo>
                <a:lnTo>
                  <a:pt x="8997" y="955749"/>
                </a:lnTo>
                <a:lnTo>
                  <a:pt x="4026" y="1002254"/>
                </a:lnTo>
                <a:lnTo>
                  <a:pt x="1013" y="1049317"/>
                </a:lnTo>
                <a:lnTo>
                  <a:pt x="0" y="1096899"/>
                </a:lnTo>
                <a:lnTo>
                  <a:pt x="1013" y="1144480"/>
                </a:lnTo>
                <a:lnTo>
                  <a:pt x="4026" y="1191543"/>
                </a:lnTo>
                <a:lnTo>
                  <a:pt x="8997" y="1238048"/>
                </a:lnTo>
                <a:lnTo>
                  <a:pt x="15885" y="1283953"/>
                </a:lnTo>
                <a:lnTo>
                  <a:pt x="24649" y="1329216"/>
                </a:lnTo>
                <a:lnTo>
                  <a:pt x="35248" y="1373797"/>
                </a:lnTo>
                <a:lnTo>
                  <a:pt x="47641" y="1417654"/>
                </a:lnTo>
                <a:lnTo>
                  <a:pt x="61786" y="1460747"/>
                </a:lnTo>
                <a:lnTo>
                  <a:pt x="77642" y="1503034"/>
                </a:lnTo>
                <a:lnTo>
                  <a:pt x="95168" y="1544473"/>
                </a:lnTo>
                <a:lnTo>
                  <a:pt x="114324" y="1585025"/>
                </a:lnTo>
                <a:lnTo>
                  <a:pt x="135067" y="1624647"/>
                </a:lnTo>
                <a:lnTo>
                  <a:pt x="157357" y="1663299"/>
                </a:lnTo>
                <a:lnTo>
                  <a:pt x="181153" y="1700939"/>
                </a:lnTo>
                <a:lnTo>
                  <a:pt x="206413" y="1737526"/>
                </a:lnTo>
                <a:lnTo>
                  <a:pt x="233096" y="1773020"/>
                </a:lnTo>
                <a:lnTo>
                  <a:pt x="261161" y="1807378"/>
                </a:lnTo>
                <a:lnTo>
                  <a:pt x="290567" y="1840560"/>
                </a:lnTo>
                <a:lnTo>
                  <a:pt x="321273" y="1872524"/>
                </a:lnTo>
                <a:lnTo>
                  <a:pt x="353237" y="1903230"/>
                </a:lnTo>
                <a:lnTo>
                  <a:pt x="386419" y="1932636"/>
                </a:lnTo>
                <a:lnTo>
                  <a:pt x="420777" y="1960701"/>
                </a:lnTo>
                <a:lnTo>
                  <a:pt x="456271" y="1987384"/>
                </a:lnTo>
                <a:lnTo>
                  <a:pt x="492858" y="2012644"/>
                </a:lnTo>
                <a:lnTo>
                  <a:pt x="530498" y="2036440"/>
                </a:lnTo>
                <a:lnTo>
                  <a:pt x="569150" y="2058730"/>
                </a:lnTo>
                <a:lnTo>
                  <a:pt x="608772" y="2079473"/>
                </a:lnTo>
                <a:lnTo>
                  <a:pt x="649324" y="2098629"/>
                </a:lnTo>
                <a:lnTo>
                  <a:pt x="690763" y="2116155"/>
                </a:lnTo>
                <a:lnTo>
                  <a:pt x="733050" y="2132011"/>
                </a:lnTo>
                <a:lnTo>
                  <a:pt x="776143" y="2146156"/>
                </a:lnTo>
                <a:lnTo>
                  <a:pt x="820000" y="2158549"/>
                </a:lnTo>
                <a:lnTo>
                  <a:pt x="864581" y="2169148"/>
                </a:lnTo>
                <a:lnTo>
                  <a:pt x="909844" y="2177912"/>
                </a:lnTo>
                <a:lnTo>
                  <a:pt x="955749" y="2184800"/>
                </a:lnTo>
                <a:lnTo>
                  <a:pt x="1002254" y="2189771"/>
                </a:lnTo>
                <a:lnTo>
                  <a:pt x="1049317" y="2192784"/>
                </a:lnTo>
                <a:lnTo>
                  <a:pt x="1096899" y="2193798"/>
                </a:lnTo>
                <a:close/>
              </a:path>
            </a:pathLst>
          </a:custGeom>
          <a:ln w="63500">
            <a:solidFill>
              <a:srgbClr val="ED6B70"/>
            </a:solidFill>
          </a:ln>
        </p:spPr>
        <p:txBody>
          <a:bodyPr wrap="square" lIns="0" tIns="0" rIns="0" bIns="0" rtlCol="0"/>
          <a:lstStyle/>
          <a:p>
            <a:endParaRPr sz="920"/>
          </a:p>
        </p:txBody>
      </p:sp>
      <p:sp>
        <p:nvSpPr>
          <p:cNvPr id="15" name="object 15"/>
          <p:cNvSpPr/>
          <p:nvPr/>
        </p:nvSpPr>
        <p:spPr>
          <a:xfrm>
            <a:off x="8338416" y="2213003"/>
            <a:ext cx="1121894" cy="1121894"/>
          </a:xfrm>
          <a:custGeom>
            <a:avLst/>
            <a:gdLst/>
            <a:ahLst/>
            <a:cxnLst/>
            <a:rect l="l" t="t" r="r" b="b"/>
            <a:pathLst>
              <a:path w="2193925" h="2193925">
                <a:moveTo>
                  <a:pt x="1096899" y="0"/>
                </a:moveTo>
                <a:lnTo>
                  <a:pt x="1049317" y="1013"/>
                </a:lnTo>
                <a:lnTo>
                  <a:pt x="1002254" y="4026"/>
                </a:lnTo>
                <a:lnTo>
                  <a:pt x="955749" y="8997"/>
                </a:lnTo>
                <a:lnTo>
                  <a:pt x="909844" y="15885"/>
                </a:lnTo>
                <a:lnTo>
                  <a:pt x="864581" y="24649"/>
                </a:lnTo>
                <a:lnTo>
                  <a:pt x="820000" y="35248"/>
                </a:lnTo>
                <a:lnTo>
                  <a:pt x="776143" y="47641"/>
                </a:lnTo>
                <a:lnTo>
                  <a:pt x="733050" y="61786"/>
                </a:lnTo>
                <a:lnTo>
                  <a:pt x="690763" y="77642"/>
                </a:lnTo>
                <a:lnTo>
                  <a:pt x="649324" y="95168"/>
                </a:lnTo>
                <a:lnTo>
                  <a:pt x="608772" y="114324"/>
                </a:lnTo>
                <a:lnTo>
                  <a:pt x="569150" y="135067"/>
                </a:lnTo>
                <a:lnTo>
                  <a:pt x="530498" y="157357"/>
                </a:lnTo>
                <a:lnTo>
                  <a:pt x="492858" y="181153"/>
                </a:lnTo>
                <a:lnTo>
                  <a:pt x="456271" y="206413"/>
                </a:lnTo>
                <a:lnTo>
                  <a:pt x="420777" y="233096"/>
                </a:lnTo>
                <a:lnTo>
                  <a:pt x="386419" y="261161"/>
                </a:lnTo>
                <a:lnTo>
                  <a:pt x="353237" y="290567"/>
                </a:lnTo>
                <a:lnTo>
                  <a:pt x="321273" y="321273"/>
                </a:lnTo>
                <a:lnTo>
                  <a:pt x="290567" y="353237"/>
                </a:lnTo>
                <a:lnTo>
                  <a:pt x="261161" y="386419"/>
                </a:lnTo>
                <a:lnTo>
                  <a:pt x="233096" y="420777"/>
                </a:lnTo>
                <a:lnTo>
                  <a:pt x="206413" y="456271"/>
                </a:lnTo>
                <a:lnTo>
                  <a:pt x="181153" y="492858"/>
                </a:lnTo>
                <a:lnTo>
                  <a:pt x="157357" y="530498"/>
                </a:lnTo>
                <a:lnTo>
                  <a:pt x="135067" y="569150"/>
                </a:lnTo>
                <a:lnTo>
                  <a:pt x="114324" y="608772"/>
                </a:lnTo>
                <a:lnTo>
                  <a:pt x="95168" y="649324"/>
                </a:lnTo>
                <a:lnTo>
                  <a:pt x="77642" y="690763"/>
                </a:lnTo>
                <a:lnTo>
                  <a:pt x="61786" y="733050"/>
                </a:lnTo>
                <a:lnTo>
                  <a:pt x="47641" y="776143"/>
                </a:lnTo>
                <a:lnTo>
                  <a:pt x="35248" y="820000"/>
                </a:lnTo>
                <a:lnTo>
                  <a:pt x="24649" y="864581"/>
                </a:lnTo>
                <a:lnTo>
                  <a:pt x="15885" y="909844"/>
                </a:lnTo>
                <a:lnTo>
                  <a:pt x="8997" y="955749"/>
                </a:lnTo>
                <a:lnTo>
                  <a:pt x="4026" y="1002254"/>
                </a:lnTo>
                <a:lnTo>
                  <a:pt x="1013" y="1049317"/>
                </a:lnTo>
                <a:lnTo>
                  <a:pt x="0" y="1096899"/>
                </a:lnTo>
                <a:lnTo>
                  <a:pt x="1013" y="1144480"/>
                </a:lnTo>
                <a:lnTo>
                  <a:pt x="4026" y="1191543"/>
                </a:lnTo>
                <a:lnTo>
                  <a:pt x="8997" y="1238048"/>
                </a:lnTo>
                <a:lnTo>
                  <a:pt x="15885" y="1283953"/>
                </a:lnTo>
                <a:lnTo>
                  <a:pt x="24649" y="1329216"/>
                </a:lnTo>
                <a:lnTo>
                  <a:pt x="35248" y="1373797"/>
                </a:lnTo>
                <a:lnTo>
                  <a:pt x="47641" y="1417654"/>
                </a:lnTo>
                <a:lnTo>
                  <a:pt x="61786" y="1460747"/>
                </a:lnTo>
                <a:lnTo>
                  <a:pt x="77642" y="1503034"/>
                </a:lnTo>
                <a:lnTo>
                  <a:pt x="95168" y="1544473"/>
                </a:lnTo>
                <a:lnTo>
                  <a:pt x="114324" y="1585025"/>
                </a:lnTo>
                <a:lnTo>
                  <a:pt x="135067" y="1624647"/>
                </a:lnTo>
                <a:lnTo>
                  <a:pt x="157357" y="1663299"/>
                </a:lnTo>
                <a:lnTo>
                  <a:pt x="181153" y="1700939"/>
                </a:lnTo>
                <a:lnTo>
                  <a:pt x="206413" y="1737526"/>
                </a:lnTo>
                <a:lnTo>
                  <a:pt x="233096" y="1773020"/>
                </a:lnTo>
                <a:lnTo>
                  <a:pt x="261161" y="1807378"/>
                </a:lnTo>
                <a:lnTo>
                  <a:pt x="290567" y="1840560"/>
                </a:lnTo>
                <a:lnTo>
                  <a:pt x="321273" y="1872524"/>
                </a:lnTo>
                <a:lnTo>
                  <a:pt x="353237" y="1903230"/>
                </a:lnTo>
                <a:lnTo>
                  <a:pt x="386419" y="1932636"/>
                </a:lnTo>
                <a:lnTo>
                  <a:pt x="420777" y="1960701"/>
                </a:lnTo>
                <a:lnTo>
                  <a:pt x="456271" y="1987384"/>
                </a:lnTo>
                <a:lnTo>
                  <a:pt x="492858" y="2012644"/>
                </a:lnTo>
                <a:lnTo>
                  <a:pt x="530498" y="2036440"/>
                </a:lnTo>
                <a:lnTo>
                  <a:pt x="569150" y="2058730"/>
                </a:lnTo>
                <a:lnTo>
                  <a:pt x="608772" y="2079473"/>
                </a:lnTo>
                <a:lnTo>
                  <a:pt x="649324" y="2098629"/>
                </a:lnTo>
                <a:lnTo>
                  <a:pt x="690763" y="2116155"/>
                </a:lnTo>
                <a:lnTo>
                  <a:pt x="733050" y="2132011"/>
                </a:lnTo>
                <a:lnTo>
                  <a:pt x="776143" y="2146156"/>
                </a:lnTo>
                <a:lnTo>
                  <a:pt x="820000" y="2158549"/>
                </a:lnTo>
                <a:lnTo>
                  <a:pt x="864581" y="2169148"/>
                </a:lnTo>
                <a:lnTo>
                  <a:pt x="909844" y="2177912"/>
                </a:lnTo>
                <a:lnTo>
                  <a:pt x="955749" y="2184800"/>
                </a:lnTo>
                <a:lnTo>
                  <a:pt x="1002254" y="2189771"/>
                </a:lnTo>
                <a:lnTo>
                  <a:pt x="1049317" y="2192784"/>
                </a:lnTo>
                <a:lnTo>
                  <a:pt x="1096899" y="2193798"/>
                </a:lnTo>
                <a:lnTo>
                  <a:pt x="1144480" y="2192784"/>
                </a:lnTo>
                <a:lnTo>
                  <a:pt x="1191543" y="2189771"/>
                </a:lnTo>
                <a:lnTo>
                  <a:pt x="1238048" y="2184800"/>
                </a:lnTo>
                <a:lnTo>
                  <a:pt x="1283953" y="2177912"/>
                </a:lnTo>
                <a:lnTo>
                  <a:pt x="1329216" y="2169148"/>
                </a:lnTo>
                <a:lnTo>
                  <a:pt x="1373797" y="2158549"/>
                </a:lnTo>
                <a:lnTo>
                  <a:pt x="1417654" y="2146156"/>
                </a:lnTo>
                <a:lnTo>
                  <a:pt x="1460747" y="2132011"/>
                </a:lnTo>
                <a:lnTo>
                  <a:pt x="1503034" y="2116155"/>
                </a:lnTo>
                <a:lnTo>
                  <a:pt x="1544473" y="2098629"/>
                </a:lnTo>
                <a:lnTo>
                  <a:pt x="1585025" y="2079473"/>
                </a:lnTo>
                <a:lnTo>
                  <a:pt x="1624647" y="2058730"/>
                </a:lnTo>
                <a:lnTo>
                  <a:pt x="1663299" y="2036440"/>
                </a:lnTo>
                <a:lnTo>
                  <a:pt x="1700939" y="2012644"/>
                </a:lnTo>
                <a:lnTo>
                  <a:pt x="1737526" y="1987384"/>
                </a:lnTo>
                <a:lnTo>
                  <a:pt x="1773020" y="1960701"/>
                </a:lnTo>
                <a:lnTo>
                  <a:pt x="1807378" y="1932636"/>
                </a:lnTo>
                <a:lnTo>
                  <a:pt x="1840560" y="1903230"/>
                </a:lnTo>
                <a:lnTo>
                  <a:pt x="1872524" y="1872524"/>
                </a:lnTo>
                <a:lnTo>
                  <a:pt x="1903230" y="1840560"/>
                </a:lnTo>
                <a:lnTo>
                  <a:pt x="1932636" y="1807378"/>
                </a:lnTo>
                <a:lnTo>
                  <a:pt x="1960701" y="1773020"/>
                </a:lnTo>
                <a:lnTo>
                  <a:pt x="1987384" y="1737526"/>
                </a:lnTo>
                <a:lnTo>
                  <a:pt x="2012644" y="1700939"/>
                </a:lnTo>
                <a:lnTo>
                  <a:pt x="2036440" y="1663299"/>
                </a:lnTo>
                <a:lnTo>
                  <a:pt x="2058730" y="1624647"/>
                </a:lnTo>
                <a:lnTo>
                  <a:pt x="2079473" y="1585025"/>
                </a:lnTo>
                <a:lnTo>
                  <a:pt x="2098629" y="1544473"/>
                </a:lnTo>
                <a:lnTo>
                  <a:pt x="2116155" y="1503034"/>
                </a:lnTo>
                <a:lnTo>
                  <a:pt x="2132011" y="1460747"/>
                </a:lnTo>
                <a:lnTo>
                  <a:pt x="2146156" y="1417654"/>
                </a:lnTo>
                <a:lnTo>
                  <a:pt x="2158549" y="1373797"/>
                </a:lnTo>
                <a:lnTo>
                  <a:pt x="2169148" y="1329216"/>
                </a:lnTo>
                <a:lnTo>
                  <a:pt x="2177912" y="1283953"/>
                </a:lnTo>
                <a:lnTo>
                  <a:pt x="2184800" y="1238048"/>
                </a:lnTo>
                <a:lnTo>
                  <a:pt x="2189771" y="1191543"/>
                </a:lnTo>
                <a:lnTo>
                  <a:pt x="2192784" y="1144480"/>
                </a:lnTo>
                <a:lnTo>
                  <a:pt x="2193798" y="1096899"/>
                </a:lnTo>
                <a:lnTo>
                  <a:pt x="2192784" y="1049317"/>
                </a:lnTo>
                <a:lnTo>
                  <a:pt x="2189771" y="1002254"/>
                </a:lnTo>
                <a:lnTo>
                  <a:pt x="2184800" y="955749"/>
                </a:lnTo>
                <a:lnTo>
                  <a:pt x="2177912" y="909844"/>
                </a:lnTo>
                <a:lnTo>
                  <a:pt x="2169148" y="864581"/>
                </a:lnTo>
                <a:lnTo>
                  <a:pt x="2158549" y="820000"/>
                </a:lnTo>
                <a:lnTo>
                  <a:pt x="2146156" y="776143"/>
                </a:lnTo>
                <a:lnTo>
                  <a:pt x="2132011" y="733050"/>
                </a:lnTo>
                <a:lnTo>
                  <a:pt x="2116155" y="690763"/>
                </a:lnTo>
                <a:lnTo>
                  <a:pt x="2098629" y="649324"/>
                </a:lnTo>
                <a:lnTo>
                  <a:pt x="2079473" y="608772"/>
                </a:lnTo>
                <a:lnTo>
                  <a:pt x="2058730" y="569150"/>
                </a:lnTo>
                <a:lnTo>
                  <a:pt x="2036440" y="530498"/>
                </a:lnTo>
                <a:lnTo>
                  <a:pt x="2012644" y="492858"/>
                </a:lnTo>
                <a:lnTo>
                  <a:pt x="1987384" y="456271"/>
                </a:lnTo>
                <a:lnTo>
                  <a:pt x="1960701" y="420777"/>
                </a:lnTo>
                <a:lnTo>
                  <a:pt x="1932636" y="386419"/>
                </a:lnTo>
                <a:lnTo>
                  <a:pt x="1903230" y="353237"/>
                </a:lnTo>
                <a:lnTo>
                  <a:pt x="1872524" y="321273"/>
                </a:lnTo>
                <a:lnTo>
                  <a:pt x="1840560" y="290567"/>
                </a:lnTo>
                <a:lnTo>
                  <a:pt x="1807378" y="261161"/>
                </a:lnTo>
                <a:lnTo>
                  <a:pt x="1773020" y="233096"/>
                </a:lnTo>
                <a:lnTo>
                  <a:pt x="1737526" y="206413"/>
                </a:lnTo>
                <a:lnTo>
                  <a:pt x="1700939" y="181153"/>
                </a:lnTo>
                <a:lnTo>
                  <a:pt x="1663299" y="157357"/>
                </a:lnTo>
                <a:lnTo>
                  <a:pt x="1624647" y="135067"/>
                </a:lnTo>
                <a:lnTo>
                  <a:pt x="1585025" y="114324"/>
                </a:lnTo>
                <a:lnTo>
                  <a:pt x="1544473" y="95168"/>
                </a:lnTo>
                <a:lnTo>
                  <a:pt x="1503034" y="77642"/>
                </a:lnTo>
                <a:lnTo>
                  <a:pt x="1460747" y="61786"/>
                </a:lnTo>
                <a:lnTo>
                  <a:pt x="1417654" y="47641"/>
                </a:lnTo>
                <a:lnTo>
                  <a:pt x="1373797" y="35248"/>
                </a:lnTo>
                <a:lnTo>
                  <a:pt x="1329216" y="24649"/>
                </a:lnTo>
                <a:lnTo>
                  <a:pt x="1283953" y="15885"/>
                </a:lnTo>
                <a:lnTo>
                  <a:pt x="1238048" y="8997"/>
                </a:lnTo>
                <a:lnTo>
                  <a:pt x="1191543" y="4026"/>
                </a:lnTo>
                <a:lnTo>
                  <a:pt x="1144480" y="1013"/>
                </a:lnTo>
                <a:lnTo>
                  <a:pt x="1096899" y="0"/>
                </a:lnTo>
                <a:close/>
              </a:path>
            </a:pathLst>
          </a:custGeom>
          <a:solidFill>
            <a:srgbClr val="FFFFFF"/>
          </a:solidFill>
        </p:spPr>
        <p:txBody>
          <a:bodyPr wrap="square" lIns="0" tIns="0" rIns="0" bIns="0" rtlCol="0"/>
          <a:lstStyle/>
          <a:p>
            <a:endParaRPr sz="920"/>
          </a:p>
        </p:txBody>
      </p:sp>
      <p:sp>
        <p:nvSpPr>
          <p:cNvPr id="16" name="object 16"/>
          <p:cNvSpPr/>
          <p:nvPr/>
        </p:nvSpPr>
        <p:spPr>
          <a:xfrm>
            <a:off x="8338416" y="2213003"/>
            <a:ext cx="1121894" cy="1121894"/>
          </a:xfrm>
          <a:custGeom>
            <a:avLst/>
            <a:gdLst/>
            <a:ahLst/>
            <a:cxnLst/>
            <a:rect l="l" t="t" r="r" b="b"/>
            <a:pathLst>
              <a:path w="2193925" h="2193925">
                <a:moveTo>
                  <a:pt x="1096899" y="2193798"/>
                </a:moveTo>
                <a:lnTo>
                  <a:pt x="1144480" y="2192784"/>
                </a:lnTo>
                <a:lnTo>
                  <a:pt x="1191543" y="2189771"/>
                </a:lnTo>
                <a:lnTo>
                  <a:pt x="1238048" y="2184800"/>
                </a:lnTo>
                <a:lnTo>
                  <a:pt x="1283953" y="2177912"/>
                </a:lnTo>
                <a:lnTo>
                  <a:pt x="1329216" y="2169148"/>
                </a:lnTo>
                <a:lnTo>
                  <a:pt x="1373797" y="2158549"/>
                </a:lnTo>
                <a:lnTo>
                  <a:pt x="1417654" y="2146156"/>
                </a:lnTo>
                <a:lnTo>
                  <a:pt x="1460747" y="2132011"/>
                </a:lnTo>
                <a:lnTo>
                  <a:pt x="1503034" y="2116155"/>
                </a:lnTo>
                <a:lnTo>
                  <a:pt x="1544473" y="2098629"/>
                </a:lnTo>
                <a:lnTo>
                  <a:pt x="1585025" y="2079473"/>
                </a:lnTo>
                <a:lnTo>
                  <a:pt x="1624647" y="2058730"/>
                </a:lnTo>
                <a:lnTo>
                  <a:pt x="1663299" y="2036440"/>
                </a:lnTo>
                <a:lnTo>
                  <a:pt x="1700939" y="2012644"/>
                </a:lnTo>
                <a:lnTo>
                  <a:pt x="1737526" y="1987384"/>
                </a:lnTo>
                <a:lnTo>
                  <a:pt x="1773020" y="1960701"/>
                </a:lnTo>
                <a:lnTo>
                  <a:pt x="1807378" y="1932636"/>
                </a:lnTo>
                <a:lnTo>
                  <a:pt x="1840560" y="1903230"/>
                </a:lnTo>
                <a:lnTo>
                  <a:pt x="1872524" y="1872524"/>
                </a:lnTo>
                <a:lnTo>
                  <a:pt x="1903230" y="1840560"/>
                </a:lnTo>
                <a:lnTo>
                  <a:pt x="1932636" y="1807378"/>
                </a:lnTo>
                <a:lnTo>
                  <a:pt x="1960701" y="1773020"/>
                </a:lnTo>
                <a:lnTo>
                  <a:pt x="1987384" y="1737526"/>
                </a:lnTo>
                <a:lnTo>
                  <a:pt x="2012644" y="1700939"/>
                </a:lnTo>
                <a:lnTo>
                  <a:pt x="2036440" y="1663299"/>
                </a:lnTo>
                <a:lnTo>
                  <a:pt x="2058730" y="1624647"/>
                </a:lnTo>
                <a:lnTo>
                  <a:pt x="2079473" y="1585025"/>
                </a:lnTo>
                <a:lnTo>
                  <a:pt x="2098629" y="1544473"/>
                </a:lnTo>
                <a:lnTo>
                  <a:pt x="2116155" y="1503034"/>
                </a:lnTo>
                <a:lnTo>
                  <a:pt x="2132011" y="1460747"/>
                </a:lnTo>
                <a:lnTo>
                  <a:pt x="2146156" y="1417654"/>
                </a:lnTo>
                <a:lnTo>
                  <a:pt x="2158549" y="1373797"/>
                </a:lnTo>
                <a:lnTo>
                  <a:pt x="2169148" y="1329216"/>
                </a:lnTo>
                <a:lnTo>
                  <a:pt x="2177912" y="1283953"/>
                </a:lnTo>
                <a:lnTo>
                  <a:pt x="2184800" y="1238048"/>
                </a:lnTo>
                <a:lnTo>
                  <a:pt x="2189771" y="1191543"/>
                </a:lnTo>
                <a:lnTo>
                  <a:pt x="2192784" y="1144480"/>
                </a:lnTo>
                <a:lnTo>
                  <a:pt x="2193798" y="1096899"/>
                </a:lnTo>
                <a:lnTo>
                  <a:pt x="2192784" y="1049317"/>
                </a:lnTo>
                <a:lnTo>
                  <a:pt x="2189771" y="1002254"/>
                </a:lnTo>
                <a:lnTo>
                  <a:pt x="2184800" y="955749"/>
                </a:lnTo>
                <a:lnTo>
                  <a:pt x="2177912" y="909844"/>
                </a:lnTo>
                <a:lnTo>
                  <a:pt x="2169148" y="864581"/>
                </a:lnTo>
                <a:lnTo>
                  <a:pt x="2158549" y="820000"/>
                </a:lnTo>
                <a:lnTo>
                  <a:pt x="2146156" y="776143"/>
                </a:lnTo>
                <a:lnTo>
                  <a:pt x="2132011" y="733050"/>
                </a:lnTo>
                <a:lnTo>
                  <a:pt x="2116155" y="690763"/>
                </a:lnTo>
                <a:lnTo>
                  <a:pt x="2098629" y="649324"/>
                </a:lnTo>
                <a:lnTo>
                  <a:pt x="2079473" y="608772"/>
                </a:lnTo>
                <a:lnTo>
                  <a:pt x="2058730" y="569150"/>
                </a:lnTo>
                <a:lnTo>
                  <a:pt x="2036440" y="530498"/>
                </a:lnTo>
                <a:lnTo>
                  <a:pt x="2012644" y="492858"/>
                </a:lnTo>
                <a:lnTo>
                  <a:pt x="1987384" y="456271"/>
                </a:lnTo>
                <a:lnTo>
                  <a:pt x="1960701" y="420777"/>
                </a:lnTo>
                <a:lnTo>
                  <a:pt x="1932636" y="386419"/>
                </a:lnTo>
                <a:lnTo>
                  <a:pt x="1903230" y="353237"/>
                </a:lnTo>
                <a:lnTo>
                  <a:pt x="1872524" y="321273"/>
                </a:lnTo>
                <a:lnTo>
                  <a:pt x="1840560" y="290567"/>
                </a:lnTo>
                <a:lnTo>
                  <a:pt x="1807378" y="261161"/>
                </a:lnTo>
                <a:lnTo>
                  <a:pt x="1773020" y="233096"/>
                </a:lnTo>
                <a:lnTo>
                  <a:pt x="1737526" y="206413"/>
                </a:lnTo>
                <a:lnTo>
                  <a:pt x="1700939" y="181153"/>
                </a:lnTo>
                <a:lnTo>
                  <a:pt x="1663299" y="157357"/>
                </a:lnTo>
                <a:lnTo>
                  <a:pt x="1624647" y="135067"/>
                </a:lnTo>
                <a:lnTo>
                  <a:pt x="1585025" y="114324"/>
                </a:lnTo>
                <a:lnTo>
                  <a:pt x="1544473" y="95168"/>
                </a:lnTo>
                <a:lnTo>
                  <a:pt x="1503034" y="77642"/>
                </a:lnTo>
                <a:lnTo>
                  <a:pt x="1460747" y="61786"/>
                </a:lnTo>
                <a:lnTo>
                  <a:pt x="1417654" y="47641"/>
                </a:lnTo>
                <a:lnTo>
                  <a:pt x="1373797" y="35248"/>
                </a:lnTo>
                <a:lnTo>
                  <a:pt x="1329216" y="24649"/>
                </a:lnTo>
                <a:lnTo>
                  <a:pt x="1283953" y="15885"/>
                </a:lnTo>
                <a:lnTo>
                  <a:pt x="1238048" y="8997"/>
                </a:lnTo>
                <a:lnTo>
                  <a:pt x="1191543" y="4026"/>
                </a:lnTo>
                <a:lnTo>
                  <a:pt x="1144480" y="1013"/>
                </a:lnTo>
                <a:lnTo>
                  <a:pt x="1096899" y="0"/>
                </a:lnTo>
                <a:lnTo>
                  <a:pt x="1049317" y="1013"/>
                </a:lnTo>
                <a:lnTo>
                  <a:pt x="1002254" y="4026"/>
                </a:lnTo>
                <a:lnTo>
                  <a:pt x="955749" y="8997"/>
                </a:lnTo>
                <a:lnTo>
                  <a:pt x="909844" y="15885"/>
                </a:lnTo>
                <a:lnTo>
                  <a:pt x="864581" y="24649"/>
                </a:lnTo>
                <a:lnTo>
                  <a:pt x="820000" y="35248"/>
                </a:lnTo>
                <a:lnTo>
                  <a:pt x="776143" y="47641"/>
                </a:lnTo>
                <a:lnTo>
                  <a:pt x="733050" y="61786"/>
                </a:lnTo>
                <a:lnTo>
                  <a:pt x="690763" y="77642"/>
                </a:lnTo>
                <a:lnTo>
                  <a:pt x="649324" y="95168"/>
                </a:lnTo>
                <a:lnTo>
                  <a:pt x="608772" y="114324"/>
                </a:lnTo>
                <a:lnTo>
                  <a:pt x="569150" y="135067"/>
                </a:lnTo>
                <a:lnTo>
                  <a:pt x="530498" y="157357"/>
                </a:lnTo>
                <a:lnTo>
                  <a:pt x="492858" y="181153"/>
                </a:lnTo>
                <a:lnTo>
                  <a:pt x="456271" y="206413"/>
                </a:lnTo>
                <a:lnTo>
                  <a:pt x="420777" y="233096"/>
                </a:lnTo>
                <a:lnTo>
                  <a:pt x="386419" y="261161"/>
                </a:lnTo>
                <a:lnTo>
                  <a:pt x="353237" y="290567"/>
                </a:lnTo>
                <a:lnTo>
                  <a:pt x="321273" y="321273"/>
                </a:lnTo>
                <a:lnTo>
                  <a:pt x="290567" y="353237"/>
                </a:lnTo>
                <a:lnTo>
                  <a:pt x="261161" y="386419"/>
                </a:lnTo>
                <a:lnTo>
                  <a:pt x="233096" y="420777"/>
                </a:lnTo>
                <a:lnTo>
                  <a:pt x="206413" y="456271"/>
                </a:lnTo>
                <a:lnTo>
                  <a:pt x="181153" y="492858"/>
                </a:lnTo>
                <a:lnTo>
                  <a:pt x="157357" y="530498"/>
                </a:lnTo>
                <a:lnTo>
                  <a:pt x="135067" y="569150"/>
                </a:lnTo>
                <a:lnTo>
                  <a:pt x="114324" y="608772"/>
                </a:lnTo>
                <a:lnTo>
                  <a:pt x="95168" y="649324"/>
                </a:lnTo>
                <a:lnTo>
                  <a:pt x="77642" y="690763"/>
                </a:lnTo>
                <a:lnTo>
                  <a:pt x="61786" y="733050"/>
                </a:lnTo>
                <a:lnTo>
                  <a:pt x="47641" y="776143"/>
                </a:lnTo>
                <a:lnTo>
                  <a:pt x="35248" y="820000"/>
                </a:lnTo>
                <a:lnTo>
                  <a:pt x="24649" y="864581"/>
                </a:lnTo>
                <a:lnTo>
                  <a:pt x="15885" y="909844"/>
                </a:lnTo>
                <a:lnTo>
                  <a:pt x="8997" y="955749"/>
                </a:lnTo>
                <a:lnTo>
                  <a:pt x="4026" y="1002254"/>
                </a:lnTo>
                <a:lnTo>
                  <a:pt x="1013" y="1049317"/>
                </a:lnTo>
                <a:lnTo>
                  <a:pt x="0" y="1096899"/>
                </a:lnTo>
                <a:lnTo>
                  <a:pt x="1013" y="1144480"/>
                </a:lnTo>
                <a:lnTo>
                  <a:pt x="4026" y="1191543"/>
                </a:lnTo>
                <a:lnTo>
                  <a:pt x="8997" y="1238048"/>
                </a:lnTo>
                <a:lnTo>
                  <a:pt x="15885" y="1283953"/>
                </a:lnTo>
                <a:lnTo>
                  <a:pt x="24649" y="1329216"/>
                </a:lnTo>
                <a:lnTo>
                  <a:pt x="35248" y="1373797"/>
                </a:lnTo>
                <a:lnTo>
                  <a:pt x="47641" y="1417654"/>
                </a:lnTo>
                <a:lnTo>
                  <a:pt x="61786" y="1460747"/>
                </a:lnTo>
                <a:lnTo>
                  <a:pt x="77642" y="1503034"/>
                </a:lnTo>
                <a:lnTo>
                  <a:pt x="95168" y="1544473"/>
                </a:lnTo>
                <a:lnTo>
                  <a:pt x="114324" y="1585025"/>
                </a:lnTo>
                <a:lnTo>
                  <a:pt x="135067" y="1624647"/>
                </a:lnTo>
                <a:lnTo>
                  <a:pt x="157357" y="1663299"/>
                </a:lnTo>
                <a:lnTo>
                  <a:pt x="181153" y="1700939"/>
                </a:lnTo>
                <a:lnTo>
                  <a:pt x="206413" y="1737526"/>
                </a:lnTo>
                <a:lnTo>
                  <a:pt x="233096" y="1773020"/>
                </a:lnTo>
                <a:lnTo>
                  <a:pt x="261161" y="1807378"/>
                </a:lnTo>
                <a:lnTo>
                  <a:pt x="290567" y="1840560"/>
                </a:lnTo>
                <a:lnTo>
                  <a:pt x="321273" y="1872524"/>
                </a:lnTo>
                <a:lnTo>
                  <a:pt x="353237" y="1903230"/>
                </a:lnTo>
                <a:lnTo>
                  <a:pt x="386419" y="1932636"/>
                </a:lnTo>
                <a:lnTo>
                  <a:pt x="420777" y="1960701"/>
                </a:lnTo>
                <a:lnTo>
                  <a:pt x="456271" y="1987384"/>
                </a:lnTo>
                <a:lnTo>
                  <a:pt x="492858" y="2012644"/>
                </a:lnTo>
                <a:lnTo>
                  <a:pt x="530498" y="2036440"/>
                </a:lnTo>
                <a:lnTo>
                  <a:pt x="569150" y="2058730"/>
                </a:lnTo>
                <a:lnTo>
                  <a:pt x="608772" y="2079473"/>
                </a:lnTo>
                <a:lnTo>
                  <a:pt x="649324" y="2098629"/>
                </a:lnTo>
                <a:lnTo>
                  <a:pt x="690763" y="2116155"/>
                </a:lnTo>
                <a:lnTo>
                  <a:pt x="733050" y="2132011"/>
                </a:lnTo>
                <a:lnTo>
                  <a:pt x="776143" y="2146156"/>
                </a:lnTo>
                <a:lnTo>
                  <a:pt x="820000" y="2158549"/>
                </a:lnTo>
                <a:lnTo>
                  <a:pt x="864581" y="2169148"/>
                </a:lnTo>
                <a:lnTo>
                  <a:pt x="909844" y="2177912"/>
                </a:lnTo>
                <a:lnTo>
                  <a:pt x="955749" y="2184800"/>
                </a:lnTo>
                <a:lnTo>
                  <a:pt x="1002254" y="2189771"/>
                </a:lnTo>
                <a:lnTo>
                  <a:pt x="1049317" y="2192784"/>
                </a:lnTo>
                <a:lnTo>
                  <a:pt x="1096899" y="2193798"/>
                </a:lnTo>
                <a:close/>
              </a:path>
            </a:pathLst>
          </a:custGeom>
          <a:ln w="63500">
            <a:solidFill>
              <a:srgbClr val="ED6B70"/>
            </a:solidFill>
          </a:ln>
        </p:spPr>
        <p:txBody>
          <a:bodyPr wrap="square" lIns="0" tIns="0" rIns="0" bIns="0" rtlCol="0"/>
          <a:lstStyle/>
          <a:p>
            <a:endParaRPr sz="920"/>
          </a:p>
        </p:txBody>
      </p:sp>
      <p:sp>
        <p:nvSpPr>
          <p:cNvPr id="17" name="object 17"/>
          <p:cNvSpPr/>
          <p:nvPr/>
        </p:nvSpPr>
        <p:spPr>
          <a:xfrm>
            <a:off x="6960050" y="3903477"/>
            <a:ext cx="1121894" cy="1121894"/>
          </a:xfrm>
          <a:custGeom>
            <a:avLst/>
            <a:gdLst/>
            <a:ahLst/>
            <a:cxnLst/>
            <a:rect l="l" t="t" r="r" b="b"/>
            <a:pathLst>
              <a:path w="2193925" h="2193925">
                <a:moveTo>
                  <a:pt x="1096899" y="0"/>
                </a:moveTo>
                <a:lnTo>
                  <a:pt x="1049317" y="1013"/>
                </a:lnTo>
                <a:lnTo>
                  <a:pt x="1002254" y="4026"/>
                </a:lnTo>
                <a:lnTo>
                  <a:pt x="955749" y="8997"/>
                </a:lnTo>
                <a:lnTo>
                  <a:pt x="909844" y="15885"/>
                </a:lnTo>
                <a:lnTo>
                  <a:pt x="864581" y="24649"/>
                </a:lnTo>
                <a:lnTo>
                  <a:pt x="820000" y="35248"/>
                </a:lnTo>
                <a:lnTo>
                  <a:pt x="776143" y="47641"/>
                </a:lnTo>
                <a:lnTo>
                  <a:pt x="733050" y="61786"/>
                </a:lnTo>
                <a:lnTo>
                  <a:pt x="690763" y="77642"/>
                </a:lnTo>
                <a:lnTo>
                  <a:pt x="649324" y="95168"/>
                </a:lnTo>
                <a:lnTo>
                  <a:pt x="608772" y="114324"/>
                </a:lnTo>
                <a:lnTo>
                  <a:pt x="569150" y="135067"/>
                </a:lnTo>
                <a:lnTo>
                  <a:pt x="530498" y="157357"/>
                </a:lnTo>
                <a:lnTo>
                  <a:pt x="492858" y="181153"/>
                </a:lnTo>
                <a:lnTo>
                  <a:pt x="456271" y="206413"/>
                </a:lnTo>
                <a:lnTo>
                  <a:pt x="420777" y="233096"/>
                </a:lnTo>
                <a:lnTo>
                  <a:pt x="386419" y="261161"/>
                </a:lnTo>
                <a:lnTo>
                  <a:pt x="353237" y="290567"/>
                </a:lnTo>
                <a:lnTo>
                  <a:pt x="321273" y="321273"/>
                </a:lnTo>
                <a:lnTo>
                  <a:pt x="290567" y="353237"/>
                </a:lnTo>
                <a:lnTo>
                  <a:pt x="261161" y="386419"/>
                </a:lnTo>
                <a:lnTo>
                  <a:pt x="233096" y="420777"/>
                </a:lnTo>
                <a:lnTo>
                  <a:pt x="206413" y="456271"/>
                </a:lnTo>
                <a:lnTo>
                  <a:pt x="181153" y="492858"/>
                </a:lnTo>
                <a:lnTo>
                  <a:pt x="157357" y="530498"/>
                </a:lnTo>
                <a:lnTo>
                  <a:pt x="135067" y="569150"/>
                </a:lnTo>
                <a:lnTo>
                  <a:pt x="114324" y="608772"/>
                </a:lnTo>
                <a:lnTo>
                  <a:pt x="95168" y="649324"/>
                </a:lnTo>
                <a:lnTo>
                  <a:pt x="77642" y="690763"/>
                </a:lnTo>
                <a:lnTo>
                  <a:pt x="61786" y="733050"/>
                </a:lnTo>
                <a:lnTo>
                  <a:pt x="47641" y="776143"/>
                </a:lnTo>
                <a:lnTo>
                  <a:pt x="35248" y="820000"/>
                </a:lnTo>
                <a:lnTo>
                  <a:pt x="24649" y="864581"/>
                </a:lnTo>
                <a:lnTo>
                  <a:pt x="15885" y="909844"/>
                </a:lnTo>
                <a:lnTo>
                  <a:pt x="8997" y="955749"/>
                </a:lnTo>
                <a:lnTo>
                  <a:pt x="4026" y="1002254"/>
                </a:lnTo>
                <a:lnTo>
                  <a:pt x="1013" y="1049317"/>
                </a:lnTo>
                <a:lnTo>
                  <a:pt x="0" y="1096899"/>
                </a:lnTo>
                <a:lnTo>
                  <a:pt x="1013" y="1144480"/>
                </a:lnTo>
                <a:lnTo>
                  <a:pt x="4026" y="1191543"/>
                </a:lnTo>
                <a:lnTo>
                  <a:pt x="8997" y="1238048"/>
                </a:lnTo>
                <a:lnTo>
                  <a:pt x="15885" y="1283953"/>
                </a:lnTo>
                <a:lnTo>
                  <a:pt x="24649" y="1329216"/>
                </a:lnTo>
                <a:lnTo>
                  <a:pt x="35248" y="1373797"/>
                </a:lnTo>
                <a:lnTo>
                  <a:pt x="47641" y="1417654"/>
                </a:lnTo>
                <a:lnTo>
                  <a:pt x="61786" y="1460747"/>
                </a:lnTo>
                <a:lnTo>
                  <a:pt x="77642" y="1503034"/>
                </a:lnTo>
                <a:lnTo>
                  <a:pt x="95168" y="1544473"/>
                </a:lnTo>
                <a:lnTo>
                  <a:pt x="114324" y="1585025"/>
                </a:lnTo>
                <a:lnTo>
                  <a:pt x="135067" y="1624647"/>
                </a:lnTo>
                <a:lnTo>
                  <a:pt x="157357" y="1663299"/>
                </a:lnTo>
                <a:lnTo>
                  <a:pt x="181153" y="1700939"/>
                </a:lnTo>
                <a:lnTo>
                  <a:pt x="206413" y="1737526"/>
                </a:lnTo>
                <a:lnTo>
                  <a:pt x="233096" y="1773020"/>
                </a:lnTo>
                <a:lnTo>
                  <a:pt x="261161" y="1807378"/>
                </a:lnTo>
                <a:lnTo>
                  <a:pt x="290567" y="1840560"/>
                </a:lnTo>
                <a:lnTo>
                  <a:pt x="321273" y="1872524"/>
                </a:lnTo>
                <a:lnTo>
                  <a:pt x="353237" y="1903230"/>
                </a:lnTo>
                <a:lnTo>
                  <a:pt x="386419" y="1932636"/>
                </a:lnTo>
                <a:lnTo>
                  <a:pt x="420777" y="1960701"/>
                </a:lnTo>
                <a:lnTo>
                  <a:pt x="456271" y="1987384"/>
                </a:lnTo>
                <a:lnTo>
                  <a:pt x="492858" y="2012644"/>
                </a:lnTo>
                <a:lnTo>
                  <a:pt x="530498" y="2036440"/>
                </a:lnTo>
                <a:lnTo>
                  <a:pt x="569150" y="2058730"/>
                </a:lnTo>
                <a:lnTo>
                  <a:pt x="608772" y="2079473"/>
                </a:lnTo>
                <a:lnTo>
                  <a:pt x="649324" y="2098629"/>
                </a:lnTo>
                <a:lnTo>
                  <a:pt x="690763" y="2116155"/>
                </a:lnTo>
                <a:lnTo>
                  <a:pt x="733050" y="2132011"/>
                </a:lnTo>
                <a:lnTo>
                  <a:pt x="776143" y="2146156"/>
                </a:lnTo>
                <a:lnTo>
                  <a:pt x="820000" y="2158549"/>
                </a:lnTo>
                <a:lnTo>
                  <a:pt x="864581" y="2169148"/>
                </a:lnTo>
                <a:lnTo>
                  <a:pt x="909844" y="2177912"/>
                </a:lnTo>
                <a:lnTo>
                  <a:pt x="955749" y="2184800"/>
                </a:lnTo>
                <a:lnTo>
                  <a:pt x="1002254" y="2189771"/>
                </a:lnTo>
                <a:lnTo>
                  <a:pt x="1049317" y="2192784"/>
                </a:lnTo>
                <a:lnTo>
                  <a:pt x="1096899" y="2193798"/>
                </a:lnTo>
                <a:lnTo>
                  <a:pt x="1144480" y="2192784"/>
                </a:lnTo>
                <a:lnTo>
                  <a:pt x="1191543" y="2189771"/>
                </a:lnTo>
                <a:lnTo>
                  <a:pt x="1238048" y="2184800"/>
                </a:lnTo>
                <a:lnTo>
                  <a:pt x="1283953" y="2177912"/>
                </a:lnTo>
                <a:lnTo>
                  <a:pt x="1329216" y="2169148"/>
                </a:lnTo>
                <a:lnTo>
                  <a:pt x="1373797" y="2158549"/>
                </a:lnTo>
                <a:lnTo>
                  <a:pt x="1417654" y="2146156"/>
                </a:lnTo>
                <a:lnTo>
                  <a:pt x="1460747" y="2132011"/>
                </a:lnTo>
                <a:lnTo>
                  <a:pt x="1503034" y="2116155"/>
                </a:lnTo>
                <a:lnTo>
                  <a:pt x="1544473" y="2098629"/>
                </a:lnTo>
                <a:lnTo>
                  <a:pt x="1585025" y="2079473"/>
                </a:lnTo>
                <a:lnTo>
                  <a:pt x="1624647" y="2058730"/>
                </a:lnTo>
                <a:lnTo>
                  <a:pt x="1663299" y="2036440"/>
                </a:lnTo>
                <a:lnTo>
                  <a:pt x="1700939" y="2012644"/>
                </a:lnTo>
                <a:lnTo>
                  <a:pt x="1737526" y="1987384"/>
                </a:lnTo>
                <a:lnTo>
                  <a:pt x="1773020" y="1960701"/>
                </a:lnTo>
                <a:lnTo>
                  <a:pt x="1807378" y="1932636"/>
                </a:lnTo>
                <a:lnTo>
                  <a:pt x="1840560" y="1903230"/>
                </a:lnTo>
                <a:lnTo>
                  <a:pt x="1872524" y="1872524"/>
                </a:lnTo>
                <a:lnTo>
                  <a:pt x="1903230" y="1840560"/>
                </a:lnTo>
                <a:lnTo>
                  <a:pt x="1932636" y="1807378"/>
                </a:lnTo>
                <a:lnTo>
                  <a:pt x="1960701" y="1773020"/>
                </a:lnTo>
                <a:lnTo>
                  <a:pt x="1987384" y="1737526"/>
                </a:lnTo>
                <a:lnTo>
                  <a:pt x="2012644" y="1700939"/>
                </a:lnTo>
                <a:lnTo>
                  <a:pt x="2036440" y="1663299"/>
                </a:lnTo>
                <a:lnTo>
                  <a:pt x="2058730" y="1624647"/>
                </a:lnTo>
                <a:lnTo>
                  <a:pt x="2079473" y="1585025"/>
                </a:lnTo>
                <a:lnTo>
                  <a:pt x="2098629" y="1544473"/>
                </a:lnTo>
                <a:lnTo>
                  <a:pt x="2116155" y="1503034"/>
                </a:lnTo>
                <a:lnTo>
                  <a:pt x="2132011" y="1460747"/>
                </a:lnTo>
                <a:lnTo>
                  <a:pt x="2146156" y="1417654"/>
                </a:lnTo>
                <a:lnTo>
                  <a:pt x="2158549" y="1373797"/>
                </a:lnTo>
                <a:lnTo>
                  <a:pt x="2169148" y="1329216"/>
                </a:lnTo>
                <a:lnTo>
                  <a:pt x="2177912" y="1283953"/>
                </a:lnTo>
                <a:lnTo>
                  <a:pt x="2184800" y="1238048"/>
                </a:lnTo>
                <a:lnTo>
                  <a:pt x="2189771" y="1191543"/>
                </a:lnTo>
                <a:lnTo>
                  <a:pt x="2192784" y="1144480"/>
                </a:lnTo>
                <a:lnTo>
                  <a:pt x="2193798" y="1096899"/>
                </a:lnTo>
                <a:lnTo>
                  <a:pt x="2192784" y="1049317"/>
                </a:lnTo>
                <a:lnTo>
                  <a:pt x="2189771" y="1002254"/>
                </a:lnTo>
                <a:lnTo>
                  <a:pt x="2184800" y="955749"/>
                </a:lnTo>
                <a:lnTo>
                  <a:pt x="2177912" y="909844"/>
                </a:lnTo>
                <a:lnTo>
                  <a:pt x="2169148" y="864581"/>
                </a:lnTo>
                <a:lnTo>
                  <a:pt x="2158549" y="820000"/>
                </a:lnTo>
                <a:lnTo>
                  <a:pt x="2146156" y="776143"/>
                </a:lnTo>
                <a:lnTo>
                  <a:pt x="2132011" y="733050"/>
                </a:lnTo>
                <a:lnTo>
                  <a:pt x="2116155" y="690763"/>
                </a:lnTo>
                <a:lnTo>
                  <a:pt x="2098629" y="649324"/>
                </a:lnTo>
                <a:lnTo>
                  <a:pt x="2079473" y="608772"/>
                </a:lnTo>
                <a:lnTo>
                  <a:pt x="2058730" y="569150"/>
                </a:lnTo>
                <a:lnTo>
                  <a:pt x="2036440" y="530498"/>
                </a:lnTo>
                <a:lnTo>
                  <a:pt x="2012644" y="492858"/>
                </a:lnTo>
                <a:lnTo>
                  <a:pt x="1987384" y="456271"/>
                </a:lnTo>
                <a:lnTo>
                  <a:pt x="1960701" y="420777"/>
                </a:lnTo>
                <a:lnTo>
                  <a:pt x="1932636" y="386419"/>
                </a:lnTo>
                <a:lnTo>
                  <a:pt x="1903230" y="353237"/>
                </a:lnTo>
                <a:lnTo>
                  <a:pt x="1872524" y="321273"/>
                </a:lnTo>
                <a:lnTo>
                  <a:pt x="1840560" y="290567"/>
                </a:lnTo>
                <a:lnTo>
                  <a:pt x="1807378" y="261161"/>
                </a:lnTo>
                <a:lnTo>
                  <a:pt x="1773020" y="233096"/>
                </a:lnTo>
                <a:lnTo>
                  <a:pt x="1737526" y="206413"/>
                </a:lnTo>
                <a:lnTo>
                  <a:pt x="1700939" y="181153"/>
                </a:lnTo>
                <a:lnTo>
                  <a:pt x="1663299" y="157357"/>
                </a:lnTo>
                <a:lnTo>
                  <a:pt x="1624647" y="135067"/>
                </a:lnTo>
                <a:lnTo>
                  <a:pt x="1585025" y="114324"/>
                </a:lnTo>
                <a:lnTo>
                  <a:pt x="1544473" y="95168"/>
                </a:lnTo>
                <a:lnTo>
                  <a:pt x="1503034" y="77642"/>
                </a:lnTo>
                <a:lnTo>
                  <a:pt x="1460747" y="61786"/>
                </a:lnTo>
                <a:lnTo>
                  <a:pt x="1417654" y="47641"/>
                </a:lnTo>
                <a:lnTo>
                  <a:pt x="1373797" y="35248"/>
                </a:lnTo>
                <a:lnTo>
                  <a:pt x="1329216" y="24649"/>
                </a:lnTo>
                <a:lnTo>
                  <a:pt x="1283953" y="15885"/>
                </a:lnTo>
                <a:lnTo>
                  <a:pt x="1238048" y="8997"/>
                </a:lnTo>
                <a:lnTo>
                  <a:pt x="1191543" y="4026"/>
                </a:lnTo>
                <a:lnTo>
                  <a:pt x="1144480" y="1013"/>
                </a:lnTo>
                <a:lnTo>
                  <a:pt x="1096899" y="0"/>
                </a:lnTo>
                <a:close/>
              </a:path>
            </a:pathLst>
          </a:custGeom>
          <a:solidFill>
            <a:srgbClr val="FFFFFF"/>
          </a:solidFill>
        </p:spPr>
        <p:txBody>
          <a:bodyPr wrap="square" lIns="0" tIns="0" rIns="0" bIns="0" rtlCol="0"/>
          <a:lstStyle/>
          <a:p>
            <a:endParaRPr sz="920"/>
          </a:p>
        </p:txBody>
      </p:sp>
      <p:sp>
        <p:nvSpPr>
          <p:cNvPr id="18" name="object 18"/>
          <p:cNvSpPr/>
          <p:nvPr/>
        </p:nvSpPr>
        <p:spPr>
          <a:xfrm>
            <a:off x="6960050" y="3903477"/>
            <a:ext cx="1121894" cy="1121894"/>
          </a:xfrm>
          <a:custGeom>
            <a:avLst/>
            <a:gdLst/>
            <a:ahLst/>
            <a:cxnLst/>
            <a:rect l="l" t="t" r="r" b="b"/>
            <a:pathLst>
              <a:path w="2193925" h="2193925">
                <a:moveTo>
                  <a:pt x="1096899" y="2193798"/>
                </a:moveTo>
                <a:lnTo>
                  <a:pt x="1144480" y="2192784"/>
                </a:lnTo>
                <a:lnTo>
                  <a:pt x="1191543" y="2189771"/>
                </a:lnTo>
                <a:lnTo>
                  <a:pt x="1238048" y="2184800"/>
                </a:lnTo>
                <a:lnTo>
                  <a:pt x="1283953" y="2177912"/>
                </a:lnTo>
                <a:lnTo>
                  <a:pt x="1329216" y="2169148"/>
                </a:lnTo>
                <a:lnTo>
                  <a:pt x="1373797" y="2158549"/>
                </a:lnTo>
                <a:lnTo>
                  <a:pt x="1417654" y="2146156"/>
                </a:lnTo>
                <a:lnTo>
                  <a:pt x="1460747" y="2132011"/>
                </a:lnTo>
                <a:lnTo>
                  <a:pt x="1503034" y="2116155"/>
                </a:lnTo>
                <a:lnTo>
                  <a:pt x="1544473" y="2098629"/>
                </a:lnTo>
                <a:lnTo>
                  <a:pt x="1585025" y="2079473"/>
                </a:lnTo>
                <a:lnTo>
                  <a:pt x="1624647" y="2058730"/>
                </a:lnTo>
                <a:lnTo>
                  <a:pt x="1663299" y="2036440"/>
                </a:lnTo>
                <a:lnTo>
                  <a:pt x="1700939" y="2012644"/>
                </a:lnTo>
                <a:lnTo>
                  <a:pt x="1737526" y="1987384"/>
                </a:lnTo>
                <a:lnTo>
                  <a:pt x="1773020" y="1960701"/>
                </a:lnTo>
                <a:lnTo>
                  <a:pt x="1807378" y="1932636"/>
                </a:lnTo>
                <a:lnTo>
                  <a:pt x="1840560" y="1903230"/>
                </a:lnTo>
                <a:lnTo>
                  <a:pt x="1872524" y="1872524"/>
                </a:lnTo>
                <a:lnTo>
                  <a:pt x="1903230" y="1840560"/>
                </a:lnTo>
                <a:lnTo>
                  <a:pt x="1932636" y="1807378"/>
                </a:lnTo>
                <a:lnTo>
                  <a:pt x="1960701" y="1773020"/>
                </a:lnTo>
                <a:lnTo>
                  <a:pt x="1987384" y="1737526"/>
                </a:lnTo>
                <a:lnTo>
                  <a:pt x="2012644" y="1700939"/>
                </a:lnTo>
                <a:lnTo>
                  <a:pt x="2036440" y="1663299"/>
                </a:lnTo>
                <a:lnTo>
                  <a:pt x="2058730" y="1624647"/>
                </a:lnTo>
                <a:lnTo>
                  <a:pt x="2079473" y="1585025"/>
                </a:lnTo>
                <a:lnTo>
                  <a:pt x="2098629" y="1544473"/>
                </a:lnTo>
                <a:lnTo>
                  <a:pt x="2116155" y="1503034"/>
                </a:lnTo>
                <a:lnTo>
                  <a:pt x="2132011" y="1460747"/>
                </a:lnTo>
                <a:lnTo>
                  <a:pt x="2146156" y="1417654"/>
                </a:lnTo>
                <a:lnTo>
                  <a:pt x="2158549" y="1373797"/>
                </a:lnTo>
                <a:lnTo>
                  <a:pt x="2169148" y="1329216"/>
                </a:lnTo>
                <a:lnTo>
                  <a:pt x="2177912" y="1283953"/>
                </a:lnTo>
                <a:lnTo>
                  <a:pt x="2184800" y="1238048"/>
                </a:lnTo>
                <a:lnTo>
                  <a:pt x="2189771" y="1191543"/>
                </a:lnTo>
                <a:lnTo>
                  <a:pt x="2192784" y="1144480"/>
                </a:lnTo>
                <a:lnTo>
                  <a:pt x="2193798" y="1096899"/>
                </a:lnTo>
                <a:lnTo>
                  <a:pt x="2192784" y="1049317"/>
                </a:lnTo>
                <a:lnTo>
                  <a:pt x="2189771" y="1002254"/>
                </a:lnTo>
                <a:lnTo>
                  <a:pt x="2184800" y="955749"/>
                </a:lnTo>
                <a:lnTo>
                  <a:pt x="2177912" y="909844"/>
                </a:lnTo>
                <a:lnTo>
                  <a:pt x="2169148" y="864581"/>
                </a:lnTo>
                <a:lnTo>
                  <a:pt x="2158549" y="820000"/>
                </a:lnTo>
                <a:lnTo>
                  <a:pt x="2146156" y="776143"/>
                </a:lnTo>
                <a:lnTo>
                  <a:pt x="2132011" y="733050"/>
                </a:lnTo>
                <a:lnTo>
                  <a:pt x="2116155" y="690763"/>
                </a:lnTo>
                <a:lnTo>
                  <a:pt x="2098629" y="649324"/>
                </a:lnTo>
                <a:lnTo>
                  <a:pt x="2079473" y="608772"/>
                </a:lnTo>
                <a:lnTo>
                  <a:pt x="2058730" y="569150"/>
                </a:lnTo>
                <a:lnTo>
                  <a:pt x="2036440" y="530498"/>
                </a:lnTo>
                <a:lnTo>
                  <a:pt x="2012644" y="492858"/>
                </a:lnTo>
                <a:lnTo>
                  <a:pt x="1987384" y="456271"/>
                </a:lnTo>
                <a:lnTo>
                  <a:pt x="1960701" y="420777"/>
                </a:lnTo>
                <a:lnTo>
                  <a:pt x="1932636" y="386419"/>
                </a:lnTo>
                <a:lnTo>
                  <a:pt x="1903230" y="353237"/>
                </a:lnTo>
                <a:lnTo>
                  <a:pt x="1872524" y="321273"/>
                </a:lnTo>
                <a:lnTo>
                  <a:pt x="1840560" y="290567"/>
                </a:lnTo>
                <a:lnTo>
                  <a:pt x="1807378" y="261161"/>
                </a:lnTo>
                <a:lnTo>
                  <a:pt x="1773020" y="233096"/>
                </a:lnTo>
                <a:lnTo>
                  <a:pt x="1737526" y="206413"/>
                </a:lnTo>
                <a:lnTo>
                  <a:pt x="1700939" y="181153"/>
                </a:lnTo>
                <a:lnTo>
                  <a:pt x="1663299" y="157357"/>
                </a:lnTo>
                <a:lnTo>
                  <a:pt x="1624647" y="135067"/>
                </a:lnTo>
                <a:lnTo>
                  <a:pt x="1585025" y="114324"/>
                </a:lnTo>
                <a:lnTo>
                  <a:pt x="1544473" y="95168"/>
                </a:lnTo>
                <a:lnTo>
                  <a:pt x="1503034" y="77642"/>
                </a:lnTo>
                <a:lnTo>
                  <a:pt x="1460747" y="61786"/>
                </a:lnTo>
                <a:lnTo>
                  <a:pt x="1417654" y="47641"/>
                </a:lnTo>
                <a:lnTo>
                  <a:pt x="1373797" y="35248"/>
                </a:lnTo>
                <a:lnTo>
                  <a:pt x="1329216" y="24649"/>
                </a:lnTo>
                <a:lnTo>
                  <a:pt x="1283953" y="15885"/>
                </a:lnTo>
                <a:lnTo>
                  <a:pt x="1238048" y="8997"/>
                </a:lnTo>
                <a:lnTo>
                  <a:pt x="1191543" y="4026"/>
                </a:lnTo>
                <a:lnTo>
                  <a:pt x="1144480" y="1013"/>
                </a:lnTo>
                <a:lnTo>
                  <a:pt x="1096899" y="0"/>
                </a:lnTo>
                <a:lnTo>
                  <a:pt x="1049317" y="1013"/>
                </a:lnTo>
                <a:lnTo>
                  <a:pt x="1002254" y="4026"/>
                </a:lnTo>
                <a:lnTo>
                  <a:pt x="955749" y="8997"/>
                </a:lnTo>
                <a:lnTo>
                  <a:pt x="909844" y="15885"/>
                </a:lnTo>
                <a:lnTo>
                  <a:pt x="864581" y="24649"/>
                </a:lnTo>
                <a:lnTo>
                  <a:pt x="820000" y="35248"/>
                </a:lnTo>
                <a:lnTo>
                  <a:pt x="776143" y="47641"/>
                </a:lnTo>
                <a:lnTo>
                  <a:pt x="733050" y="61786"/>
                </a:lnTo>
                <a:lnTo>
                  <a:pt x="690763" y="77642"/>
                </a:lnTo>
                <a:lnTo>
                  <a:pt x="649324" y="95168"/>
                </a:lnTo>
                <a:lnTo>
                  <a:pt x="608772" y="114324"/>
                </a:lnTo>
                <a:lnTo>
                  <a:pt x="569150" y="135067"/>
                </a:lnTo>
                <a:lnTo>
                  <a:pt x="530498" y="157357"/>
                </a:lnTo>
                <a:lnTo>
                  <a:pt x="492858" y="181153"/>
                </a:lnTo>
                <a:lnTo>
                  <a:pt x="456271" y="206413"/>
                </a:lnTo>
                <a:lnTo>
                  <a:pt x="420777" y="233096"/>
                </a:lnTo>
                <a:lnTo>
                  <a:pt x="386419" y="261161"/>
                </a:lnTo>
                <a:lnTo>
                  <a:pt x="353237" y="290567"/>
                </a:lnTo>
                <a:lnTo>
                  <a:pt x="321273" y="321273"/>
                </a:lnTo>
                <a:lnTo>
                  <a:pt x="290567" y="353237"/>
                </a:lnTo>
                <a:lnTo>
                  <a:pt x="261161" y="386419"/>
                </a:lnTo>
                <a:lnTo>
                  <a:pt x="233096" y="420777"/>
                </a:lnTo>
                <a:lnTo>
                  <a:pt x="206413" y="456271"/>
                </a:lnTo>
                <a:lnTo>
                  <a:pt x="181153" y="492858"/>
                </a:lnTo>
                <a:lnTo>
                  <a:pt x="157357" y="530498"/>
                </a:lnTo>
                <a:lnTo>
                  <a:pt x="135067" y="569150"/>
                </a:lnTo>
                <a:lnTo>
                  <a:pt x="114324" y="608772"/>
                </a:lnTo>
                <a:lnTo>
                  <a:pt x="95168" y="649324"/>
                </a:lnTo>
                <a:lnTo>
                  <a:pt x="77642" y="690763"/>
                </a:lnTo>
                <a:lnTo>
                  <a:pt x="61786" y="733050"/>
                </a:lnTo>
                <a:lnTo>
                  <a:pt x="47641" y="776143"/>
                </a:lnTo>
                <a:lnTo>
                  <a:pt x="35248" y="820000"/>
                </a:lnTo>
                <a:lnTo>
                  <a:pt x="24649" y="864581"/>
                </a:lnTo>
                <a:lnTo>
                  <a:pt x="15885" y="909844"/>
                </a:lnTo>
                <a:lnTo>
                  <a:pt x="8997" y="955749"/>
                </a:lnTo>
                <a:lnTo>
                  <a:pt x="4026" y="1002254"/>
                </a:lnTo>
                <a:lnTo>
                  <a:pt x="1013" y="1049317"/>
                </a:lnTo>
                <a:lnTo>
                  <a:pt x="0" y="1096899"/>
                </a:lnTo>
                <a:lnTo>
                  <a:pt x="1013" y="1144480"/>
                </a:lnTo>
                <a:lnTo>
                  <a:pt x="4026" y="1191543"/>
                </a:lnTo>
                <a:lnTo>
                  <a:pt x="8997" y="1238048"/>
                </a:lnTo>
                <a:lnTo>
                  <a:pt x="15885" y="1283953"/>
                </a:lnTo>
                <a:lnTo>
                  <a:pt x="24649" y="1329216"/>
                </a:lnTo>
                <a:lnTo>
                  <a:pt x="35248" y="1373797"/>
                </a:lnTo>
                <a:lnTo>
                  <a:pt x="47641" y="1417654"/>
                </a:lnTo>
                <a:lnTo>
                  <a:pt x="61786" y="1460747"/>
                </a:lnTo>
                <a:lnTo>
                  <a:pt x="77642" y="1503034"/>
                </a:lnTo>
                <a:lnTo>
                  <a:pt x="95168" y="1544473"/>
                </a:lnTo>
                <a:lnTo>
                  <a:pt x="114324" y="1585025"/>
                </a:lnTo>
                <a:lnTo>
                  <a:pt x="135067" y="1624647"/>
                </a:lnTo>
                <a:lnTo>
                  <a:pt x="157357" y="1663299"/>
                </a:lnTo>
                <a:lnTo>
                  <a:pt x="181153" y="1700939"/>
                </a:lnTo>
                <a:lnTo>
                  <a:pt x="206413" y="1737526"/>
                </a:lnTo>
                <a:lnTo>
                  <a:pt x="233096" y="1773020"/>
                </a:lnTo>
                <a:lnTo>
                  <a:pt x="261161" y="1807378"/>
                </a:lnTo>
                <a:lnTo>
                  <a:pt x="290567" y="1840560"/>
                </a:lnTo>
                <a:lnTo>
                  <a:pt x="321273" y="1872524"/>
                </a:lnTo>
                <a:lnTo>
                  <a:pt x="353237" y="1903230"/>
                </a:lnTo>
                <a:lnTo>
                  <a:pt x="386419" y="1932636"/>
                </a:lnTo>
                <a:lnTo>
                  <a:pt x="420777" y="1960701"/>
                </a:lnTo>
                <a:lnTo>
                  <a:pt x="456271" y="1987384"/>
                </a:lnTo>
                <a:lnTo>
                  <a:pt x="492858" y="2012644"/>
                </a:lnTo>
                <a:lnTo>
                  <a:pt x="530498" y="2036440"/>
                </a:lnTo>
                <a:lnTo>
                  <a:pt x="569150" y="2058730"/>
                </a:lnTo>
                <a:lnTo>
                  <a:pt x="608772" y="2079473"/>
                </a:lnTo>
                <a:lnTo>
                  <a:pt x="649324" y="2098629"/>
                </a:lnTo>
                <a:lnTo>
                  <a:pt x="690763" y="2116155"/>
                </a:lnTo>
                <a:lnTo>
                  <a:pt x="733050" y="2132011"/>
                </a:lnTo>
                <a:lnTo>
                  <a:pt x="776143" y="2146156"/>
                </a:lnTo>
                <a:lnTo>
                  <a:pt x="820000" y="2158549"/>
                </a:lnTo>
                <a:lnTo>
                  <a:pt x="864581" y="2169148"/>
                </a:lnTo>
                <a:lnTo>
                  <a:pt x="909844" y="2177912"/>
                </a:lnTo>
                <a:lnTo>
                  <a:pt x="955749" y="2184800"/>
                </a:lnTo>
                <a:lnTo>
                  <a:pt x="1002254" y="2189771"/>
                </a:lnTo>
                <a:lnTo>
                  <a:pt x="1049317" y="2192784"/>
                </a:lnTo>
                <a:lnTo>
                  <a:pt x="1096899" y="2193798"/>
                </a:lnTo>
                <a:close/>
              </a:path>
            </a:pathLst>
          </a:custGeom>
          <a:ln w="63500">
            <a:solidFill>
              <a:srgbClr val="FD9B37"/>
            </a:solidFill>
          </a:ln>
        </p:spPr>
        <p:txBody>
          <a:bodyPr wrap="square" lIns="0" tIns="0" rIns="0" bIns="0" rtlCol="0"/>
          <a:lstStyle/>
          <a:p>
            <a:endParaRPr sz="920"/>
          </a:p>
        </p:txBody>
      </p:sp>
      <p:sp>
        <p:nvSpPr>
          <p:cNvPr id="19" name="object 19"/>
          <p:cNvSpPr/>
          <p:nvPr/>
        </p:nvSpPr>
        <p:spPr>
          <a:xfrm>
            <a:off x="5581682" y="3903477"/>
            <a:ext cx="1121894" cy="1121894"/>
          </a:xfrm>
          <a:custGeom>
            <a:avLst/>
            <a:gdLst/>
            <a:ahLst/>
            <a:cxnLst/>
            <a:rect l="l" t="t" r="r" b="b"/>
            <a:pathLst>
              <a:path w="2193925" h="2193925">
                <a:moveTo>
                  <a:pt x="1096899" y="0"/>
                </a:moveTo>
                <a:lnTo>
                  <a:pt x="1049317" y="1013"/>
                </a:lnTo>
                <a:lnTo>
                  <a:pt x="1002254" y="4026"/>
                </a:lnTo>
                <a:lnTo>
                  <a:pt x="955749" y="8997"/>
                </a:lnTo>
                <a:lnTo>
                  <a:pt x="909844" y="15885"/>
                </a:lnTo>
                <a:lnTo>
                  <a:pt x="864581" y="24649"/>
                </a:lnTo>
                <a:lnTo>
                  <a:pt x="820000" y="35248"/>
                </a:lnTo>
                <a:lnTo>
                  <a:pt x="776143" y="47641"/>
                </a:lnTo>
                <a:lnTo>
                  <a:pt x="733050" y="61786"/>
                </a:lnTo>
                <a:lnTo>
                  <a:pt x="690763" y="77642"/>
                </a:lnTo>
                <a:lnTo>
                  <a:pt x="649324" y="95168"/>
                </a:lnTo>
                <a:lnTo>
                  <a:pt x="608772" y="114324"/>
                </a:lnTo>
                <a:lnTo>
                  <a:pt x="569150" y="135067"/>
                </a:lnTo>
                <a:lnTo>
                  <a:pt x="530498" y="157357"/>
                </a:lnTo>
                <a:lnTo>
                  <a:pt x="492858" y="181153"/>
                </a:lnTo>
                <a:lnTo>
                  <a:pt x="456271" y="206413"/>
                </a:lnTo>
                <a:lnTo>
                  <a:pt x="420777" y="233096"/>
                </a:lnTo>
                <a:lnTo>
                  <a:pt x="386419" y="261161"/>
                </a:lnTo>
                <a:lnTo>
                  <a:pt x="353237" y="290567"/>
                </a:lnTo>
                <a:lnTo>
                  <a:pt x="321273" y="321273"/>
                </a:lnTo>
                <a:lnTo>
                  <a:pt x="290567" y="353237"/>
                </a:lnTo>
                <a:lnTo>
                  <a:pt x="261161" y="386419"/>
                </a:lnTo>
                <a:lnTo>
                  <a:pt x="233096" y="420777"/>
                </a:lnTo>
                <a:lnTo>
                  <a:pt x="206413" y="456271"/>
                </a:lnTo>
                <a:lnTo>
                  <a:pt x="181153" y="492858"/>
                </a:lnTo>
                <a:lnTo>
                  <a:pt x="157357" y="530498"/>
                </a:lnTo>
                <a:lnTo>
                  <a:pt x="135067" y="569150"/>
                </a:lnTo>
                <a:lnTo>
                  <a:pt x="114324" y="608772"/>
                </a:lnTo>
                <a:lnTo>
                  <a:pt x="95168" y="649324"/>
                </a:lnTo>
                <a:lnTo>
                  <a:pt x="77642" y="690763"/>
                </a:lnTo>
                <a:lnTo>
                  <a:pt x="61786" y="733050"/>
                </a:lnTo>
                <a:lnTo>
                  <a:pt x="47641" y="776143"/>
                </a:lnTo>
                <a:lnTo>
                  <a:pt x="35248" y="820000"/>
                </a:lnTo>
                <a:lnTo>
                  <a:pt x="24649" y="864581"/>
                </a:lnTo>
                <a:lnTo>
                  <a:pt x="15885" y="909844"/>
                </a:lnTo>
                <a:lnTo>
                  <a:pt x="8997" y="955749"/>
                </a:lnTo>
                <a:lnTo>
                  <a:pt x="4026" y="1002254"/>
                </a:lnTo>
                <a:lnTo>
                  <a:pt x="1013" y="1049317"/>
                </a:lnTo>
                <a:lnTo>
                  <a:pt x="0" y="1096899"/>
                </a:lnTo>
                <a:lnTo>
                  <a:pt x="1013" y="1144480"/>
                </a:lnTo>
                <a:lnTo>
                  <a:pt x="4026" y="1191543"/>
                </a:lnTo>
                <a:lnTo>
                  <a:pt x="8997" y="1238048"/>
                </a:lnTo>
                <a:lnTo>
                  <a:pt x="15885" y="1283953"/>
                </a:lnTo>
                <a:lnTo>
                  <a:pt x="24649" y="1329216"/>
                </a:lnTo>
                <a:lnTo>
                  <a:pt x="35248" y="1373797"/>
                </a:lnTo>
                <a:lnTo>
                  <a:pt x="47641" y="1417654"/>
                </a:lnTo>
                <a:lnTo>
                  <a:pt x="61786" y="1460747"/>
                </a:lnTo>
                <a:lnTo>
                  <a:pt x="77642" y="1503034"/>
                </a:lnTo>
                <a:lnTo>
                  <a:pt x="95168" y="1544473"/>
                </a:lnTo>
                <a:lnTo>
                  <a:pt x="114324" y="1585025"/>
                </a:lnTo>
                <a:lnTo>
                  <a:pt x="135067" y="1624647"/>
                </a:lnTo>
                <a:lnTo>
                  <a:pt x="157357" y="1663299"/>
                </a:lnTo>
                <a:lnTo>
                  <a:pt x="181153" y="1700939"/>
                </a:lnTo>
                <a:lnTo>
                  <a:pt x="206413" y="1737526"/>
                </a:lnTo>
                <a:lnTo>
                  <a:pt x="233096" y="1773020"/>
                </a:lnTo>
                <a:lnTo>
                  <a:pt x="261161" y="1807378"/>
                </a:lnTo>
                <a:lnTo>
                  <a:pt x="290567" y="1840560"/>
                </a:lnTo>
                <a:lnTo>
                  <a:pt x="321273" y="1872524"/>
                </a:lnTo>
                <a:lnTo>
                  <a:pt x="353237" y="1903230"/>
                </a:lnTo>
                <a:lnTo>
                  <a:pt x="386419" y="1932636"/>
                </a:lnTo>
                <a:lnTo>
                  <a:pt x="420777" y="1960701"/>
                </a:lnTo>
                <a:lnTo>
                  <a:pt x="456271" y="1987384"/>
                </a:lnTo>
                <a:lnTo>
                  <a:pt x="492858" y="2012644"/>
                </a:lnTo>
                <a:lnTo>
                  <a:pt x="530498" y="2036440"/>
                </a:lnTo>
                <a:lnTo>
                  <a:pt x="569150" y="2058730"/>
                </a:lnTo>
                <a:lnTo>
                  <a:pt x="608772" y="2079473"/>
                </a:lnTo>
                <a:lnTo>
                  <a:pt x="649324" y="2098629"/>
                </a:lnTo>
                <a:lnTo>
                  <a:pt x="690763" y="2116155"/>
                </a:lnTo>
                <a:lnTo>
                  <a:pt x="733050" y="2132011"/>
                </a:lnTo>
                <a:lnTo>
                  <a:pt x="776143" y="2146156"/>
                </a:lnTo>
                <a:lnTo>
                  <a:pt x="820000" y="2158549"/>
                </a:lnTo>
                <a:lnTo>
                  <a:pt x="864581" y="2169148"/>
                </a:lnTo>
                <a:lnTo>
                  <a:pt x="909844" y="2177912"/>
                </a:lnTo>
                <a:lnTo>
                  <a:pt x="955749" y="2184800"/>
                </a:lnTo>
                <a:lnTo>
                  <a:pt x="1002254" y="2189771"/>
                </a:lnTo>
                <a:lnTo>
                  <a:pt x="1049317" y="2192784"/>
                </a:lnTo>
                <a:lnTo>
                  <a:pt x="1096899" y="2193798"/>
                </a:lnTo>
                <a:lnTo>
                  <a:pt x="1144480" y="2192784"/>
                </a:lnTo>
                <a:lnTo>
                  <a:pt x="1191543" y="2189771"/>
                </a:lnTo>
                <a:lnTo>
                  <a:pt x="1238048" y="2184800"/>
                </a:lnTo>
                <a:lnTo>
                  <a:pt x="1283953" y="2177912"/>
                </a:lnTo>
                <a:lnTo>
                  <a:pt x="1329216" y="2169148"/>
                </a:lnTo>
                <a:lnTo>
                  <a:pt x="1373797" y="2158549"/>
                </a:lnTo>
                <a:lnTo>
                  <a:pt x="1417654" y="2146156"/>
                </a:lnTo>
                <a:lnTo>
                  <a:pt x="1460747" y="2132011"/>
                </a:lnTo>
                <a:lnTo>
                  <a:pt x="1503034" y="2116155"/>
                </a:lnTo>
                <a:lnTo>
                  <a:pt x="1544473" y="2098629"/>
                </a:lnTo>
                <a:lnTo>
                  <a:pt x="1585025" y="2079473"/>
                </a:lnTo>
                <a:lnTo>
                  <a:pt x="1624647" y="2058730"/>
                </a:lnTo>
                <a:lnTo>
                  <a:pt x="1663299" y="2036440"/>
                </a:lnTo>
                <a:lnTo>
                  <a:pt x="1700939" y="2012644"/>
                </a:lnTo>
                <a:lnTo>
                  <a:pt x="1737526" y="1987384"/>
                </a:lnTo>
                <a:lnTo>
                  <a:pt x="1773020" y="1960701"/>
                </a:lnTo>
                <a:lnTo>
                  <a:pt x="1807378" y="1932636"/>
                </a:lnTo>
                <a:lnTo>
                  <a:pt x="1840560" y="1903230"/>
                </a:lnTo>
                <a:lnTo>
                  <a:pt x="1872524" y="1872524"/>
                </a:lnTo>
                <a:lnTo>
                  <a:pt x="1903230" y="1840560"/>
                </a:lnTo>
                <a:lnTo>
                  <a:pt x="1932636" y="1807378"/>
                </a:lnTo>
                <a:lnTo>
                  <a:pt x="1960701" y="1773020"/>
                </a:lnTo>
                <a:lnTo>
                  <a:pt x="1987384" y="1737526"/>
                </a:lnTo>
                <a:lnTo>
                  <a:pt x="2012644" y="1700939"/>
                </a:lnTo>
                <a:lnTo>
                  <a:pt x="2036440" y="1663299"/>
                </a:lnTo>
                <a:lnTo>
                  <a:pt x="2058730" y="1624647"/>
                </a:lnTo>
                <a:lnTo>
                  <a:pt x="2079473" y="1585025"/>
                </a:lnTo>
                <a:lnTo>
                  <a:pt x="2098629" y="1544473"/>
                </a:lnTo>
                <a:lnTo>
                  <a:pt x="2116155" y="1503034"/>
                </a:lnTo>
                <a:lnTo>
                  <a:pt x="2132011" y="1460747"/>
                </a:lnTo>
                <a:lnTo>
                  <a:pt x="2146156" y="1417654"/>
                </a:lnTo>
                <a:lnTo>
                  <a:pt x="2158549" y="1373797"/>
                </a:lnTo>
                <a:lnTo>
                  <a:pt x="2169148" y="1329216"/>
                </a:lnTo>
                <a:lnTo>
                  <a:pt x="2177912" y="1283953"/>
                </a:lnTo>
                <a:lnTo>
                  <a:pt x="2184800" y="1238048"/>
                </a:lnTo>
                <a:lnTo>
                  <a:pt x="2189771" y="1191543"/>
                </a:lnTo>
                <a:lnTo>
                  <a:pt x="2192784" y="1144480"/>
                </a:lnTo>
                <a:lnTo>
                  <a:pt x="2193798" y="1096899"/>
                </a:lnTo>
                <a:lnTo>
                  <a:pt x="2192784" y="1049317"/>
                </a:lnTo>
                <a:lnTo>
                  <a:pt x="2189771" y="1002254"/>
                </a:lnTo>
                <a:lnTo>
                  <a:pt x="2184800" y="955749"/>
                </a:lnTo>
                <a:lnTo>
                  <a:pt x="2177912" y="909844"/>
                </a:lnTo>
                <a:lnTo>
                  <a:pt x="2169148" y="864581"/>
                </a:lnTo>
                <a:lnTo>
                  <a:pt x="2158549" y="820000"/>
                </a:lnTo>
                <a:lnTo>
                  <a:pt x="2146156" y="776143"/>
                </a:lnTo>
                <a:lnTo>
                  <a:pt x="2132011" y="733050"/>
                </a:lnTo>
                <a:lnTo>
                  <a:pt x="2116155" y="690763"/>
                </a:lnTo>
                <a:lnTo>
                  <a:pt x="2098629" y="649324"/>
                </a:lnTo>
                <a:lnTo>
                  <a:pt x="2079473" y="608772"/>
                </a:lnTo>
                <a:lnTo>
                  <a:pt x="2058730" y="569150"/>
                </a:lnTo>
                <a:lnTo>
                  <a:pt x="2036440" y="530498"/>
                </a:lnTo>
                <a:lnTo>
                  <a:pt x="2012644" y="492858"/>
                </a:lnTo>
                <a:lnTo>
                  <a:pt x="1987384" y="456271"/>
                </a:lnTo>
                <a:lnTo>
                  <a:pt x="1960701" y="420777"/>
                </a:lnTo>
                <a:lnTo>
                  <a:pt x="1932636" y="386419"/>
                </a:lnTo>
                <a:lnTo>
                  <a:pt x="1903230" y="353237"/>
                </a:lnTo>
                <a:lnTo>
                  <a:pt x="1872524" y="321273"/>
                </a:lnTo>
                <a:lnTo>
                  <a:pt x="1840560" y="290567"/>
                </a:lnTo>
                <a:lnTo>
                  <a:pt x="1807378" y="261161"/>
                </a:lnTo>
                <a:lnTo>
                  <a:pt x="1773020" y="233096"/>
                </a:lnTo>
                <a:lnTo>
                  <a:pt x="1737526" y="206413"/>
                </a:lnTo>
                <a:lnTo>
                  <a:pt x="1700939" y="181153"/>
                </a:lnTo>
                <a:lnTo>
                  <a:pt x="1663299" y="157357"/>
                </a:lnTo>
                <a:lnTo>
                  <a:pt x="1624647" y="135067"/>
                </a:lnTo>
                <a:lnTo>
                  <a:pt x="1585025" y="114324"/>
                </a:lnTo>
                <a:lnTo>
                  <a:pt x="1544473" y="95168"/>
                </a:lnTo>
                <a:lnTo>
                  <a:pt x="1503034" y="77642"/>
                </a:lnTo>
                <a:lnTo>
                  <a:pt x="1460747" y="61786"/>
                </a:lnTo>
                <a:lnTo>
                  <a:pt x="1417654" y="47641"/>
                </a:lnTo>
                <a:lnTo>
                  <a:pt x="1373797" y="35248"/>
                </a:lnTo>
                <a:lnTo>
                  <a:pt x="1329216" y="24649"/>
                </a:lnTo>
                <a:lnTo>
                  <a:pt x="1283953" y="15885"/>
                </a:lnTo>
                <a:lnTo>
                  <a:pt x="1238048" y="8997"/>
                </a:lnTo>
                <a:lnTo>
                  <a:pt x="1191543" y="4026"/>
                </a:lnTo>
                <a:lnTo>
                  <a:pt x="1144480" y="1013"/>
                </a:lnTo>
                <a:lnTo>
                  <a:pt x="1096899" y="0"/>
                </a:lnTo>
                <a:close/>
              </a:path>
            </a:pathLst>
          </a:custGeom>
          <a:solidFill>
            <a:srgbClr val="FFFFFF"/>
          </a:solidFill>
        </p:spPr>
        <p:txBody>
          <a:bodyPr wrap="square" lIns="0" tIns="0" rIns="0" bIns="0" rtlCol="0"/>
          <a:lstStyle/>
          <a:p>
            <a:endParaRPr sz="920"/>
          </a:p>
        </p:txBody>
      </p:sp>
      <p:sp>
        <p:nvSpPr>
          <p:cNvPr id="20" name="object 20"/>
          <p:cNvSpPr/>
          <p:nvPr/>
        </p:nvSpPr>
        <p:spPr>
          <a:xfrm>
            <a:off x="5581682" y="3903477"/>
            <a:ext cx="1121894" cy="1121894"/>
          </a:xfrm>
          <a:custGeom>
            <a:avLst/>
            <a:gdLst/>
            <a:ahLst/>
            <a:cxnLst/>
            <a:rect l="l" t="t" r="r" b="b"/>
            <a:pathLst>
              <a:path w="2193925" h="2193925">
                <a:moveTo>
                  <a:pt x="1096899" y="2193798"/>
                </a:moveTo>
                <a:lnTo>
                  <a:pt x="1144480" y="2192784"/>
                </a:lnTo>
                <a:lnTo>
                  <a:pt x="1191543" y="2189771"/>
                </a:lnTo>
                <a:lnTo>
                  <a:pt x="1238048" y="2184800"/>
                </a:lnTo>
                <a:lnTo>
                  <a:pt x="1283953" y="2177912"/>
                </a:lnTo>
                <a:lnTo>
                  <a:pt x="1329216" y="2169148"/>
                </a:lnTo>
                <a:lnTo>
                  <a:pt x="1373797" y="2158549"/>
                </a:lnTo>
                <a:lnTo>
                  <a:pt x="1417654" y="2146156"/>
                </a:lnTo>
                <a:lnTo>
                  <a:pt x="1460747" y="2132011"/>
                </a:lnTo>
                <a:lnTo>
                  <a:pt x="1503034" y="2116155"/>
                </a:lnTo>
                <a:lnTo>
                  <a:pt x="1544473" y="2098629"/>
                </a:lnTo>
                <a:lnTo>
                  <a:pt x="1585025" y="2079473"/>
                </a:lnTo>
                <a:lnTo>
                  <a:pt x="1624647" y="2058730"/>
                </a:lnTo>
                <a:lnTo>
                  <a:pt x="1663299" y="2036440"/>
                </a:lnTo>
                <a:lnTo>
                  <a:pt x="1700939" y="2012644"/>
                </a:lnTo>
                <a:lnTo>
                  <a:pt x="1737526" y="1987384"/>
                </a:lnTo>
                <a:lnTo>
                  <a:pt x="1773020" y="1960701"/>
                </a:lnTo>
                <a:lnTo>
                  <a:pt x="1807378" y="1932636"/>
                </a:lnTo>
                <a:lnTo>
                  <a:pt x="1840560" y="1903230"/>
                </a:lnTo>
                <a:lnTo>
                  <a:pt x="1872524" y="1872524"/>
                </a:lnTo>
                <a:lnTo>
                  <a:pt x="1903230" y="1840560"/>
                </a:lnTo>
                <a:lnTo>
                  <a:pt x="1932636" y="1807378"/>
                </a:lnTo>
                <a:lnTo>
                  <a:pt x="1960701" y="1773020"/>
                </a:lnTo>
                <a:lnTo>
                  <a:pt x="1987384" y="1737526"/>
                </a:lnTo>
                <a:lnTo>
                  <a:pt x="2012644" y="1700939"/>
                </a:lnTo>
                <a:lnTo>
                  <a:pt x="2036440" y="1663299"/>
                </a:lnTo>
                <a:lnTo>
                  <a:pt x="2058730" y="1624647"/>
                </a:lnTo>
                <a:lnTo>
                  <a:pt x="2079473" y="1585025"/>
                </a:lnTo>
                <a:lnTo>
                  <a:pt x="2098629" y="1544473"/>
                </a:lnTo>
                <a:lnTo>
                  <a:pt x="2116155" y="1503034"/>
                </a:lnTo>
                <a:lnTo>
                  <a:pt x="2132011" y="1460747"/>
                </a:lnTo>
                <a:lnTo>
                  <a:pt x="2146156" y="1417654"/>
                </a:lnTo>
                <a:lnTo>
                  <a:pt x="2158549" y="1373797"/>
                </a:lnTo>
                <a:lnTo>
                  <a:pt x="2169148" y="1329216"/>
                </a:lnTo>
                <a:lnTo>
                  <a:pt x="2177912" y="1283953"/>
                </a:lnTo>
                <a:lnTo>
                  <a:pt x="2184800" y="1238048"/>
                </a:lnTo>
                <a:lnTo>
                  <a:pt x="2189771" y="1191543"/>
                </a:lnTo>
                <a:lnTo>
                  <a:pt x="2192784" y="1144480"/>
                </a:lnTo>
                <a:lnTo>
                  <a:pt x="2193798" y="1096899"/>
                </a:lnTo>
                <a:lnTo>
                  <a:pt x="2192784" y="1049317"/>
                </a:lnTo>
                <a:lnTo>
                  <a:pt x="2189771" y="1002254"/>
                </a:lnTo>
                <a:lnTo>
                  <a:pt x="2184800" y="955749"/>
                </a:lnTo>
                <a:lnTo>
                  <a:pt x="2177912" y="909844"/>
                </a:lnTo>
                <a:lnTo>
                  <a:pt x="2169148" y="864581"/>
                </a:lnTo>
                <a:lnTo>
                  <a:pt x="2158549" y="820000"/>
                </a:lnTo>
                <a:lnTo>
                  <a:pt x="2146156" y="776143"/>
                </a:lnTo>
                <a:lnTo>
                  <a:pt x="2132011" y="733050"/>
                </a:lnTo>
                <a:lnTo>
                  <a:pt x="2116155" y="690763"/>
                </a:lnTo>
                <a:lnTo>
                  <a:pt x="2098629" y="649324"/>
                </a:lnTo>
                <a:lnTo>
                  <a:pt x="2079473" y="608772"/>
                </a:lnTo>
                <a:lnTo>
                  <a:pt x="2058730" y="569150"/>
                </a:lnTo>
                <a:lnTo>
                  <a:pt x="2036440" y="530498"/>
                </a:lnTo>
                <a:lnTo>
                  <a:pt x="2012644" y="492858"/>
                </a:lnTo>
                <a:lnTo>
                  <a:pt x="1987384" y="456271"/>
                </a:lnTo>
                <a:lnTo>
                  <a:pt x="1960701" y="420777"/>
                </a:lnTo>
                <a:lnTo>
                  <a:pt x="1932636" y="386419"/>
                </a:lnTo>
                <a:lnTo>
                  <a:pt x="1903230" y="353237"/>
                </a:lnTo>
                <a:lnTo>
                  <a:pt x="1872524" y="321273"/>
                </a:lnTo>
                <a:lnTo>
                  <a:pt x="1840560" y="290567"/>
                </a:lnTo>
                <a:lnTo>
                  <a:pt x="1807378" y="261161"/>
                </a:lnTo>
                <a:lnTo>
                  <a:pt x="1773020" y="233096"/>
                </a:lnTo>
                <a:lnTo>
                  <a:pt x="1737526" y="206413"/>
                </a:lnTo>
                <a:lnTo>
                  <a:pt x="1700939" y="181153"/>
                </a:lnTo>
                <a:lnTo>
                  <a:pt x="1663299" y="157357"/>
                </a:lnTo>
                <a:lnTo>
                  <a:pt x="1624647" y="135067"/>
                </a:lnTo>
                <a:lnTo>
                  <a:pt x="1585025" y="114324"/>
                </a:lnTo>
                <a:lnTo>
                  <a:pt x="1544473" y="95168"/>
                </a:lnTo>
                <a:lnTo>
                  <a:pt x="1503034" y="77642"/>
                </a:lnTo>
                <a:lnTo>
                  <a:pt x="1460747" y="61786"/>
                </a:lnTo>
                <a:lnTo>
                  <a:pt x="1417654" y="47641"/>
                </a:lnTo>
                <a:lnTo>
                  <a:pt x="1373797" y="35248"/>
                </a:lnTo>
                <a:lnTo>
                  <a:pt x="1329216" y="24649"/>
                </a:lnTo>
                <a:lnTo>
                  <a:pt x="1283953" y="15885"/>
                </a:lnTo>
                <a:lnTo>
                  <a:pt x="1238048" y="8997"/>
                </a:lnTo>
                <a:lnTo>
                  <a:pt x="1191543" y="4026"/>
                </a:lnTo>
                <a:lnTo>
                  <a:pt x="1144480" y="1013"/>
                </a:lnTo>
                <a:lnTo>
                  <a:pt x="1096899" y="0"/>
                </a:lnTo>
                <a:lnTo>
                  <a:pt x="1049317" y="1013"/>
                </a:lnTo>
                <a:lnTo>
                  <a:pt x="1002254" y="4026"/>
                </a:lnTo>
                <a:lnTo>
                  <a:pt x="955749" y="8997"/>
                </a:lnTo>
                <a:lnTo>
                  <a:pt x="909844" y="15885"/>
                </a:lnTo>
                <a:lnTo>
                  <a:pt x="864581" y="24649"/>
                </a:lnTo>
                <a:lnTo>
                  <a:pt x="820000" y="35248"/>
                </a:lnTo>
                <a:lnTo>
                  <a:pt x="776143" y="47641"/>
                </a:lnTo>
                <a:lnTo>
                  <a:pt x="733050" y="61786"/>
                </a:lnTo>
                <a:lnTo>
                  <a:pt x="690763" y="77642"/>
                </a:lnTo>
                <a:lnTo>
                  <a:pt x="649324" y="95168"/>
                </a:lnTo>
                <a:lnTo>
                  <a:pt x="608772" y="114324"/>
                </a:lnTo>
                <a:lnTo>
                  <a:pt x="569150" y="135067"/>
                </a:lnTo>
                <a:lnTo>
                  <a:pt x="530498" y="157357"/>
                </a:lnTo>
                <a:lnTo>
                  <a:pt x="492858" y="181153"/>
                </a:lnTo>
                <a:lnTo>
                  <a:pt x="456271" y="206413"/>
                </a:lnTo>
                <a:lnTo>
                  <a:pt x="420777" y="233096"/>
                </a:lnTo>
                <a:lnTo>
                  <a:pt x="386419" y="261161"/>
                </a:lnTo>
                <a:lnTo>
                  <a:pt x="353237" y="290567"/>
                </a:lnTo>
                <a:lnTo>
                  <a:pt x="321273" y="321273"/>
                </a:lnTo>
                <a:lnTo>
                  <a:pt x="290567" y="353237"/>
                </a:lnTo>
                <a:lnTo>
                  <a:pt x="261161" y="386419"/>
                </a:lnTo>
                <a:lnTo>
                  <a:pt x="233096" y="420777"/>
                </a:lnTo>
                <a:lnTo>
                  <a:pt x="206413" y="456271"/>
                </a:lnTo>
                <a:lnTo>
                  <a:pt x="181153" y="492858"/>
                </a:lnTo>
                <a:lnTo>
                  <a:pt x="157357" y="530498"/>
                </a:lnTo>
                <a:lnTo>
                  <a:pt x="135067" y="569150"/>
                </a:lnTo>
                <a:lnTo>
                  <a:pt x="114324" y="608772"/>
                </a:lnTo>
                <a:lnTo>
                  <a:pt x="95168" y="649324"/>
                </a:lnTo>
                <a:lnTo>
                  <a:pt x="77642" y="690763"/>
                </a:lnTo>
                <a:lnTo>
                  <a:pt x="61786" y="733050"/>
                </a:lnTo>
                <a:lnTo>
                  <a:pt x="47641" y="776143"/>
                </a:lnTo>
                <a:lnTo>
                  <a:pt x="35248" y="820000"/>
                </a:lnTo>
                <a:lnTo>
                  <a:pt x="24649" y="864581"/>
                </a:lnTo>
                <a:lnTo>
                  <a:pt x="15885" y="909844"/>
                </a:lnTo>
                <a:lnTo>
                  <a:pt x="8997" y="955749"/>
                </a:lnTo>
                <a:lnTo>
                  <a:pt x="4026" y="1002254"/>
                </a:lnTo>
                <a:lnTo>
                  <a:pt x="1013" y="1049317"/>
                </a:lnTo>
                <a:lnTo>
                  <a:pt x="0" y="1096899"/>
                </a:lnTo>
                <a:lnTo>
                  <a:pt x="1013" y="1144480"/>
                </a:lnTo>
                <a:lnTo>
                  <a:pt x="4026" y="1191543"/>
                </a:lnTo>
                <a:lnTo>
                  <a:pt x="8997" y="1238048"/>
                </a:lnTo>
                <a:lnTo>
                  <a:pt x="15885" y="1283953"/>
                </a:lnTo>
                <a:lnTo>
                  <a:pt x="24649" y="1329216"/>
                </a:lnTo>
                <a:lnTo>
                  <a:pt x="35248" y="1373797"/>
                </a:lnTo>
                <a:lnTo>
                  <a:pt x="47641" y="1417654"/>
                </a:lnTo>
                <a:lnTo>
                  <a:pt x="61786" y="1460747"/>
                </a:lnTo>
                <a:lnTo>
                  <a:pt x="77642" y="1503034"/>
                </a:lnTo>
                <a:lnTo>
                  <a:pt x="95168" y="1544473"/>
                </a:lnTo>
                <a:lnTo>
                  <a:pt x="114324" y="1585025"/>
                </a:lnTo>
                <a:lnTo>
                  <a:pt x="135067" y="1624647"/>
                </a:lnTo>
                <a:lnTo>
                  <a:pt x="157357" y="1663299"/>
                </a:lnTo>
                <a:lnTo>
                  <a:pt x="181153" y="1700939"/>
                </a:lnTo>
                <a:lnTo>
                  <a:pt x="206413" y="1737526"/>
                </a:lnTo>
                <a:lnTo>
                  <a:pt x="233096" y="1773020"/>
                </a:lnTo>
                <a:lnTo>
                  <a:pt x="261161" y="1807378"/>
                </a:lnTo>
                <a:lnTo>
                  <a:pt x="290567" y="1840560"/>
                </a:lnTo>
                <a:lnTo>
                  <a:pt x="321273" y="1872524"/>
                </a:lnTo>
                <a:lnTo>
                  <a:pt x="353237" y="1903230"/>
                </a:lnTo>
                <a:lnTo>
                  <a:pt x="386419" y="1932636"/>
                </a:lnTo>
                <a:lnTo>
                  <a:pt x="420777" y="1960701"/>
                </a:lnTo>
                <a:lnTo>
                  <a:pt x="456271" y="1987384"/>
                </a:lnTo>
                <a:lnTo>
                  <a:pt x="492858" y="2012644"/>
                </a:lnTo>
                <a:lnTo>
                  <a:pt x="530498" y="2036440"/>
                </a:lnTo>
                <a:lnTo>
                  <a:pt x="569150" y="2058730"/>
                </a:lnTo>
                <a:lnTo>
                  <a:pt x="608772" y="2079473"/>
                </a:lnTo>
                <a:lnTo>
                  <a:pt x="649324" y="2098629"/>
                </a:lnTo>
                <a:lnTo>
                  <a:pt x="690763" y="2116155"/>
                </a:lnTo>
                <a:lnTo>
                  <a:pt x="733050" y="2132011"/>
                </a:lnTo>
                <a:lnTo>
                  <a:pt x="776143" y="2146156"/>
                </a:lnTo>
                <a:lnTo>
                  <a:pt x="820000" y="2158549"/>
                </a:lnTo>
                <a:lnTo>
                  <a:pt x="864581" y="2169148"/>
                </a:lnTo>
                <a:lnTo>
                  <a:pt x="909844" y="2177912"/>
                </a:lnTo>
                <a:lnTo>
                  <a:pt x="955749" y="2184800"/>
                </a:lnTo>
                <a:lnTo>
                  <a:pt x="1002254" y="2189771"/>
                </a:lnTo>
                <a:lnTo>
                  <a:pt x="1049317" y="2192784"/>
                </a:lnTo>
                <a:lnTo>
                  <a:pt x="1096899" y="2193798"/>
                </a:lnTo>
                <a:close/>
              </a:path>
            </a:pathLst>
          </a:custGeom>
          <a:ln w="63500">
            <a:solidFill>
              <a:srgbClr val="FD9B37"/>
            </a:solidFill>
          </a:ln>
        </p:spPr>
        <p:txBody>
          <a:bodyPr wrap="square" lIns="0" tIns="0" rIns="0" bIns="0" rtlCol="0"/>
          <a:lstStyle/>
          <a:p>
            <a:endParaRPr sz="920"/>
          </a:p>
        </p:txBody>
      </p:sp>
      <p:sp>
        <p:nvSpPr>
          <p:cNvPr id="21" name="object 21"/>
          <p:cNvSpPr/>
          <p:nvPr/>
        </p:nvSpPr>
        <p:spPr>
          <a:xfrm>
            <a:off x="8338416" y="3903477"/>
            <a:ext cx="1121894" cy="1121894"/>
          </a:xfrm>
          <a:custGeom>
            <a:avLst/>
            <a:gdLst/>
            <a:ahLst/>
            <a:cxnLst/>
            <a:rect l="l" t="t" r="r" b="b"/>
            <a:pathLst>
              <a:path w="2193925" h="2193925">
                <a:moveTo>
                  <a:pt x="1096899" y="0"/>
                </a:moveTo>
                <a:lnTo>
                  <a:pt x="1049317" y="1013"/>
                </a:lnTo>
                <a:lnTo>
                  <a:pt x="1002254" y="4026"/>
                </a:lnTo>
                <a:lnTo>
                  <a:pt x="955749" y="8997"/>
                </a:lnTo>
                <a:lnTo>
                  <a:pt x="909844" y="15885"/>
                </a:lnTo>
                <a:lnTo>
                  <a:pt x="864581" y="24649"/>
                </a:lnTo>
                <a:lnTo>
                  <a:pt x="820000" y="35248"/>
                </a:lnTo>
                <a:lnTo>
                  <a:pt x="776143" y="47641"/>
                </a:lnTo>
                <a:lnTo>
                  <a:pt x="733050" y="61786"/>
                </a:lnTo>
                <a:lnTo>
                  <a:pt x="690763" y="77642"/>
                </a:lnTo>
                <a:lnTo>
                  <a:pt x="649324" y="95168"/>
                </a:lnTo>
                <a:lnTo>
                  <a:pt x="608772" y="114324"/>
                </a:lnTo>
                <a:lnTo>
                  <a:pt x="569150" y="135067"/>
                </a:lnTo>
                <a:lnTo>
                  <a:pt x="530498" y="157357"/>
                </a:lnTo>
                <a:lnTo>
                  <a:pt x="492858" y="181153"/>
                </a:lnTo>
                <a:lnTo>
                  <a:pt x="456271" y="206413"/>
                </a:lnTo>
                <a:lnTo>
                  <a:pt x="420777" y="233096"/>
                </a:lnTo>
                <a:lnTo>
                  <a:pt x="386419" y="261161"/>
                </a:lnTo>
                <a:lnTo>
                  <a:pt x="353237" y="290567"/>
                </a:lnTo>
                <a:lnTo>
                  <a:pt x="321273" y="321273"/>
                </a:lnTo>
                <a:lnTo>
                  <a:pt x="290567" y="353237"/>
                </a:lnTo>
                <a:lnTo>
                  <a:pt x="261161" y="386419"/>
                </a:lnTo>
                <a:lnTo>
                  <a:pt x="233096" y="420777"/>
                </a:lnTo>
                <a:lnTo>
                  <a:pt x="206413" y="456271"/>
                </a:lnTo>
                <a:lnTo>
                  <a:pt x="181153" y="492858"/>
                </a:lnTo>
                <a:lnTo>
                  <a:pt x="157357" y="530498"/>
                </a:lnTo>
                <a:lnTo>
                  <a:pt x="135067" y="569150"/>
                </a:lnTo>
                <a:lnTo>
                  <a:pt x="114324" y="608772"/>
                </a:lnTo>
                <a:lnTo>
                  <a:pt x="95168" y="649324"/>
                </a:lnTo>
                <a:lnTo>
                  <a:pt x="77642" y="690763"/>
                </a:lnTo>
                <a:lnTo>
                  <a:pt x="61786" y="733050"/>
                </a:lnTo>
                <a:lnTo>
                  <a:pt x="47641" y="776143"/>
                </a:lnTo>
                <a:lnTo>
                  <a:pt x="35248" y="820000"/>
                </a:lnTo>
                <a:lnTo>
                  <a:pt x="24649" y="864581"/>
                </a:lnTo>
                <a:lnTo>
                  <a:pt x="15885" y="909844"/>
                </a:lnTo>
                <a:lnTo>
                  <a:pt x="8997" y="955749"/>
                </a:lnTo>
                <a:lnTo>
                  <a:pt x="4026" y="1002254"/>
                </a:lnTo>
                <a:lnTo>
                  <a:pt x="1013" y="1049317"/>
                </a:lnTo>
                <a:lnTo>
                  <a:pt x="0" y="1096899"/>
                </a:lnTo>
                <a:lnTo>
                  <a:pt x="1013" y="1144480"/>
                </a:lnTo>
                <a:lnTo>
                  <a:pt x="4026" y="1191543"/>
                </a:lnTo>
                <a:lnTo>
                  <a:pt x="8997" y="1238048"/>
                </a:lnTo>
                <a:lnTo>
                  <a:pt x="15885" y="1283953"/>
                </a:lnTo>
                <a:lnTo>
                  <a:pt x="24649" y="1329216"/>
                </a:lnTo>
                <a:lnTo>
                  <a:pt x="35248" y="1373797"/>
                </a:lnTo>
                <a:lnTo>
                  <a:pt x="47641" y="1417654"/>
                </a:lnTo>
                <a:lnTo>
                  <a:pt x="61786" y="1460747"/>
                </a:lnTo>
                <a:lnTo>
                  <a:pt x="77642" y="1503034"/>
                </a:lnTo>
                <a:lnTo>
                  <a:pt x="95168" y="1544473"/>
                </a:lnTo>
                <a:lnTo>
                  <a:pt x="114324" y="1585025"/>
                </a:lnTo>
                <a:lnTo>
                  <a:pt x="135067" y="1624647"/>
                </a:lnTo>
                <a:lnTo>
                  <a:pt x="157357" y="1663299"/>
                </a:lnTo>
                <a:lnTo>
                  <a:pt x="181153" y="1700939"/>
                </a:lnTo>
                <a:lnTo>
                  <a:pt x="206413" y="1737526"/>
                </a:lnTo>
                <a:lnTo>
                  <a:pt x="233096" y="1773020"/>
                </a:lnTo>
                <a:lnTo>
                  <a:pt x="261161" y="1807378"/>
                </a:lnTo>
                <a:lnTo>
                  <a:pt x="290567" y="1840560"/>
                </a:lnTo>
                <a:lnTo>
                  <a:pt x="321273" y="1872524"/>
                </a:lnTo>
                <a:lnTo>
                  <a:pt x="353237" y="1903230"/>
                </a:lnTo>
                <a:lnTo>
                  <a:pt x="386419" y="1932636"/>
                </a:lnTo>
                <a:lnTo>
                  <a:pt x="420777" y="1960701"/>
                </a:lnTo>
                <a:lnTo>
                  <a:pt x="456271" y="1987384"/>
                </a:lnTo>
                <a:lnTo>
                  <a:pt x="492858" y="2012644"/>
                </a:lnTo>
                <a:lnTo>
                  <a:pt x="530498" y="2036440"/>
                </a:lnTo>
                <a:lnTo>
                  <a:pt x="569150" y="2058730"/>
                </a:lnTo>
                <a:lnTo>
                  <a:pt x="608772" y="2079473"/>
                </a:lnTo>
                <a:lnTo>
                  <a:pt x="649324" y="2098629"/>
                </a:lnTo>
                <a:lnTo>
                  <a:pt x="690763" y="2116155"/>
                </a:lnTo>
                <a:lnTo>
                  <a:pt x="733050" y="2132011"/>
                </a:lnTo>
                <a:lnTo>
                  <a:pt x="776143" y="2146156"/>
                </a:lnTo>
                <a:lnTo>
                  <a:pt x="820000" y="2158549"/>
                </a:lnTo>
                <a:lnTo>
                  <a:pt x="864581" y="2169148"/>
                </a:lnTo>
                <a:lnTo>
                  <a:pt x="909844" y="2177912"/>
                </a:lnTo>
                <a:lnTo>
                  <a:pt x="955749" y="2184800"/>
                </a:lnTo>
                <a:lnTo>
                  <a:pt x="1002254" y="2189771"/>
                </a:lnTo>
                <a:lnTo>
                  <a:pt x="1049317" y="2192784"/>
                </a:lnTo>
                <a:lnTo>
                  <a:pt x="1096899" y="2193798"/>
                </a:lnTo>
                <a:lnTo>
                  <a:pt x="1144480" y="2192784"/>
                </a:lnTo>
                <a:lnTo>
                  <a:pt x="1191543" y="2189771"/>
                </a:lnTo>
                <a:lnTo>
                  <a:pt x="1238048" y="2184800"/>
                </a:lnTo>
                <a:lnTo>
                  <a:pt x="1283953" y="2177912"/>
                </a:lnTo>
                <a:lnTo>
                  <a:pt x="1329216" y="2169148"/>
                </a:lnTo>
                <a:lnTo>
                  <a:pt x="1373797" y="2158549"/>
                </a:lnTo>
                <a:lnTo>
                  <a:pt x="1417654" y="2146156"/>
                </a:lnTo>
                <a:lnTo>
                  <a:pt x="1460747" y="2132011"/>
                </a:lnTo>
                <a:lnTo>
                  <a:pt x="1503034" y="2116155"/>
                </a:lnTo>
                <a:lnTo>
                  <a:pt x="1544473" y="2098629"/>
                </a:lnTo>
                <a:lnTo>
                  <a:pt x="1585025" y="2079473"/>
                </a:lnTo>
                <a:lnTo>
                  <a:pt x="1624647" y="2058730"/>
                </a:lnTo>
                <a:lnTo>
                  <a:pt x="1663299" y="2036440"/>
                </a:lnTo>
                <a:lnTo>
                  <a:pt x="1700939" y="2012644"/>
                </a:lnTo>
                <a:lnTo>
                  <a:pt x="1737526" y="1987384"/>
                </a:lnTo>
                <a:lnTo>
                  <a:pt x="1773020" y="1960701"/>
                </a:lnTo>
                <a:lnTo>
                  <a:pt x="1807378" y="1932636"/>
                </a:lnTo>
                <a:lnTo>
                  <a:pt x="1840560" y="1903230"/>
                </a:lnTo>
                <a:lnTo>
                  <a:pt x="1872524" y="1872524"/>
                </a:lnTo>
                <a:lnTo>
                  <a:pt x="1903230" y="1840560"/>
                </a:lnTo>
                <a:lnTo>
                  <a:pt x="1932636" y="1807378"/>
                </a:lnTo>
                <a:lnTo>
                  <a:pt x="1960701" y="1773020"/>
                </a:lnTo>
                <a:lnTo>
                  <a:pt x="1987384" y="1737526"/>
                </a:lnTo>
                <a:lnTo>
                  <a:pt x="2012644" y="1700939"/>
                </a:lnTo>
                <a:lnTo>
                  <a:pt x="2036440" y="1663299"/>
                </a:lnTo>
                <a:lnTo>
                  <a:pt x="2058730" y="1624647"/>
                </a:lnTo>
                <a:lnTo>
                  <a:pt x="2079473" y="1585025"/>
                </a:lnTo>
                <a:lnTo>
                  <a:pt x="2098629" y="1544473"/>
                </a:lnTo>
                <a:lnTo>
                  <a:pt x="2116155" y="1503034"/>
                </a:lnTo>
                <a:lnTo>
                  <a:pt x="2132011" y="1460747"/>
                </a:lnTo>
                <a:lnTo>
                  <a:pt x="2146156" y="1417654"/>
                </a:lnTo>
                <a:lnTo>
                  <a:pt x="2158549" y="1373797"/>
                </a:lnTo>
                <a:lnTo>
                  <a:pt x="2169148" y="1329216"/>
                </a:lnTo>
                <a:lnTo>
                  <a:pt x="2177912" y="1283953"/>
                </a:lnTo>
                <a:lnTo>
                  <a:pt x="2184800" y="1238048"/>
                </a:lnTo>
                <a:lnTo>
                  <a:pt x="2189771" y="1191543"/>
                </a:lnTo>
                <a:lnTo>
                  <a:pt x="2192784" y="1144480"/>
                </a:lnTo>
                <a:lnTo>
                  <a:pt x="2193798" y="1096899"/>
                </a:lnTo>
                <a:lnTo>
                  <a:pt x="2192784" y="1049317"/>
                </a:lnTo>
                <a:lnTo>
                  <a:pt x="2189771" y="1002254"/>
                </a:lnTo>
                <a:lnTo>
                  <a:pt x="2184800" y="955749"/>
                </a:lnTo>
                <a:lnTo>
                  <a:pt x="2177912" y="909844"/>
                </a:lnTo>
                <a:lnTo>
                  <a:pt x="2169148" y="864581"/>
                </a:lnTo>
                <a:lnTo>
                  <a:pt x="2158549" y="820000"/>
                </a:lnTo>
                <a:lnTo>
                  <a:pt x="2146156" y="776143"/>
                </a:lnTo>
                <a:lnTo>
                  <a:pt x="2132011" y="733050"/>
                </a:lnTo>
                <a:lnTo>
                  <a:pt x="2116155" y="690763"/>
                </a:lnTo>
                <a:lnTo>
                  <a:pt x="2098629" y="649324"/>
                </a:lnTo>
                <a:lnTo>
                  <a:pt x="2079473" y="608772"/>
                </a:lnTo>
                <a:lnTo>
                  <a:pt x="2058730" y="569150"/>
                </a:lnTo>
                <a:lnTo>
                  <a:pt x="2036440" y="530498"/>
                </a:lnTo>
                <a:lnTo>
                  <a:pt x="2012644" y="492858"/>
                </a:lnTo>
                <a:lnTo>
                  <a:pt x="1987384" y="456271"/>
                </a:lnTo>
                <a:lnTo>
                  <a:pt x="1960701" y="420777"/>
                </a:lnTo>
                <a:lnTo>
                  <a:pt x="1932636" y="386419"/>
                </a:lnTo>
                <a:lnTo>
                  <a:pt x="1903230" y="353237"/>
                </a:lnTo>
                <a:lnTo>
                  <a:pt x="1872524" y="321273"/>
                </a:lnTo>
                <a:lnTo>
                  <a:pt x="1840560" y="290567"/>
                </a:lnTo>
                <a:lnTo>
                  <a:pt x="1807378" y="261161"/>
                </a:lnTo>
                <a:lnTo>
                  <a:pt x="1773020" y="233096"/>
                </a:lnTo>
                <a:lnTo>
                  <a:pt x="1737526" y="206413"/>
                </a:lnTo>
                <a:lnTo>
                  <a:pt x="1700939" y="181153"/>
                </a:lnTo>
                <a:lnTo>
                  <a:pt x="1663299" y="157357"/>
                </a:lnTo>
                <a:lnTo>
                  <a:pt x="1624647" y="135067"/>
                </a:lnTo>
                <a:lnTo>
                  <a:pt x="1585025" y="114324"/>
                </a:lnTo>
                <a:lnTo>
                  <a:pt x="1544473" y="95168"/>
                </a:lnTo>
                <a:lnTo>
                  <a:pt x="1503034" y="77642"/>
                </a:lnTo>
                <a:lnTo>
                  <a:pt x="1460747" y="61786"/>
                </a:lnTo>
                <a:lnTo>
                  <a:pt x="1417654" y="47641"/>
                </a:lnTo>
                <a:lnTo>
                  <a:pt x="1373797" y="35248"/>
                </a:lnTo>
                <a:lnTo>
                  <a:pt x="1329216" y="24649"/>
                </a:lnTo>
                <a:lnTo>
                  <a:pt x="1283953" y="15885"/>
                </a:lnTo>
                <a:lnTo>
                  <a:pt x="1238048" y="8997"/>
                </a:lnTo>
                <a:lnTo>
                  <a:pt x="1191543" y="4026"/>
                </a:lnTo>
                <a:lnTo>
                  <a:pt x="1144480" y="1013"/>
                </a:lnTo>
                <a:lnTo>
                  <a:pt x="1096899" y="0"/>
                </a:lnTo>
                <a:close/>
              </a:path>
            </a:pathLst>
          </a:custGeom>
          <a:solidFill>
            <a:srgbClr val="FFFFFF"/>
          </a:solidFill>
        </p:spPr>
        <p:txBody>
          <a:bodyPr wrap="square" lIns="0" tIns="0" rIns="0" bIns="0" rtlCol="0"/>
          <a:lstStyle/>
          <a:p>
            <a:endParaRPr sz="920"/>
          </a:p>
        </p:txBody>
      </p:sp>
      <p:sp>
        <p:nvSpPr>
          <p:cNvPr id="22" name="object 22"/>
          <p:cNvSpPr/>
          <p:nvPr/>
        </p:nvSpPr>
        <p:spPr>
          <a:xfrm>
            <a:off x="8338416" y="3903477"/>
            <a:ext cx="1121894" cy="1121894"/>
          </a:xfrm>
          <a:custGeom>
            <a:avLst/>
            <a:gdLst/>
            <a:ahLst/>
            <a:cxnLst/>
            <a:rect l="l" t="t" r="r" b="b"/>
            <a:pathLst>
              <a:path w="2193925" h="2193925">
                <a:moveTo>
                  <a:pt x="1096899" y="2193798"/>
                </a:moveTo>
                <a:lnTo>
                  <a:pt x="1144480" y="2192784"/>
                </a:lnTo>
                <a:lnTo>
                  <a:pt x="1191543" y="2189771"/>
                </a:lnTo>
                <a:lnTo>
                  <a:pt x="1238048" y="2184800"/>
                </a:lnTo>
                <a:lnTo>
                  <a:pt x="1283953" y="2177912"/>
                </a:lnTo>
                <a:lnTo>
                  <a:pt x="1329216" y="2169148"/>
                </a:lnTo>
                <a:lnTo>
                  <a:pt x="1373797" y="2158549"/>
                </a:lnTo>
                <a:lnTo>
                  <a:pt x="1417654" y="2146156"/>
                </a:lnTo>
                <a:lnTo>
                  <a:pt x="1460747" y="2132011"/>
                </a:lnTo>
                <a:lnTo>
                  <a:pt x="1503034" y="2116155"/>
                </a:lnTo>
                <a:lnTo>
                  <a:pt x="1544473" y="2098629"/>
                </a:lnTo>
                <a:lnTo>
                  <a:pt x="1585025" y="2079473"/>
                </a:lnTo>
                <a:lnTo>
                  <a:pt x="1624647" y="2058730"/>
                </a:lnTo>
                <a:lnTo>
                  <a:pt x="1663299" y="2036440"/>
                </a:lnTo>
                <a:lnTo>
                  <a:pt x="1700939" y="2012644"/>
                </a:lnTo>
                <a:lnTo>
                  <a:pt x="1737526" y="1987384"/>
                </a:lnTo>
                <a:lnTo>
                  <a:pt x="1773020" y="1960701"/>
                </a:lnTo>
                <a:lnTo>
                  <a:pt x="1807378" y="1932636"/>
                </a:lnTo>
                <a:lnTo>
                  <a:pt x="1840560" y="1903230"/>
                </a:lnTo>
                <a:lnTo>
                  <a:pt x="1872524" y="1872524"/>
                </a:lnTo>
                <a:lnTo>
                  <a:pt x="1903230" y="1840560"/>
                </a:lnTo>
                <a:lnTo>
                  <a:pt x="1932636" y="1807378"/>
                </a:lnTo>
                <a:lnTo>
                  <a:pt x="1960701" y="1773020"/>
                </a:lnTo>
                <a:lnTo>
                  <a:pt x="1987384" y="1737526"/>
                </a:lnTo>
                <a:lnTo>
                  <a:pt x="2012644" y="1700939"/>
                </a:lnTo>
                <a:lnTo>
                  <a:pt x="2036440" y="1663299"/>
                </a:lnTo>
                <a:lnTo>
                  <a:pt x="2058730" y="1624647"/>
                </a:lnTo>
                <a:lnTo>
                  <a:pt x="2079473" y="1585025"/>
                </a:lnTo>
                <a:lnTo>
                  <a:pt x="2098629" y="1544473"/>
                </a:lnTo>
                <a:lnTo>
                  <a:pt x="2116155" y="1503034"/>
                </a:lnTo>
                <a:lnTo>
                  <a:pt x="2132011" y="1460747"/>
                </a:lnTo>
                <a:lnTo>
                  <a:pt x="2146156" y="1417654"/>
                </a:lnTo>
                <a:lnTo>
                  <a:pt x="2158549" y="1373797"/>
                </a:lnTo>
                <a:lnTo>
                  <a:pt x="2169148" y="1329216"/>
                </a:lnTo>
                <a:lnTo>
                  <a:pt x="2177912" y="1283953"/>
                </a:lnTo>
                <a:lnTo>
                  <a:pt x="2184800" y="1238048"/>
                </a:lnTo>
                <a:lnTo>
                  <a:pt x="2189771" y="1191543"/>
                </a:lnTo>
                <a:lnTo>
                  <a:pt x="2192784" y="1144480"/>
                </a:lnTo>
                <a:lnTo>
                  <a:pt x="2193798" y="1096899"/>
                </a:lnTo>
                <a:lnTo>
                  <a:pt x="2192784" y="1049317"/>
                </a:lnTo>
                <a:lnTo>
                  <a:pt x="2189771" y="1002254"/>
                </a:lnTo>
                <a:lnTo>
                  <a:pt x="2184800" y="955749"/>
                </a:lnTo>
                <a:lnTo>
                  <a:pt x="2177912" y="909844"/>
                </a:lnTo>
                <a:lnTo>
                  <a:pt x="2169148" y="864581"/>
                </a:lnTo>
                <a:lnTo>
                  <a:pt x="2158549" y="820000"/>
                </a:lnTo>
                <a:lnTo>
                  <a:pt x="2146156" y="776143"/>
                </a:lnTo>
                <a:lnTo>
                  <a:pt x="2132011" y="733050"/>
                </a:lnTo>
                <a:lnTo>
                  <a:pt x="2116155" y="690763"/>
                </a:lnTo>
                <a:lnTo>
                  <a:pt x="2098629" y="649324"/>
                </a:lnTo>
                <a:lnTo>
                  <a:pt x="2079473" y="608772"/>
                </a:lnTo>
                <a:lnTo>
                  <a:pt x="2058730" y="569150"/>
                </a:lnTo>
                <a:lnTo>
                  <a:pt x="2036440" y="530498"/>
                </a:lnTo>
                <a:lnTo>
                  <a:pt x="2012644" y="492858"/>
                </a:lnTo>
                <a:lnTo>
                  <a:pt x="1987384" y="456271"/>
                </a:lnTo>
                <a:lnTo>
                  <a:pt x="1960701" y="420777"/>
                </a:lnTo>
                <a:lnTo>
                  <a:pt x="1932636" y="386419"/>
                </a:lnTo>
                <a:lnTo>
                  <a:pt x="1903230" y="353237"/>
                </a:lnTo>
                <a:lnTo>
                  <a:pt x="1872524" y="321273"/>
                </a:lnTo>
                <a:lnTo>
                  <a:pt x="1840560" y="290567"/>
                </a:lnTo>
                <a:lnTo>
                  <a:pt x="1807378" y="261161"/>
                </a:lnTo>
                <a:lnTo>
                  <a:pt x="1773020" y="233096"/>
                </a:lnTo>
                <a:lnTo>
                  <a:pt x="1737526" y="206413"/>
                </a:lnTo>
                <a:lnTo>
                  <a:pt x="1700939" y="181153"/>
                </a:lnTo>
                <a:lnTo>
                  <a:pt x="1663299" y="157357"/>
                </a:lnTo>
                <a:lnTo>
                  <a:pt x="1624647" y="135067"/>
                </a:lnTo>
                <a:lnTo>
                  <a:pt x="1585025" y="114324"/>
                </a:lnTo>
                <a:lnTo>
                  <a:pt x="1544473" y="95168"/>
                </a:lnTo>
                <a:lnTo>
                  <a:pt x="1503034" y="77642"/>
                </a:lnTo>
                <a:lnTo>
                  <a:pt x="1460747" y="61786"/>
                </a:lnTo>
                <a:lnTo>
                  <a:pt x="1417654" y="47641"/>
                </a:lnTo>
                <a:lnTo>
                  <a:pt x="1373797" y="35248"/>
                </a:lnTo>
                <a:lnTo>
                  <a:pt x="1329216" y="24649"/>
                </a:lnTo>
                <a:lnTo>
                  <a:pt x="1283953" y="15885"/>
                </a:lnTo>
                <a:lnTo>
                  <a:pt x="1238048" y="8997"/>
                </a:lnTo>
                <a:lnTo>
                  <a:pt x="1191543" y="4026"/>
                </a:lnTo>
                <a:lnTo>
                  <a:pt x="1144480" y="1013"/>
                </a:lnTo>
                <a:lnTo>
                  <a:pt x="1096899" y="0"/>
                </a:lnTo>
                <a:lnTo>
                  <a:pt x="1049317" y="1013"/>
                </a:lnTo>
                <a:lnTo>
                  <a:pt x="1002254" y="4026"/>
                </a:lnTo>
                <a:lnTo>
                  <a:pt x="955749" y="8997"/>
                </a:lnTo>
                <a:lnTo>
                  <a:pt x="909844" y="15885"/>
                </a:lnTo>
                <a:lnTo>
                  <a:pt x="864581" y="24649"/>
                </a:lnTo>
                <a:lnTo>
                  <a:pt x="820000" y="35248"/>
                </a:lnTo>
                <a:lnTo>
                  <a:pt x="776143" y="47641"/>
                </a:lnTo>
                <a:lnTo>
                  <a:pt x="733050" y="61786"/>
                </a:lnTo>
                <a:lnTo>
                  <a:pt x="690763" y="77642"/>
                </a:lnTo>
                <a:lnTo>
                  <a:pt x="649324" y="95168"/>
                </a:lnTo>
                <a:lnTo>
                  <a:pt x="608772" y="114324"/>
                </a:lnTo>
                <a:lnTo>
                  <a:pt x="569150" y="135067"/>
                </a:lnTo>
                <a:lnTo>
                  <a:pt x="530498" y="157357"/>
                </a:lnTo>
                <a:lnTo>
                  <a:pt x="492858" y="181153"/>
                </a:lnTo>
                <a:lnTo>
                  <a:pt x="456271" y="206413"/>
                </a:lnTo>
                <a:lnTo>
                  <a:pt x="420777" y="233096"/>
                </a:lnTo>
                <a:lnTo>
                  <a:pt x="386419" y="261161"/>
                </a:lnTo>
                <a:lnTo>
                  <a:pt x="353237" y="290567"/>
                </a:lnTo>
                <a:lnTo>
                  <a:pt x="321273" y="321273"/>
                </a:lnTo>
                <a:lnTo>
                  <a:pt x="290567" y="353237"/>
                </a:lnTo>
                <a:lnTo>
                  <a:pt x="261161" y="386419"/>
                </a:lnTo>
                <a:lnTo>
                  <a:pt x="233096" y="420777"/>
                </a:lnTo>
                <a:lnTo>
                  <a:pt x="206413" y="456271"/>
                </a:lnTo>
                <a:lnTo>
                  <a:pt x="181153" y="492858"/>
                </a:lnTo>
                <a:lnTo>
                  <a:pt x="157357" y="530498"/>
                </a:lnTo>
                <a:lnTo>
                  <a:pt x="135067" y="569150"/>
                </a:lnTo>
                <a:lnTo>
                  <a:pt x="114324" y="608772"/>
                </a:lnTo>
                <a:lnTo>
                  <a:pt x="95168" y="649324"/>
                </a:lnTo>
                <a:lnTo>
                  <a:pt x="77642" y="690763"/>
                </a:lnTo>
                <a:lnTo>
                  <a:pt x="61786" y="733050"/>
                </a:lnTo>
                <a:lnTo>
                  <a:pt x="47641" y="776143"/>
                </a:lnTo>
                <a:lnTo>
                  <a:pt x="35248" y="820000"/>
                </a:lnTo>
                <a:lnTo>
                  <a:pt x="24649" y="864581"/>
                </a:lnTo>
                <a:lnTo>
                  <a:pt x="15885" y="909844"/>
                </a:lnTo>
                <a:lnTo>
                  <a:pt x="8997" y="955749"/>
                </a:lnTo>
                <a:lnTo>
                  <a:pt x="4026" y="1002254"/>
                </a:lnTo>
                <a:lnTo>
                  <a:pt x="1013" y="1049317"/>
                </a:lnTo>
                <a:lnTo>
                  <a:pt x="0" y="1096899"/>
                </a:lnTo>
                <a:lnTo>
                  <a:pt x="1013" y="1144480"/>
                </a:lnTo>
                <a:lnTo>
                  <a:pt x="4026" y="1191543"/>
                </a:lnTo>
                <a:lnTo>
                  <a:pt x="8997" y="1238048"/>
                </a:lnTo>
                <a:lnTo>
                  <a:pt x="15885" y="1283953"/>
                </a:lnTo>
                <a:lnTo>
                  <a:pt x="24649" y="1329216"/>
                </a:lnTo>
                <a:lnTo>
                  <a:pt x="35248" y="1373797"/>
                </a:lnTo>
                <a:lnTo>
                  <a:pt x="47641" y="1417654"/>
                </a:lnTo>
                <a:lnTo>
                  <a:pt x="61786" y="1460747"/>
                </a:lnTo>
                <a:lnTo>
                  <a:pt x="77642" y="1503034"/>
                </a:lnTo>
                <a:lnTo>
                  <a:pt x="95168" y="1544473"/>
                </a:lnTo>
                <a:lnTo>
                  <a:pt x="114324" y="1585025"/>
                </a:lnTo>
                <a:lnTo>
                  <a:pt x="135067" y="1624647"/>
                </a:lnTo>
                <a:lnTo>
                  <a:pt x="157357" y="1663299"/>
                </a:lnTo>
                <a:lnTo>
                  <a:pt x="181153" y="1700939"/>
                </a:lnTo>
                <a:lnTo>
                  <a:pt x="206413" y="1737526"/>
                </a:lnTo>
                <a:lnTo>
                  <a:pt x="233096" y="1773020"/>
                </a:lnTo>
                <a:lnTo>
                  <a:pt x="261161" y="1807378"/>
                </a:lnTo>
                <a:lnTo>
                  <a:pt x="290567" y="1840560"/>
                </a:lnTo>
                <a:lnTo>
                  <a:pt x="321273" y="1872524"/>
                </a:lnTo>
                <a:lnTo>
                  <a:pt x="353237" y="1903230"/>
                </a:lnTo>
                <a:lnTo>
                  <a:pt x="386419" y="1932636"/>
                </a:lnTo>
                <a:lnTo>
                  <a:pt x="420777" y="1960701"/>
                </a:lnTo>
                <a:lnTo>
                  <a:pt x="456271" y="1987384"/>
                </a:lnTo>
                <a:lnTo>
                  <a:pt x="492858" y="2012644"/>
                </a:lnTo>
                <a:lnTo>
                  <a:pt x="530498" y="2036440"/>
                </a:lnTo>
                <a:lnTo>
                  <a:pt x="569150" y="2058730"/>
                </a:lnTo>
                <a:lnTo>
                  <a:pt x="608772" y="2079473"/>
                </a:lnTo>
                <a:lnTo>
                  <a:pt x="649324" y="2098629"/>
                </a:lnTo>
                <a:lnTo>
                  <a:pt x="690763" y="2116155"/>
                </a:lnTo>
                <a:lnTo>
                  <a:pt x="733050" y="2132011"/>
                </a:lnTo>
                <a:lnTo>
                  <a:pt x="776143" y="2146156"/>
                </a:lnTo>
                <a:lnTo>
                  <a:pt x="820000" y="2158549"/>
                </a:lnTo>
                <a:lnTo>
                  <a:pt x="864581" y="2169148"/>
                </a:lnTo>
                <a:lnTo>
                  <a:pt x="909844" y="2177912"/>
                </a:lnTo>
                <a:lnTo>
                  <a:pt x="955749" y="2184800"/>
                </a:lnTo>
                <a:lnTo>
                  <a:pt x="1002254" y="2189771"/>
                </a:lnTo>
                <a:lnTo>
                  <a:pt x="1049317" y="2192784"/>
                </a:lnTo>
                <a:lnTo>
                  <a:pt x="1096899" y="2193798"/>
                </a:lnTo>
                <a:close/>
              </a:path>
            </a:pathLst>
          </a:custGeom>
          <a:ln w="63500">
            <a:solidFill>
              <a:srgbClr val="FD9B37"/>
            </a:solidFill>
          </a:ln>
        </p:spPr>
        <p:txBody>
          <a:bodyPr wrap="square" lIns="0" tIns="0" rIns="0" bIns="0" rtlCol="0"/>
          <a:lstStyle/>
          <a:p>
            <a:endParaRPr sz="920"/>
          </a:p>
        </p:txBody>
      </p:sp>
      <p:sp>
        <p:nvSpPr>
          <p:cNvPr id="23" name="object 23"/>
          <p:cNvSpPr txBox="1"/>
          <p:nvPr/>
        </p:nvSpPr>
        <p:spPr>
          <a:xfrm>
            <a:off x="2951707" y="2631056"/>
            <a:ext cx="862781" cy="314334"/>
          </a:xfrm>
          <a:prstGeom prst="rect">
            <a:avLst/>
          </a:prstGeom>
        </p:spPr>
        <p:txBody>
          <a:bodyPr vert="horz" wrap="square" lIns="0" tIns="6494" rIns="0" bIns="0" rtlCol="0">
            <a:spAutoFit/>
          </a:bodyPr>
          <a:lstStyle/>
          <a:p>
            <a:pPr marL="6494" marR="2598" indent="-325" algn="ctr">
              <a:lnSpc>
                <a:spcPts val="1227"/>
              </a:lnSpc>
              <a:spcBef>
                <a:spcPts val="245"/>
              </a:spcBef>
            </a:pPr>
            <a:r>
              <a:rPr sz="1023" spc="44" dirty="0">
                <a:solidFill>
                  <a:srgbClr val="168CB9"/>
                </a:solidFill>
                <a:latin typeface="Verdana"/>
                <a:cs typeface="Verdana"/>
              </a:rPr>
              <a:t>DRUG  EPIDEMIC</a:t>
            </a:r>
          </a:p>
        </p:txBody>
      </p:sp>
      <p:sp>
        <p:nvSpPr>
          <p:cNvPr id="24" name="object 24"/>
          <p:cNvSpPr txBox="1"/>
          <p:nvPr/>
        </p:nvSpPr>
        <p:spPr>
          <a:xfrm>
            <a:off x="3058977" y="4393758"/>
            <a:ext cx="639918" cy="163973"/>
          </a:xfrm>
          <a:prstGeom prst="rect">
            <a:avLst/>
          </a:prstGeom>
        </p:spPr>
        <p:txBody>
          <a:bodyPr vert="horz" wrap="square" lIns="0" tIns="6494" rIns="0" bIns="0" rtlCol="0">
            <a:spAutoFit/>
          </a:bodyPr>
          <a:lstStyle/>
          <a:p>
            <a:pPr marL="6494">
              <a:spcBef>
                <a:spcPts val="51"/>
              </a:spcBef>
            </a:pPr>
            <a:r>
              <a:rPr sz="1023" spc="28" dirty="0">
                <a:solidFill>
                  <a:srgbClr val="168CB9"/>
                </a:solidFill>
                <a:latin typeface="Verdana"/>
                <a:cs typeface="Verdana"/>
              </a:rPr>
              <a:t>POVERTY</a:t>
            </a:r>
            <a:endParaRPr sz="1023" dirty="0">
              <a:latin typeface="Verdana"/>
              <a:cs typeface="Verdana"/>
            </a:endParaRPr>
          </a:p>
        </p:txBody>
      </p:sp>
      <p:sp>
        <p:nvSpPr>
          <p:cNvPr id="25" name="object 25"/>
          <p:cNvSpPr txBox="1"/>
          <p:nvPr/>
        </p:nvSpPr>
        <p:spPr>
          <a:xfrm>
            <a:off x="4215830" y="2518717"/>
            <a:ext cx="1094942" cy="493142"/>
          </a:xfrm>
          <a:prstGeom prst="rect">
            <a:avLst/>
          </a:prstGeom>
        </p:spPr>
        <p:txBody>
          <a:bodyPr vert="horz" wrap="square" lIns="0" tIns="31173" rIns="0" bIns="0" rtlCol="0">
            <a:spAutoFit/>
          </a:bodyPr>
          <a:lstStyle/>
          <a:p>
            <a:pPr marL="6494" marR="2598" indent="-325" algn="ctr">
              <a:lnSpc>
                <a:spcPts val="1227"/>
              </a:lnSpc>
              <a:spcBef>
                <a:spcPts val="245"/>
              </a:spcBef>
            </a:pPr>
            <a:r>
              <a:rPr sz="1023" spc="44" dirty="0">
                <a:solidFill>
                  <a:srgbClr val="168CB9"/>
                </a:solidFill>
                <a:latin typeface="Verdana"/>
                <a:cs typeface="Verdana"/>
              </a:rPr>
              <a:t>LACK </a:t>
            </a:r>
            <a:r>
              <a:rPr sz="1023" spc="49" dirty="0">
                <a:solidFill>
                  <a:srgbClr val="168CB9"/>
                </a:solidFill>
                <a:latin typeface="Verdana"/>
                <a:cs typeface="Verdana"/>
              </a:rPr>
              <a:t>OF  </a:t>
            </a:r>
            <a:r>
              <a:rPr sz="1023" spc="5" dirty="0">
                <a:solidFill>
                  <a:srgbClr val="168CB9"/>
                </a:solidFill>
                <a:latin typeface="Verdana"/>
                <a:cs typeface="Verdana"/>
              </a:rPr>
              <a:t>GOVERNMENT  </a:t>
            </a:r>
            <a:r>
              <a:rPr sz="1023" spc="-18" dirty="0">
                <a:solidFill>
                  <a:srgbClr val="168CB9"/>
                </a:solidFill>
                <a:latin typeface="Verdana"/>
                <a:cs typeface="Verdana"/>
              </a:rPr>
              <a:t>FUNDING</a:t>
            </a:r>
            <a:endParaRPr sz="1023" dirty="0">
              <a:latin typeface="Verdana"/>
              <a:cs typeface="Verdana"/>
            </a:endParaRPr>
          </a:p>
        </p:txBody>
      </p:sp>
      <p:sp>
        <p:nvSpPr>
          <p:cNvPr id="26" name="object 26"/>
          <p:cNvSpPr txBox="1"/>
          <p:nvPr/>
        </p:nvSpPr>
        <p:spPr>
          <a:xfrm>
            <a:off x="4446745" y="4395070"/>
            <a:ext cx="675109" cy="163973"/>
          </a:xfrm>
          <a:prstGeom prst="rect">
            <a:avLst/>
          </a:prstGeom>
        </p:spPr>
        <p:txBody>
          <a:bodyPr vert="horz" wrap="square" lIns="0" tIns="6494" rIns="0" bIns="0" rtlCol="0">
            <a:spAutoFit/>
          </a:bodyPr>
          <a:lstStyle/>
          <a:p>
            <a:pPr marL="6494">
              <a:spcBef>
                <a:spcPts val="51"/>
              </a:spcBef>
            </a:pPr>
            <a:r>
              <a:rPr sz="1023" spc="-26" dirty="0">
                <a:solidFill>
                  <a:srgbClr val="168CB9"/>
                </a:solidFill>
                <a:latin typeface="Verdana"/>
                <a:cs typeface="Verdana"/>
              </a:rPr>
              <a:t>INEQUITY</a:t>
            </a:r>
            <a:endParaRPr sz="1023" dirty="0">
              <a:latin typeface="Verdana"/>
              <a:cs typeface="Verdana"/>
            </a:endParaRPr>
          </a:p>
        </p:txBody>
      </p:sp>
      <p:sp>
        <p:nvSpPr>
          <p:cNvPr id="27" name="object 27"/>
          <p:cNvSpPr txBox="1"/>
          <p:nvPr/>
        </p:nvSpPr>
        <p:spPr>
          <a:xfrm>
            <a:off x="6938668" y="2657802"/>
            <a:ext cx="1155415" cy="384283"/>
          </a:xfrm>
          <a:prstGeom prst="rect">
            <a:avLst/>
          </a:prstGeom>
        </p:spPr>
        <p:txBody>
          <a:bodyPr vert="horz" wrap="square" lIns="0" tIns="37667" rIns="0" bIns="0" rtlCol="0">
            <a:spAutoFit/>
          </a:bodyPr>
          <a:lstStyle/>
          <a:p>
            <a:pPr marL="6494" marR="2598" indent="31821" algn="ctr">
              <a:lnSpc>
                <a:spcPts val="1227"/>
              </a:lnSpc>
              <a:spcBef>
                <a:spcPts val="296"/>
              </a:spcBef>
            </a:pPr>
            <a:r>
              <a:rPr sz="818" spc="-15" dirty="0">
                <a:solidFill>
                  <a:srgbClr val="168CB9"/>
                </a:solidFill>
                <a:latin typeface="Verdana"/>
                <a:cs typeface="Verdana"/>
              </a:rPr>
              <a:t>INFRASTRUC</a:t>
            </a:r>
            <a:r>
              <a:rPr sz="818" spc="8" dirty="0">
                <a:solidFill>
                  <a:srgbClr val="168CB9"/>
                </a:solidFill>
                <a:latin typeface="Verdana"/>
                <a:cs typeface="Verdana"/>
              </a:rPr>
              <a:t>TURE</a:t>
            </a:r>
            <a:r>
              <a:rPr sz="818" spc="-179" dirty="0">
                <a:solidFill>
                  <a:srgbClr val="168CB9"/>
                </a:solidFill>
                <a:latin typeface="Verdana"/>
                <a:cs typeface="Verdana"/>
              </a:rPr>
              <a:t> </a:t>
            </a:r>
            <a:endParaRPr lang="en-US" sz="818" spc="-179" dirty="0">
              <a:solidFill>
                <a:srgbClr val="168CB9"/>
              </a:solidFill>
              <a:latin typeface="Verdana"/>
              <a:cs typeface="Verdana"/>
            </a:endParaRPr>
          </a:p>
          <a:p>
            <a:pPr marL="6494" marR="2598" indent="31821" algn="ctr">
              <a:lnSpc>
                <a:spcPts val="1227"/>
              </a:lnSpc>
              <a:spcBef>
                <a:spcPts val="296"/>
              </a:spcBef>
            </a:pPr>
            <a:r>
              <a:rPr sz="818" spc="2" dirty="0">
                <a:solidFill>
                  <a:srgbClr val="168CB9"/>
                </a:solidFill>
                <a:latin typeface="Verdana"/>
                <a:cs typeface="Verdana"/>
              </a:rPr>
              <a:t>FAILURE</a:t>
            </a:r>
            <a:endParaRPr sz="818" dirty="0">
              <a:latin typeface="Verdana"/>
              <a:cs typeface="Verdana"/>
            </a:endParaRPr>
          </a:p>
        </p:txBody>
      </p:sp>
      <p:sp>
        <p:nvSpPr>
          <p:cNvPr id="28" name="object 28"/>
          <p:cNvSpPr txBox="1"/>
          <p:nvPr/>
        </p:nvSpPr>
        <p:spPr>
          <a:xfrm>
            <a:off x="7065019" y="4308752"/>
            <a:ext cx="902711" cy="349728"/>
          </a:xfrm>
          <a:prstGeom prst="rect">
            <a:avLst/>
          </a:prstGeom>
        </p:spPr>
        <p:txBody>
          <a:bodyPr vert="horz" wrap="square" lIns="0" tIns="6494" rIns="0" bIns="0" rtlCol="0">
            <a:spAutoFit/>
          </a:bodyPr>
          <a:lstStyle/>
          <a:p>
            <a:pPr marL="48706" marR="2598" indent="-42537" algn="ctr">
              <a:lnSpc>
                <a:spcPct val="108700"/>
              </a:lnSpc>
              <a:spcBef>
                <a:spcPts val="51"/>
              </a:spcBef>
            </a:pPr>
            <a:r>
              <a:rPr sz="1023" spc="-26" dirty="0">
                <a:solidFill>
                  <a:srgbClr val="168CB9"/>
                </a:solidFill>
                <a:latin typeface="Verdana"/>
                <a:cs typeface="Verdana"/>
              </a:rPr>
              <a:t>CRIME</a:t>
            </a:r>
            <a:r>
              <a:rPr sz="1023" spc="-176" dirty="0">
                <a:solidFill>
                  <a:srgbClr val="168CB9"/>
                </a:solidFill>
                <a:latin typeface="Verdana"/>
                <a:cs typeface="Verdana"/>
              </a:rPr>
              <a:t> </a:t>
            </a:r>
            <a:r>
              <a:rPr sz="1023" spc="26" dirty="0">
                <a:solidFill>
                  <a:srgbClr val="168CB9"/>
                </a:solidFill>
                <a:latin typeface="Verdana"/>
                <a:cs typeface="Verdana"/>
              </a:rPr>
              <a:t>AND  </a:t>
            </a:r>
            <a:r>
              <a:rPr sz="1023" spc="-2" dirty="0">
                <a:solidFill>
                  <a:srgbClr val="168CB9"/>
                </a:solidFill>
                <a:latin typeface="Verdana"/>
                <a:cs typeface="Verdana"/>
              </a:rPr>
              <a:t>VIOLENCE</a:t>
            </a:r>
            <a:endParaRPr sz="1023" dirty="0">
              <a:latin typeface="Verdana"/>
              <a:cs typeface="Verdana"/>
            </a:endParaRPr>
          </a:p>
        </p:txBody>
      </p:sp>
      <p:sp>
        <p:nvSpPr>
          <p:cNvPr id="29" name="object 29"/>
          <p:cNvSpPr txBox="1"/>
          <p:nvPr/>
        </p:nvSpPr>
        <p:spPr>
          <a:xfrm>
            <a:off x="5698891" y="2657802"/>
            <a:ext cx="882902" cy="384283"/>
          </a:xfrm>
          <a:prstGeom prst="rect">
            <a:avLst/>
          </a:prstGeom>
        </p:spPr>
        <p:txBody>
          <a:bodyPr vert="horz" wrap="square" lIns="0" tIns="37667" rIns="0" bIns="0" rtlCol="0">
            <a:spAutoFit/>
          </a:bodyPr>
          <a:lstStyle/>
          <a:p>
            <a:pPr marL="192227" marR="2598" indent="-186057" algn="ctr">
              <a:lnSpc>
                <a:spcPts val="1227"/>
              </a:lnSpc>
              <a:spcBef>
                <a:spcPts val="296"/>
              </a:spcBef>
            </a:pPr>
            <a:r>
              <a:rPr sz="1023" spc="-11" dirty="0">
                <a:solidFill>
                  <a:srgbClr val="168CB9"/>
                </a:solidFill>
                <a:latin typeface="Verdana"/>
                <a:cs typeface="Verdana"/>
              </a:rPr>
              <a:t>ECONOMIC</a:t>
            </a:r>
            <a:endParaRPr lang="en-US" sz="1023" spc="-11" dirty="0">
              <a:solidFill>
                <a:srgbClr val="168CB9"/>
              </a:solidFill>
              <a:latin typeface="Verdana"/>
              <a:cs typeface="Verdana"/>
            </a:endParaRPr>
          </a:p>
          <a:p>
            <a:pPr marL="192227" marR="2598" indent="-186057" algn="ctr">
              <a:lnSpc>
                <a:spcPts val="1227"/>
              </a:lnSpc>
              <a:spcBef>
                <a:spcPts val="296"/>
              </a:spcBef>
            </a:pPr>
            <a:r>
              <a:rPr sz="1023" spc="-87" dirty="0">
                <a:solidFill>
                  <a:srgbClr val="168CB9"/>
                </a:solidFill>
                <a:latin typeface="Verdana"/>
                <a:cs typeface="Verdana"/>
              </a:rPr>
              <a:t>CRISIS</a:t>
            </a:r>
            <a:endParaRPr sz="1023" dirty="0">
              <a:latin typeface="Verdana"/>
              <a:cs typeface="Verdana"/>
            </a:endParaRPr>
          </a:p>
        </p:txBody>
      </p:sp>
      <p:sp>
        <p:nvSpPr>
          <p:cNvPr id="30" name="object 30"/>
          <p:cNvSpPr txBox="1"/>
          <p:nvPr/>
        </p:nvSpPr>
        <p:spPr>
          <a:xfrm>
            <a:off x="5607808" y="4111422"/>
            <a:ext cx="1065068" cy="697998"/>
          </a:xfrm>
          <a:prstGeom prst="rect">
            <a:avLst/>
          </a:prstGeom>
        </p:spPr>
        <p:txBody>
          <a:bodyPr vert="horz" wrap="square" lIns="0" tIns="30848" rIns="0" bIns="0" rtlCol="0">
            <a:spAutoFit/>
          </a:bodyPr>
          <a:lstStyle/>
          <a:p>
            <a:pPr marL="6494" marR="2598" indent="-325" algn="ctr">
              <a:lnSpc>
                <a:spcPts val="1294"/>
              </a:lnSpc>
              <a:spcBef>
                <a:spcPts val="243"/>
              </a:spcBef>
            </a:pPr>
            <a:r>
              <a:rPr sz="1023" spc="64" dirty="0">
                <a:solidFill>
                  <a:srgbClr val="168CB9"/>
                </a:solidFill>
                <a:latin typeface="Verdana"/>
                <a:cs typeface="Verdana"/>
              </a:rPr>
              <a:t>LOW  </a:t>
            </a:r>
            <a:r>
              <a:rPr sz="1023" spc="-8" dirty="0">
                <a:solidFill>
                  <a:srgbClr val="168CB9"/>
                </a:solidFill>
                <a:latin typeface="Verdana"/>
                <a:cs typeface="Verdana"/>
              </a:rPr>
              <a:t>PERFORMING  </a:t>
            </a:r>
            <a:r>
              <a:rPr sz="1023" dirty="0">
                <a:solidFill>
                  <a:srgbClr val="168CB9"/>
                </a:solidFill>
                <a:latin typeface="Verdana"/>
                <a:cs typeface="Verdana"/>
              </a:rPr>
              <a:t>SCHOOL  </a:t>
            </a:r>
            <a:r>
              <a:rPr sz="1023" spc="-18" dirty="0">
                <a:solidFill>
                  <a:srgbClr val="168CB9"/>
                </a:solidFill>
                <a:latin typeface="Verdana"/>
                <a:cs typeface="Verdana"/>
              </a:rPr>
              <a:t>SYSTEM</a:t>
            </a:r>
            <a:endParaRPr sz="1023" dirty="0">
              <a:latin typeface="Verdana"/>
              <a:cs typeface="Verdana"/>
            </a:endParaRPr>
          </a:p>
        </p:txBody>
      </p:sp>
      <p:sp>
        <p:nvSpPr>
          <p:cNvPr id="31" name="object 31"/>
          <p:cNvSpPr txBox="1"/>
          <p:nvPr/>
        </p:nvSpPr>
        <p:spPr>
          <a:xfrm>
            <a:off x="8435228" y="2660605"/>
            <a:ext cx="883809" cy="349728"/>
          </a:xfrm>
          <a:prstGeom prst="rect">
            <a:avLst/>
          </a:prstGeom>
        </p:spPr>
        <p:txBody>
          <a:bodyPr vert="horz" wrap="square" lIns="0" tIns="6494" rIns="0" bIns="0" rtlCol="0">
            <a:spAutoFit/>
          </a:bodyPr>
          <a:lstStyle/>
          <a:p>
            <a:pPr marL="161705" marR="2598" indent="-155535" algn="ctr">
              <a:lnSpc>
                <a:spcPct val="108700"/>
              </a:lnSpc>
              <a:spcBef>
                <a:spcPts val="51"/>
              </a:spcBef>
            </a:pPr>
            <a:r>
              <a:rPr sz="1023" spc="-26" dirty="0">
                <a:solidFill>
                  <a:srgbClr val="168CB9"/>
                </a:solidFill>
                <a:latin typeface="Verdana"/>
                <a:cs typeface="Verdana"/>
              </a:rPr>
              <a:t>RIOT </a:t>
            </a:r>
            <a:r>
              <a:rPr sz="1023" spc="82" dirty="0">
                <a:solidFill>
                  <a:srgbClr val="168CB9"/>
                </a:solidFill>
                <a:latin typeface="Verdana"/>
                <a:cs typeface="Verdana"/>
              </a:rPr>
              <a:t>/</a:t>
            </a:r>
            <a:r>
              <a:rPr sz="1023" spc="-289" dirty="0">
                <a:solidFill>
                  <a:srgbClr val="168CB9"/>
                </a:solidFill>
                <a:latin typeface="Verdana"/>
                <a:cs typeface="Verdana"/>
              </a:rPr>
              <a:t> </a:t>
            </a:r>
            <a:r>
              <a:rPr sz="1023" spc="-49" dirty="0">
                <a:solidFill>
                  <a:srgbClr val="168CB9"/>
                </a:solidFill>
                <a:latin typeface="Verdana"/>
                <a:cs typeface="Verdana"/>
              </a:rPr>
              <a:t>CIVIL  </a:t>
            </a:r>
            <a:r>
              <a:rPr sz="1023" spc="-15" dirty="0">
                <a:solidFill>
                  <a:srgbClr val="168CB9"/>
                </a:solidFill>
                <a:latin typeface="Verdana"/>
                <a:cs typeface="Verdana"/>
              </a:rPr>
              <a:t>UNREST</a:t>
            </a:r>
            <a:endParaRPr sz="1023" dirty="0">
              <a:latin typeface="Verdana"/>
              <a:cs typeface="Verdana"/>
            </a:endParaRPr>
          </a:p>
        </p:txBody>
      </p:sp>
      <p:sp>
        <p:nvSpPr>
          <p:cNvPr id="32" name="object 32"/>
          <p:cNvSpPr txBox="1"/>
          <p:nvPr/>
        </p:nvSpPr>
        <p:spPr>
          <a:xfrm>
            <a:off x="8499751" y="4095003"/>
            <a:ext cx="796204" cy="671098"/>
          </a:xfrm>
          <a:prstGeom prst="rect">
            <a:avLst/>
          </a:prstGeom>
        </p:spPr>
        <p:txBody>
          <a:bodyPr vert="horz" wrap="square" lIns="0" tIns="6494" rIns="0" bIns="0" rtlCol="0">
            <a:spAutoFit/>
          </a:bodyPr>
          <a:lstStyle/>
          <a:p>
            <a:pPr marL="14287" marR="7144" indent="156185">
              <a:lnSpc>
                <a:spcPct val="131800"/>
              </a:lnSpc>
              <a:spcBef>
                <a:spcPts val="51"/>
              </a:spcBef>
            </a:pPr>
            <a:r>
              <a:rPr sz="818" spc="-13" dirty="0">
                <a:solidFill>
                  <a:srgbClr val="168CB9"/>
                </a:solidFill>
                <a:latin typeface="Verdana"/>
                <a:cs typeface="Verdana"/>
              </a:rPr>
              <a:t>DECLINE  </a:t>
            </a:r>
            <a:r>
              <a:rPr sz="818" spc="46" dirty="0">
                <a:solidFill>
                  <a:srgbClr val="168CB9"/>
                </a:solidFill>
                <a:latin typeface="Verdana"/>
                <a:cs typeface="Verdana"/>
              </a:rPr>
              <a:t>OF</a:t>
            </a:r>
            <a:r>
              <a:rPr sz="818" spc="-110" dirty="0">
                <a:solidFill>
                  <a:srgbClr val="168CB9"/>
                </a:solidFill>
                <a:latin typeface="Verdana"/>
                <a:cs typeface="Verdana"/>
              </a:rPr>
              <a:t> </a:t>
            </a:r>
            <a:r>
              <a:rPr sz="818" spc="23" dirty="0">
                <a:solidFill>
                  <a:srgbClr val="168CB9"/>
                </a:solidFill>
                <a:latin typeface="Verdana"/>
                <a:cs typeface="Verdana"/>
              </a:rPr>
              <a:t>NATURAL</a:t>
            </a:r>
            <a:r>
              <a:rPr sz="818" spc="-110" dirty="0">
                <a:solidFill>
                  <a:srgbClr val="168CB9"/>
                </a:solidFill>
                <a:latin typeface="Verdana"/>
                <a:cs typeface="Verdana"/>
              </a:rPr>
              <a:t> </a:t>
            </a:r>
            <a:r>
              <a:rPr sz="818" spc="54" dirty="0">
                <a:solidFill>
                  <a:srgbClr val="168CB9"/>
                </a:solidFill>
                <a:latin typeface="Verdana"/>
                <a:cs typeface="Verdana"/>
              </a:rPr>
              <a:t>/</a:t>
            </a:r>
            <a:endParaRPr sz="818" dirty="0">
              <a:latin typeface="Verdana"/>
              <a:cs typeface="Verdana"/>
            </a:endParaRPr>
          </a:p>
          <a:p>
            <a:pPr marL="6494" marR="2598" indent="239959">
              <a:lnSpc>
                <a:spcPct val="131800"/>
              </a:lnSpc>
            </a:pPr>
            <a:r>
              <a:rPr sz="818" spc="-18" dirty="0">
                <a:solidFill>
                  <a:srgbClr val="168CB9"/>
                </a:solidFill>
                <a:latin typeface="Verdana"/>
                <a:cs typeface="Verdana"/>
              </a:rPr>
              <a:t>BUILT  </a:t>
            </a:r>
            <a:r>
              <a:rPr sz="818" spc="-2" dirty="0">
                <a:solidFill>
                  <a:srgbClr val="168CB9"/>
                </a:solidFill>
                <a:latin typeface="Verdana"/>
                <a:cs typeface="Verdana"/>
              </a:rPr>
              <a:t>ENVIRONMENT</a:t>
            </a:r>
            <a:endParaRPr sz="818" dirty="0">
              <a:latin typeface="Verdana"/>
              <a:cs typeface="Verdana"/>
            </a:endParaRPr>
          </a:p>
        </p:txBody>
      </p:sp>
      <p:sp>
        <p:nvSpPr>
          <p:cNvPr id="33" name="object 33"/>
          <p:cNvSpPr/>
          <p:nvPr/>
        </p:nvSpPr>
        <p:spPr>
          <a:xfrm>
            <a:off x="2808712" y="3633182"/>
            <a:ext cx="6574848" cy="45719"/>
          </a:xfrm>
          <a:custGeom>
            <a:avLst/>
            <a:gdLst/>
            <a:ahLst/>
            <a:cxnLst/>
            <a:rect l="l" t="t" r="r" b="b"/>
            <a:pathLst>
              <a:path w="12857480">
                <a:moveTo>
                  <a:pt x="0" y="0"/>
                </a:moveTo>
                <a:lnTo>
                  <a:pt x="12856946" y="0"/>
                </a:lnTo>
              </a:path>
            </a:pathLst>
          </a:custGeom>
          <a:ln w="67055">
            <a:solidFill>
              <a:srgbClr val="FFFFFF"/>
            </a:solidFill>
          </a:ln>
        </p:spPr>
        <p:txBody>
          <a:bodyPr wrap="square" lIns="0" tIns="0" rIns="0" bIns="0" rtlCol="0"/>
          <a:lstStyle/>
          <a:p>
            <a:endParaRPr sz="920"/>
          </a:p>
        </p:txBody>
      </p:sp>
      <p:sp>
        <p:nvSpPr>
          <p:cNvPr id="34" name="object 34"/>
          <p:cNvSpPr txBox="1">
            <a:spLocks noGrp="1"/>
          </p:cNvSpPr>
          <p:nvPr>
            <p:ph type="title"/>
          </p:nvPr>
        </p:nvSpPr>
        <p:spPr>
          <a:xfrm>
            <a:off x="1899838" y="852402"/>
            <a:ext cx="4441371" cy="784451"/>
          </a:xfrm>
          <a:prstGeom prst="rect">
            <a:avLst/>
          </a:prstGeom>
        </p:spPr>
        <p:txBody>
          <a:bodyPr vert="horz" wrap="square" lIns="0" tIns="8768" rIns="0" bIns="0" rtlCol="0" anchor="ctr">
            <a:spAutoFit/>
          </a:bodyPr>
          <a:lstStyle/>
          <a:p>
            <a:pPr marL="6494">
              <a:spcBef>
                <a:spcPts val="69"/>
              </a:spcBef>
            </a:pPr>
            <a:r>
              <a:rPr sz="2800" spc="11" dirty="0">
                <a:solidFill>
                  <a:schemeClr val="bg1"/>
                </a:solidFill>
              </a:rPr>
              <a:t>Our </a:t>
            </a:r>
            <a:r>
              <a:rPr sz="2800" spc="8" dirty="0">
                <a:solidFill>
                  <a:schemeClr val="bg1"/>
                </a:solidFill>
              </a:rPr>
              <a:t>Shocks </a:t>
            </a:r>
            <a:r>
              <a:rPr sz="2800" spc="11" dirty="0">
                <a:solidFill>
                  <a:schemeClr val="bg1"/>
                </a:solidFill>
              </a:rPr>
              <a:t>and</a:t>
            </a:r>
            <a:r>
              <a:rPr sz="2800" spc="-31" dirty="0">
                <a:solidFill>
                  <a:schemeClr val="bg1"/>
                </a:solidFill>
              </a:rPr>
              <a:t> </a:t>
            </a:r>
            <a:r>
              <a:rPr sz="2800" spc="5" dirty="0">
                <a:solidFill>
                  <a:schemeClr val="bg1"/>
                </a:solidFill>
              </a:rPr>
              <a:t>Stresses</a:t>
            </a:r>
            <a:endParaRPr sz="2800" dirty="0">
              <a:solidFill>
                <a:schemeClr val="bg1"/>
              </a:solidFill>
            </a:endParaRPr>
          </a:p>
        </p:txBody>
      </p:sp>
      <p:sp>
        <p:nvSpPr>
          <p:cNvPr id="35" name="TextBox 34"/>
          <p:cNvSpPr txBox="1"/>
          <p:nvPr/>
        </p:nvSpPr>
        <p:spPr>
          <a:xfrm>
            <a:off x="2112525" y="6213988"/>
            <a:ext cx="6225891" cy="307777"/>
          </a:xfrm>
          <a:prstGeom prst="rect">
            <a:avLst/>
          </a:prstGeom>
          <a:noFill/>
        </p:spPr>
        <p:txBody>
          <a:bodyPr wrap="square" rtlCol="0">
            <a:spAutoFit/>
          </a:bodyPr>
          <a:lstStyle/>
          <a:p>
            <a:r>
              <a:rPr lang="en-US" sz="1400" dirty="0"/>
              <a:t>Source: </a:t>
            </a:r>
            <a:r>
              <a:rPr lang="en-US" sz="1400" i="1" dirty="0"/>
              <a:t>Resilient Louisville </a:t>
            </a:r>
            <a:r>
              <a:rPr lang="en-US" sz="1400" dirty="0"/>
              <a:t>Strategy Plan: louisvilleky.gov/resilience</a:t>
            </a:r>
          </a:p>
        </p:txBody>
      </p:sp>
    </p:spTree>
    <p:extLst>
      <p:ext uri="{BB962C8B-B14F-4D97-AF65-F5344CB8AC3E}">
        <p14:creationId xmlns:p14="http://schemas.microsoft.com/office/powerpoint/2010/main" val="1098041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ChangeAspect="1"/>
          </p:cNvPicPr>
          <p:nvPr/>
        </p:nvPicPr>
        <p:blipFill>
          <a:blip r:embed="rId2">
            <a:extLst>
              <a:ext uri="{28A0092B-C50C-407E-A947-70E740481C1C}">
                <a14:useLocalDpi xmlns:a14="http://schemas.microsoft.com/office/drawing/2010/main" val="0"/>
              </a:ext>
            </a:extLst>
          </a:blip>
          <a:srcRect t="3917" b="3917"/>
          <a:stretch>
            <a:fillRect/>
          </a:stretch>
        </p:blipFill>
        <p:spPr>
          <a:xfrm>
            <a:off x="824131" y="1144686"/>
            <a:ext cx="8596668" cy="3845718"/>
          </a:xfrm>
          <a:prstGeom prst="rect">
            <a:avLst/>
          </a:prstGeom>
        </p:spPr>
      </p:pic>
      <p:sp>
        <p:nvSpPr>
          <p:cNvPr id="6" name="Text Placeholder 3"/>
          <p:cNvSpPr txBox="1">
            <a:spLocks/>
          </p:cNvSpPr>
          <p:nvPr/>
        </p:nvSpPr>
        <p:spPr>
          <a:xfrm>
            <a:off x="691401" y="5128187"/>
            <a:ext cx="9099713" cy="14906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rgbClr val="336195"/>
                </a:solidFill>
                <a:latin typeface="Arial" panose="020B0604020202020204" pitchFamily="34" charset="0"/>
                <a:cs typeface="Arial" panose="020B0604020202020204" pitchFamily="34" charset="0"/>
              </a:rPr>
              <a:t>Civil unrest or civil disorder is a broad term used to describe unrest caused by a group of people, and can take many forms. The form of civil unrest that we are experiencing is sparked by a major event/events due to racial injustice, compounded by the current economic frustrations caused by COVID-19 pandemic</a:t>
            </a:r>
            <a:r>
              <a:rPr lang="en-US" sz="2200" dirty="0">
                <a:solidFill>
                  <a:srgbClr val="00B0F0"/>
                </a:solidFill>
                <a:latin typeface="Arial" panose="020B0604020202020204" pitchFamily="34" charset="0"/>
                <a:cs typeface="Arial" panose="020B0604020202020204" pitchFamily="34" charset="0"/>
              </a:rPr>
              <a:t>.</a:t>
            </a:r>
          </a:p>
        </p:txBody>
      </p:sp>
      <p:sp>
        <p:nvSpPr>
          <p:cNvPr id="7" name="Title 1"/>
          <p:cNvSpPr txBox="1">
            <a:spLocks/>
          </p:cNvSpPr>
          <p:nvPr/>
        </p:nvSpPr>
        <p:spPr>
          <a:xfrm>
            <a:off x="365287" y="481347"/>
            <a:ext cx="8596667" cy="566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336195"/>
                </a:solidFill>
              </a:rPr>
              <a:t>Civil Unrest</a:t>
            </a:r>
          </a:p>
        </p:txBody>
      </p:sp>
    </p:spTree>
    <p:extLst>
      <p:ext uri="{BB962C8B-B14F-4D97-AF65-F5344CB8AC3E}">
        <p14:creationId xmlns:p14="http://schemas.microsoft.com/office/powerpoint/2010/main" val="3757083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4368" y="441186"/>
            <a:ext cx="8596668" cy="698938"/>
          </a:xfrm>
        </p:spPr>
        <p:txBody>
          <a:bodyPr/>
          <a:lstStyle/>
          <a:p>
            <a:r>
              <a:rPr lang="en-US" dirty="0">
                <a:solidFill>
                  <a:srgbClr val="336195"/>
                </a:solidFill>
                <a:latin typeface="Arial Black" panose="020B0A04020102020204" pitchFamily="34" charset="0"/>
              </a:rPr>
              <a:t>Challenging Times</a:t>
            </a:r>
          </a:p>
        </p:txBody>
      </p:sp>
      <p:sp>
        <p:nvSpPr>
          <p:cNvPr id="5" name="Content Placeholder 2"/>
          <p:cNvSpPr txBox="1">
            <a:spLocks/>
          </p:cNvSpPr>
          <p:nvPr/>
        </p:nvSpPr>
        <p:spPr>
          <a:xfrm>
            <a:off x="204368" y="1656092"/>
            <a:ext cx="8596668" cy="286452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200" dirty="0">
                <a:solidFill>
                  <a:srgbClr val="336195"/>
                </a:solidFill>
                <a:latin typeface="Arial" panose="020B0604020202020204" pitchFamily="34" charset="0"/>
                <a:cs typeface="Arial" panose="020B0604020202020204" pitchFamily="34" charset="0"/>
              </a:rPr>
              <a:t>During these times, it can be challenging to leave concerns at home, and the stress can affect your collaboration, relationships and productivity at work. </a:t>
            </a:r>
          </a:p>
          <a:p>
            <a:pPr algn="l"/>
            <a:r>
              <a:rPr lang="en-US" sz="2200" dirty="0">
                <a:solidFill>
                  <a:srgbClr val="336195"/>
                </a:solidFill>
                <a:latin typeface="Arial" panose="020B0604020202020204" pitchFamily="34" charset="0"/>
                <a:cs typeface="Arial" panose="020B0604020202020204" pitchFamily="34" charset="0"/>
              </a:rPr>
              <a:t>The best workplaces are those that have diversity of thoughts and ideas, but this can also lead to head butting in times of high stress or conflict.</a:t>
            </a:r>
          </a:p>
          <a:p>
            <a:pPr algn="l"/>
            <a:r>
              <a:rPr lang="en-US" sz="2200" dirty="0">
                <a:solidFill>
                  <a:srgbClr val="336195"/>
                </a:solidFill>
                <a:latin typeface="Arial" panose="020B0604020202020204" pitchFamily="34" charset="0"/>
                <a:cs typeface="Arial" panose="020B0604020202020204" pitchFamily="34" charset="0"/>
              </a:rPr>
              <a:t>Conflict can negatively affect the workplace culture and turn an external crisis into an internal crisis.</a:t>
            </a:r>
          </a:p>
        </p:txBody>
      </p:sp>
      <p:pic>
        <p:nvPicPr>
          <p:cNvPr id="7" name="Shape 511" descr="Image result for no dapl"/>
          <p:cNvPicPr preferRelativeResize="0"/>
          <p:nvPr/>
        </p:nvPicPr>
        <p:blipFill rotWithShape="1">
          <a:blip r:embed="rId2">
            <a:alphaModFix/>
          </a:blip>
          <a:srcRect/>
          <a:stretch/>
        </p:blipFill>
        <p:spPr>
          <a:xfrm>
            <a:off x="2389816" y="4520615"/>
            <a:ext cx="4225772" cy="1934790"/>
          </a:xfrm>
          <a:prstGeom prst="rect">
            <a:avLst/>
          </a:prstGeom>
          <a:noFill/>
          <a:ln>
            <a:noFill/>
          </a:ln>
        </p:spPr>
      </p:pic>
      <p:pic>
        <p:nvPicPr>
          <p:cNvPr id="2" name="Picture 1" descr="Bridgespan Stands in Solidarity with Black People and Those Fight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3381" y="2027514"/>
            <a:ext cx="3390964" cy="1771779"/>
          </a:xfrm>
          <a:prstGeom prst="rect">
            <a:avLst/>
          </a:prstGeom>
        </p:spPr>
      </p:pic>
    </p:spTree>
    <p:extLst>
      <p:ext uri="{BB962C8B-B14F-4D97-AF65-F5344CB8AC3E}">
        <p14:creationId xmlns:p14="http://schemas.microsoft.com/office/powerpoint/2010/main" val="2274320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196247" y="463411"/>
            <a:ext cx="8596668" cy="762000"/>
          </a:xfrm>
        </p:spPr>
        <p:txBody>
          <a:bodyPr>
            <a:normAutofit/>
          </a:bodyPr>
          <a:lstStyle/>
          <a:p>
            <a:r>
              <a:rPr lang="en-US" dirty="0">
                <a:solidFill>
                  <a:srgbClr val="336195"/>
                </a:solidFill>
              </a:rPr>
              <a:t>Steps To Respond:</a:t>
            </a:r>
          </a:p>
        </p:txBody>
      </p:sp>
      <p:sp>
        <p:nvSpPr>
          <p:cNvPr id="5" name="Content Placeholder 2"/>
          <p:cNvSpPr txBox="1">
            <a:spLocks/>
          </p:cNvSpPr>
          <p:nvPr/>
        </p:nvSpPr>
        <p:spPr>
          <a:xfrm>
            <a:off x="551209" y="1655379"/>
            <a:ext cx="10831493" cy="38807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00000"/>
              </a:lnSpc>
              <a:spcBef>
                <a:spcPts val="0"/>
              </a:spcBef>
              <a:buFont typeface="Wingdings" panose="05000000000000000000" pitchFamily="2" charset="2"/>
              <a:buChar char="Ø"/>
            </a:pPr>
            <a:r>
              <a:rPr lang="en-US" sz="2400" dirty="0">
                <a:solidFill>
                  <a:srgbClr val="336195"/>
                </a:solidFill>
              </a:rPr>
              <a:t>Adhere to OSHA, this includes business continuity plans and emergency preparedness plan</a:t>
            </a:r>
            <a:br>
              <a:rPr lang="en-US" sz="2400" dirty="0">
                <a:solidFill>
                  <a:srgbClr val="336195"/>
                </a:solidFill>
              </a:rPr>
            </a:br>
            <a:endParaRPr lang="en-US" sz="2400" dirty="0">
              <a:solidFill>
                <a:srgbClr val="336195"/>
              </a:solidFill>
            </a:endParaRPr>
          </a:p>
          <a:p>
            <a:pPr marL="457200" indent="-457200" algn="l">
              <a:lnSpc>
                <a:spcPct val="100000"/>
              </a:lnSpc>
              <a:spcBef>
                <a:spcPts val="0"/>
              </a:spcBef>
              <a:buFont typeface="Wingdings" panose="05000000000000000000" pitchFamily="2" charset="2"/>
              <a:buChar char="Ø"/>
            </a:pPr>
            <a:r>
              <a:rPr lang="en-US" sz="2400" dirty="0">
                <a:solidFill>
                  <a:srgbClr val="336195"/>
                </a:solidFill>
              </a:rPr>
              <a:t>Set the tone for appropriate behavior</a:t>
            </a:r>
            <a:br>
              <a:rPr lang="en-US" sz="2400" dirty="0">
                <a:solidFill>
                  <a:srgbClr val="336195"/>
                </a:solidFill>
              </a:rPr>
            </a:br>
            <a:endParaRPr lang="en-US" sz="2400" dirty="0">
              <a:solidFill>
                <a:srgbClr val="336195"/>
              </a:solidFill>
            </a:endParaRPr>
          </a:p>
          <a:p>
            <a:pPr marL="457200" indent="-457200" algn="l">
              <a:lnSpc>
                <a:spcPct val="100000"/>
              </a:lnSpc>
              <a:spcBef>
                <a:spcPts val="0"/>
              </a:spcBef>
              <a:buFont typeface="Wingdings" panose="05000000000000000000" pitchFamily="2" charset="2"/>
              <a:buChar char="Ø"/>
            </a:pPr>
            <a:r>
              <a:rPr lang="en-US" sz="2400" dirty="0">
                <a:solidFill>
                  <a:srgbClr val="336195"/>
                </a:solidFill>
              </a:rPr>
              <a:t>Create a culture of diversity and inclusion</a:t>
            </a:r>
            <a:br>
              <a:rPr lang="en-US" sz="2400" dirty="0">
                <a:solidFill>
                  <a:srgbClr val="336195"/>
                </a:solidFill>
              </a:rPr>
            </a:br>
            <a:endParaRPr lang="en-US" sz="2400" dirty="0">
              <a:solidFill>
                <a:srgbClr val="336195"/>
              </a:solidFill>
            </a:endParaRPr>
          </a:p>
          <a:p>
            <a:pPr marL="457200" indent="-457200" algn="l">
              <a:lnSpc>
                <a:spcPct val="100000"/>
              </a:lnSpc>
              <a:spcBef>
                <a:spcPts val="0"/>
              </a:spcBef>
              <a:buFont typeface="Wingdings" panose="05000000000000000000" pitchFamily="2" charset="2"/>
              <a:buChar char="Ø"/>
            </a:pPr>
            <a:r>
              <a:rPr lang="en-US" sz="2400" dirty="0">
                <a:solidFill>
                  <a:srgbClr val="336195"/>
                </a:solidFill>
              </a:rPr>
              <a:t>Following and educate employees on our process for conflict resolution</a:t>
            </a:r>
            <a:br>
              <a:rPr lang="en-US" sz="2400" dirty="0">
                <a:solidFill>
                  <a:srgbClr val="336195"/>
                </a:solidFill>
              </a:rPr>
            </a:br>
            <a:endParaRPr lang="en-US" sz="2400" dirty="0">
              <a:solidFill>
                <a:srgbClr val="336195"/>
              </a:solidFill>
            </a:endParaRPr>
          </a:p>
          <a:p>
            <a:pPr marL="457200" indent="-457200" algn="l">
              <a:lnSpc>
                <a:spcPct val="100000"/>
              </a:lnSpc>
              <a:spcBef>
                <a:spcPts val="0"/>
              </a:spcBef>
              <a:buFont typeface="Wingdings" panose="05000000000000000000" pitchFamily="2" charset="2"/>
              <a:buChar char="Ø"/>
            </a:pPr>
            <a:r>
              <a:rPr lang="en-US" sz="2400" dirty="0">
                <a:solidFill>
                  <a:srgbClr val="336195"/>
                </a:solidFill>
              </a:rPr>
              <a:t>Understand community dynamics</a:t>
            </a:r>
            <a:br>
              <a:rPr lang="en-US" sz="2400" dirty="0">
                <a:solidFill>
                  <a:srgbClr val="336195"/>
                </a:solidFill>
              </a:rPr>
            </a:br>
            <a:endParaRPr lang="en-US" sz="2400" dirty="0">
              <a:solidFill>
                <a:srgbClr val="336195"/>
              </a:solidFill>
            </a:endParaRPr>
          </a:p>
          <a:p>
            <a:pPr marL="457200" indent="-457200" algn="l">
              <a:lnSpc>
                <a:spcPct val="100000"/>
              </a:lnSpc>
              <a:spcBef>
                <a:spcPts val="0"/>
              </a:spcBef>
              <a:buFont typeface="Wingdings" panose="05000000000000000000" pitchFamily="2" charset="2"/>
              <a:buChar char="Ø"/>
            </a:pPr>
            <a:r>
              <a:rPr lang="en-US" sz="2400" dirty="0">
                <a:solidFill>
                  <a:srgbClr val="336195"/>
                </a:solidFill>
              </a:rPr>
              <a:t>Effective communication with employees</a:t>
            </a:r>
          </a:p>
        </p:txBody>
      </p:sp>
    </p:spTree>
    <p:extLst>
      <p:ext uri="{BB962C8B-B14F-4D97-AF65-F5344CB8AC3E}">
        <p14:creationId xmlns:p14="http://schemas.microsoft.com/office/powerpoint/2010/main" val="970972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0482" y="466874"/>
            <a:ext cx="8596668" cy="730469"/>
          </a:xfrm>
        </p:spPr>
        <p:txBody>
          <a:bodyPr>
            <a:normAutofit/>
          </a:bodyPr>
          <a:lstStyle/>
          <a:p>
            <a:r>
              <a:rPr lang="en-US" dirty="0">
                <a:solidFill>
                  <a:srgbClr val="336195"/>
                </a:solidFill>
              </a:rPr>
              <a:t>Community</a:t>
            </a:r>
            <a:r>
              <a:rPr lang="en-US" sz="4000" dirty="0">
                <a:solidFill>
                  <a:srgbClr val="336195"/>
                </a:solidFill>
              </a:rPr>
              <a:t> Healing</a:t>
            </a:r>
          </a:p>
        </p:txBody>
      </p:sp>
      <p:sp>
        <p:nvSpPr>
          <p:cNvPr id="5" name="Content Placeholder 2"/>
          <p:cNvSpPr txBox="1">
            <a:spLocks/>
          </p:cNvSpPr>
          <p:nvPr/>
        </p:nvSpPr>
        <p:spPr>
          <a:xfrm>
            <a:off x="630812" y="1393506"/>
            <a:ext cx="10768431" cy="38807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10000"/>
              </a:lnSpc>
              <a:spcBef>
                <a:spcPts val="0"/>
              </a:spcBef>
              <a:buFont typeface="Wingdings" panose="05000000000000000000" pitchFamily="2" charset="2"/>
              <a:buChar char="Ø"/>
            </a:pPr>
            <a:r>
              <a:rPr lang="en-US" sz="2400" dirty="0">
                <a:solidFill>
                  <a:srgbClr val="336195"/>
                </a:solidFill>
              </a:rPr>
              <a:t>MSD and utilities are vital contributors to our communities</a:t>
            </a:r>
          </a:p>
          <a:p>
            <a:pPr marL="457200" indent="-457200" algn="l">
              <a:lnSpc>
                <a:spcPct val="110000"/>
              </a:lnSpc>
              <a:spcBef>
                <a:spcPts val="0"/>
              </a:spcBef>
              <a:buFont typeface="Wingdings" panose="05000000000000000000" pitchFamily="2" charset="2"/>
              <a:buChar char="Ø"/>
            </a:pPr>
            <a:endParaRPr lang="en-US" sz="2400" dirty="0">
              <a:solidFill>
                <a:srgbClr val="336195"/>
              </a:solidFill>
            </a:endParaRPr>
          </a:p>
          <a:p>
            <a:pPr marL="457200" indent="-457200" algn="l">
              <a:lnSpc>
                <a:spcPct val="110000"/>
              </a:lnSpc>
              <a:spcBef>
                <a:spcPts val="0"/>
              </a:spcBef>
              <a:buFont typeface="Wingdings" panose="05000000000000000000" pitchFamily="2" charset="2"/>
              <a:buChar char="Ø"/>
            </a:pPr>
            <a:r>
              <a:rPr lang="en-US" sz="2400" dirty="0">
                <a:solidFill>
                  <a:srgbClr val="336195"/>
                </a:solidFill>
              </a:rPr>
              <a:t>We must be a part of the healing of the community</a:t>
            </a:r>
            <a:br>
              <a:rPr lang="en-US" sz="2400" dirty="0">
                <a:solidFill>
                  <a:srgbClr val="336195"/>
                </a:solidFill>
              </a:rPr>
            </a:br>
            <a:endParaRPr lang="en-US" sz="2400" dirty="0">
              <a:solidFill>
                <a:srgbClr val="336195"/>
              </a:solidFill>
            </a:endParaRPr>
          </a:p>
          <a:p>
            <a:pPr marL="457200" indent="-457200" algn="l">
              <a:lnSpc>
                <a:spcPct val="110000"/>
              </a:lnSpc>
              <a:spcBef>
                <a:spcPts val="0"/>
              </a:spcBef>
              <a:buFont typeface="Wingdings" panose="05000000000000000000" pitchFamily="2" charset="2"/>
              <a:buChar char="Ø"/>
            </a:pPr>
            <a:r>
              <a:rPr lang="en-US" sz="2400" dirty="0">
                <a:solidFill>
                  <a:srgbClr val="336195"/>
                </a:solidFill>
              </a:rPr>
              <a:t>Partnering with the organizations for equity and social justice</a:t>
            </a:r>
            <a:br>
              <a:rPr lang="en-US" sz="2400" dirty="0">
                <a:solidFill>
                  <a:srgbClr val="336195"/>
                </a:solidFill>
              </a:rPr>
            </a:br>
            <a:endParaRPr lang="en-US" sz="2400" dirty="0">
              <a:solidFill>
                <a:srgbClr val="336195"/>
              </a:solidFill>
            </a:endParaRPr>
          </a:p>
          <a:p>
            <a:pPr lvl="1"/>
            <a:endParaRPr lang="en-US" sz="2400" dirty="0">
              <a:solidFill>
                <a:srgbClr val="336195"/>
              </a:solidFill>
            </a:endParaRPr>
          </a:p>
        </p:txBody>
      </p:sp>
      <p:pic>
        <p:nvPicPr>
          <p:cNvPr id="3" name="Picture 2" descr="All Relationships Can Be Healed When All Parties Are Willing — Yvonne Chas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4386" y="3715099"/>
            <a:ext cx="7122764" cy="2819161"/>
          </a:xfrm>
          <a:prstGeom prst="rect">
            <a:avLst/>
          </a:prstGeom>
        </p:spPr>
      </p:pic>
    </p:spTree>
    <p:extLst>
      <p:ext uri="{BB962C8B-B14F-4D97-AF65-F5344CB8AC3E}">
        <p14:creationId xmlns:p14="http://schemas.microsoft.com/office/powerpoint/2010/main" val="456919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1326" y="1000809"/>
            <a:ext cx="10893972" cy="900545"/>
          </a:xfrm>
        </p:spPr>
        <p:txBody>
          <a:bodyPr>
            <a:noAutofit/>
          </a:bodyPr>
          <a:lstStyle/>
          <a:p>
            <a:r>
              <a:rPr lang="en-US" dirty="0">
                <a:solidFill>
                  <a:srgbClr val="336195"/>
                </a:solidFill>
              </a:rPr>
              <a:t>National Best Practice to Create Equity and Inclusive Culture</a:t>
            </a:r>
            <a:br>
              <a:rPr lang="en-US" dirty="0">
                <a:solidFill>
                  <a:srgbClr val="336195"/>
                </a:solidFill>
              </a:rPr>
            </a:br>
            <a:endParaRPr lang="en-US" dirty="0">
              <a:solidFill>
                <a:srgbClr val="336195"/>
              </a:solidFill>
            </a:endParaRPr>
          </a:p>
        </p:txBody>
      </p:sp>
      <p:grpSp>
        <p:nvGrpSpPr>
          <p:cNvPr id="5" name="Group 4"/>
          <p:cNvGrpSpPr/>
          <p:nvPr/>
        </p:nvGrpSpPr>
        <p:grpSpPr>
          <a:xfrm>
            <a:off x="4678141" y="2144110"/>
            <a:ext cx="3062727" cy="1709138"/>
            <a:chOff x="2645652" y="1017583"/>
            <a:chExt cx="2566429" cy="1516006"/>
          </a:xfrm>
          <a:solidFill>
            <a:srgbClr val="336195"/>
          </a:solidFill>
          <a:scene3d>
            <a:camera prst="orthographicFront"/>
            <a:lightRig rig="threePt" dir="t">
              <a:rot lat="0" lon="0" rev="7500000"/>
            </a:lightRig>
          </a:scene3d>
        </p:grpSpPr>
        <p:sp>
          <p:nvSpPr>
            <p:cNvPr id="12" name="Rounded Rectangle 11"/>
            <p:cNvSpPr/>
            <p:nvPr/>
          </p:nvSpPr>
          <p:spPr>
            <a:xfrm>
              <a:off x="2645652" y="1017583"/>
              <a:ext cx="2566429" cy="1516006"/>
            </a:xfrm>
            <a:prstGeom prst="roundRect">
              <a:avLst/>
            </a:prstGeom>
            <a:grp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3" name="Rounded Rectangle 4"/>
            <p:cNvSpPr txBox="1"/>
            <p:nvPr/>
          </p:nvSpPr>
          <p:spPr>
            <a:xfrm>
              <a:off x="2719657" y="1091588"/>
              <a:ext cx="2418419" cy="136799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2000" b="1" kern="1200" dirty="0">
                  <a:latin typeface="Avenir Book" charset="0"/>
                  <a:ea typeface="Avenir Book" charset="0"/>
                  <a:cs typeface="Avenir Book" charset="0"/>
                </a:rPr>
                <a:t>Normalize</a:t>
              </a:r>
              <a:endParaRPr lang="en-US" sz="2000" kern="1200" dirty="0">
                <a:latin typeface="Avenir Book" charset="0"/>
                <a:ea typeface="Avenir Book" charset="0"/>
                <a:cs typeface="Avenir Book" charset="0"/>
              </a:endParaRPr>
            </a:p>
            <a:p>
              <a:pPr marL="171450" lvl="1" indent="-171450" algn="l" defTabSz="711200">
                <a:lnSpc>
                  <a:spcPct val="90000"/>
                </a:lnSpc>
                <a:spcBef>
                  <a:spcPct val="0"/>
                </a:spcBef>
                <a:spcAft>
                  <a:spcPct val="15000"/>
                </a:spcAft>
                <a:buChar char="••"/>
              </a:pPr>
              <a:r>
                <a:rPr lang="en-US" sz="2000" kern="1200" dirty="0">
                  <a:latin typeface="Avenir Book" charset="0"/>
                  <a:ea typeface="Avenir Book" charset="0"/>
                  <a:cs typeface="Avenir Book" charset="0"/>
                </a:rPr>
                <a:t>A shared analysis and definitions</a:t>
              </a:r>
            </a:p>
            <a:p>
              <a:pPr marL="171450" lvl="1" indent="-171450" algn="l" defTabSz="711200">
                <a:lnSpc>
                  <a:spcPct val="90000"/>
                </a:lnSpc>
                <a:spcBef>
                  <a:spcPct val="0"/>
                </a:spcBef>
                <a:spcAft>
                  <a:spcPct val="15000"/>
                </a:spcAft>
                <a:buChar char="••"/>
              </a:pPr>
              <a:r>
                <a:rPr lang="en-US" sz="2000" kern="1200" dirty="0">
                  <a:latin typeface="Avenir Book" charset="0"/>
                  <a:ea typeface="Avenir Book" charset="0"/>
                  <a:cs typeface="Avenir Book" charset="0"/>
                </a:rPr>
                <a:t>Urgency / prioritize</a:t>
              </a:r>
            </a:p>
          </p:txBody>
        </p:sp>
      </p:grpSp>
      <p:grpSp>
        <p:nvGrpSpPr>
          <p:cNvPr id="6" name="Group 5"/>
          <p:cNvGrpSpPr/>
          <p:nvPr/>
        </p:nvGrpSpPr>
        <p:grpSpPr>
          <a:xfrm>
            <a:off x="6835994" y="4096004"/>
            <a:ext cx="3175109" cy="1796354"/>
            <a:chOff x="4945395" y="2787022"/>
            <a:chExt cx="2217390" cy="1445094"/>
          </a:xfrm>
          <a:solidFill>
            <a:srgbClr val="336195"/>
          </a:solidFill>
          <a:scene3d>
            <a:camera prst="orthographicFront"/>
            <a:lightRig rig="threePt" dir="t">
              <a:rot lat="0" lon="0" rev="7500000"/>
            </a:lightRig>
          </a:scene3d>
        </p:grpSpPr>
        <p:sp>
          <p:nvSpPr>
            <p:cNvPr id="10" name="Rounded Rectangle 9"/>
            <p:cNvSpPr/>
            <p:nvPr/>
          </p:nvSpPr>
          <p:spPr>
            <a:xfrm>
              <a:off x="4945395" y="2787022"/>
              <a:ext cx="2217390" cy="1445094"/>
            </a:xfrm>
            <a:prstGeom prst="roundRect">
              <a:avLst/>
            </a:prstGeom>
            <a:grp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1" name="Rounded Rectangle 6"/>
            <p:cNvSpPr txBox="1"/>
            <p:nvPr/>
          </p:nvSpPr>
          <p:spPr>
            <a:xfrm>
              <a:off x="5015939" y="2857566"/>
              <a:ext cx="2076302" cy="130400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2000" b="1" kern="1200" dirty="0">
                  <a:latin typeface="Avenir Book" charset="0"/>
                  <a:ea typeface="Avenir Book" charset="0"/>
                  <a:cs typeface="Avenir Book" charset="0"/>
                </a:rPr>
                <a:t>Organize</a:t>
              </a:r>
            </a:p>
            <a:p>
              <a:pPr marL="171450" lvl="1" indent="-171450" algn="l" defTabSz="711200">
                <a:lnSpc>
                  <a:spcPct val="90000"/>
                </a:lnSpc>
                <a:spcBef>
                  <a:spcPct val="0"/>
                </a:spcBef>
                <a:spcAft>
                  <a:spcPct val="15000"/>
                </a:spcAft>
                <a:buChar char="••"/>
              </a:pPr>
              <a:r>
                <a:rPr lang="en-US" sz="2000" kern="1200" dirty="0">
                  <a:latin typeface="Avenir Book" charset="0"/>
                  <a:ea typeface="Avenir Book" charset="0"/>
                  <a:cs typeface="Avenir Book" charset="0"/>
                </a:rPr>
                <a:t>Internal infrastructure</a:t>
              </a:r>
            </a:p>
            <a:p>
              <a:pPr marL="171450" lvl="1" indent="-171450" algn="l" defTabSz="711200">
                <a:lnSpc>
                  <a:spcPct val="90000"/>
                </a:lnSpc>
                <a:spcBef>
                  <a:spcPct val="0"/>
                </a:spcBef>
                <a:spcAft>
                  <a:spcPct val="15000"/>
                </a:spcAft>
                <a:buChar char="••"/>
              </a:pPr>
              <a:r>
                <a:rPr lang="en-US" sz="2000" kern="1200" dirty="0">
                  <a:latin typeface="Avenir Book" charset="0"/>
                  <a:ea typeface="Avenir Book" charset="0"/>
                  <a:cs typeface="Avenir Book" charset="0"/>
                </a:rPr>
                <a:t>Partnerships</a:t>
              </a:r>
            </a:p>
          </p:txBody>
        </p:sp>
      </p:grpSp>
      <p:grpSp>
        <p:nvGrpSpPr>
          <p:cNvPr id="7" name="Group 6"/>
          <p:cNvGrpSpPr/>
          <p:nvPr/>
        </p:nvGrpSpPr>
        <p:grpSpPr>
          <a:xfrm>
            <a:off x="2064166" y="4061495"/>
            <a:ext cx="3214890" cy="1865372"/>
            <a:chOff x="932704" y="2957974"/>
            <a:chExt cx="2217390" cy="1441303"/>
          </a:xfrm>
          <a:solidFill>
            <a:srgbClr val="336195"/>
          </a:solidFill>
          <a:scene3d>
            <a:camera prst="orthographicFront"/>
            <a:lightRig rig="threePt" dir="t">
              <a:rot lat="0" lon="0" rev="7500000"/>
            </a:lightRig>
          </a:scene3d>
        </p:grpSpPr>
        <p:sp>
          <p:nvSpPr>
            <p:cNvPr id="8" name="Rounded Rectangle 7"/>
            <p:cNvSpPr/>
            <p:nvPr/>
          </p:nvSpPr>
          <p:spPr>
            <a:xfrm>
              <a:off x="932704" y="2957974"/>
              <a:ext cx="2217390" cy="1441303"/>
            </a:xfrm>
            <a:prstGeom prst="roundRect">
              <a:avLst/>
            </a:prstGeom>
            <a:grp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9" name="Rounded Rectangle 8"/>
            <p:cNvSpPr txBox="1"/>
            <p:nvPr/>
          </p:nvSpPr>
          <p:spPr>
            <a:xfrm>
              <a:off x="1003063" y="3028333"/>
              <a:ext cx="2076672" cy="1300585"/>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t" anchorCtr="0">
              <a:noAutofit/>
            </a:bodyPr>
            <a:lstStyle/>
            <a:p>
              <a:pPr lvl="0" defTabSz="711200">
                <a:lnSpc>
                  <a:spcPct val="90000"/>
                </a:lnSpc>
                <a:spcBef>
                  <a:spcPct val="0"/>
                </a:spcBef>
                <a:spcAft>
                  <a:spcPts val="0"/>
                </a:spcAft>
              </a:pPr>
              <a:r>
                <a:rPr lang="en-US" sz="2000" b="1" dirty="0">
                  <a:latin typeface="Avenir Book" charset="0"/>
                  <a:ea typeface="Avenir Book" charset="0"/>
                  <a:cs typeface="Avenir Book" charset="0"/>
                </a:rPr>
                <a:t>Operationalize</a:t>
              </a:r>
            </a:p>
            <a:p>
              <a:pPr marL="171450" lvl="1" indent="-171450" defTabSz="711200">
                <a:lnSpc>
                  <a:spcPct val="90000"/>
                </a:lnSpc>
                <a:spcBef>
                  <a:spcPct val="0"/>
                </a:spcBef>
                <a:spcAft>
                  <a:spcPct val="15000"/>
                </a:spcAft>
                <a:buChar char="••"/>
              </a:pPr>
              <a:r>
                <a:rPr lang="en-US" sz="2000" dirty="0">
                  <a:latin typeface="Avenir Book" charset="0"/>
                  <a:ea typeface="Avenir Book" charset="0"/>
                  <a:cs typeface="Avenir Book" charset="0"/>
                </a:rPr>
                <a:t>Racial equity tools</a:t>
              </a:r>
            </a:p>
            <a:p>
              <a:pPr marL="171450" lvl="1" indent="-171450" defTabSz="711200">
                <a:lnSpc>
                  <a:spcPct val="90000"/>
                </a:lnSpc>
                <a:spcBef>
                  <a:spcPct val="0"/>
                </a:spcBef>
                <a:spcAft>
                  <a:spcPct val="15000"/>
                </a:spcAft>
                <a:buChar char="••"/>
              </a:pPr>
              <a:r>
                <a:rPr lang="en-US" sz="2000" dirty="0">
                  <a:latin typeface="Avenir Book" charset="0"/>
                  <a:ea typeface="Avenir Book" charset="0"/>
                  <a:cs typeface="Avenir Book" charset="0"/>
                </a:rPr>
                <a:t>Data to develop strategies and drive results</a:t>
              </a:r>
            </a:p>
          </p:txBody>
        </p:sp>
      </p:grpSp>
      <p:cxnSp>
        <p:nvCxnSpPr>
          <p:cNvPr id="17" name="Straight Arrow Connector 16"/>
          <p:cNvCxnSpPr/>
          <p:nvPr/>
        </p:nvCxnSpPr>
        <p:spPr>
          <a:xfrm flipV="1">
            <a:off x="2854036" y="2998679"/>
            <a:ext cx="1593273" cy="7711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971700" y="2998679"/>
            <a:ext cx="1407827" cy="8545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5461441" y="5140037"/>
            <a:ext cx="1192167" cy="138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078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3972" y="444709"/>
            <a:ext cx="8596668" cy="793531"/>
          </a:xfrm>
        </p:spPr>
        <p:txBody>
          <a:bodyPr>
            <a:normAutofit/>
          </a:bodyPr>
          <a:lstStyle/>
          <a:p>
            <a:r>
              <a:rPr lang="en-US" dirty="0">
                <a:solidFill>
                  <a:srgbClr val="336195"/>
                </a:solidFill>
              </a:rPr>
              <a:t>Normalize</a:t>
            </a:r>
          </a:p>
        </p:txBody>
      </p:sp>
      <p:sp>
        <p:nvSpPr>
          <p:cNvPr id="5" name="Content Placeholder 2"/>
          <p:cNvSpPr txBox="1">
            <a:spLocks/>
          </p:cNvSpPr>
          <p:nvPr/>
        </p:nvSpPr>
        <p:spPr>
          <a:xfrm>
            <a:off x="752285" y="1525059"/>
            <a:ext cx="8596668" cy="44609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Ø"/>
            </a:pPr>
            <a:r>
              <a:rPr lang="en-US" sz="2400" dirty="0">
                <a:solidFill>
                  <a:srgbClr val="336195"/>
                </a:solidFill>
              </a:rPr>
              <a:t>Shared Analysis and Definitions</a:t>
            </a:r>
            <a:br>
              <a:rPr lang="en-US" sz="2400" dirty="0">
                <a:solidFill>
                  <a:srgbClr val="336195"/>
                </a:solidFill>
              </a:rPr>
            </a:br>
            <a:endParaRPr lang="en-US" sz="2400" dirty="0">
              <a:solidFill>
                <a:srgbClr val="336195"/>
              </a:solidFill>
            </a:endParaRPr>
          </a:p>
          <a:p>
            <a:pPr marL="342900" indent="-342900" algn="l">
              <a:buFont typeface="Wingdings" panose="05000000000000000000" pitchFamily="2" charset="2"/>
              <a:buChar char="Ø"/>
            </a:pPr>
            <a:r>
              <a:rPr lang="en-US" sz="2400" dirty="0">
                <a:solidFill>
                  <a:srgbClr val="336195"/>
                </a:solidFill>
              </a:rPr>
              <a:t>Setting Priorities</a:t>
            </a:r>
            <a:br>
              <a:rPr lang="en-US" sz="2400" dirty="0">
                <a:solidFill>
                  <a:srgbClr val="336195"/>
                </a:solidFill>
              </a:rPr>
            </a:br>
            <a:endParaRPr lang="en-US" sz="2400" dirty="0">
              <a:solidFill>
                <a:srgbClr val="336195"/>
              </a:solidFill>
            </a:endParaRPr>
          </a:p>
          <a:p>
            <a:pPr marL="342900" indent="-342900" algn="l">
              <a:buFont typeface="Wingdings" panose="05000000000000000000" pitchFamily="2" charset="2"/>
              <a:buChar char="Ø"/>
            </a:pPr>
            <a:r>
              <a:rPr lang="en-US" sz="2400" dirty="0">
                <a:solidFill>
                  <a:srgbClr val="336195"/>
                </a:solidFill>
              </a:rPr>
              <a:t>Normalize involves: </a:t>
            </a:r>
          </a:p>
          <a:p>
            <a:pPr algn="l"/>
            <a:r>
              <a:rPr lang="en-US" sz="2400" dirty="0">
                <a:solidFill>
                  <a:srgbClr val="336195"/>
                </a:solidFill>
              </a:rPr>
              <a:t> </a:t>
            </a:r>
          </a:p>
          <a:p>
            <a:pPr marL="800100" lvl="1" indent="-342900" algn="l">
              <a:buFont typeface="Wingdings" panose="05000000000000000000" pitchFamily="2" charset="2"/>
              <a:buChar char="Ø"/>
            </a:pPr>
            <a:r>
              <a:rPr lang="en-US" sz="2400" dirty="0">
                <a:solidFill>
                  <a:srgbClr val="336195"/>
                </a:solidFill>
              </a:rPr>
              <a:t>Training, including implicit or unconscious bias training</a:t>
            </a:r>
          </a:p>
          <a:p>
            <a:pPr marL="800100" lvl="1" indent="-342900" algn="l">
              <a:buFont typeface="Wingdings" panose="05000000000000000000" pitchFamily="2" charset="2"/>
              <a:buChar char="Ø"/>
            </a:pPr>
            <a:r>
              <a:rPr lang="en-US" sz="2400" dirty="0">
                <a:solidFill>
                  <a:srgbClr val="336195"/>
                </a:solidFill>
              </a:rPr>
              <a:t>Educational opportunities</a:t>
            </a:r>
          </a:p>
          <a:p>
            <a:pPr marL="800100" lvl="1" indent="-342900" algn="l">
              <a:buFont typeface="Wingdings" panose="05000000000000000000" pitchFamily="2" charset="2"/>
              <a:buChar char="Ø"/>
            </a:pPr>
            <a:r>
              <a:rPr lang="en-US" sz="2400" dirty="0">
                <a:solidFill>
                  <a:srgbClr val="336195"/>
                </a:solidFill>
              </a:rPr>
              <a:t>Courageous conversations</a:t>
            </a:r>
          </a:p>
          <a:p>
            <a:pPr marL="800100" lvl="1" indent="-342900" algn="l">
              <a:buFont typeface="Wingdings" panose="05000000000000000000" pitchFamily="2" charset="2"/>
              <a:buChar char="Ø"/>
            </a:pPr>
            <a:r>
              <a:rPr lang="en-US" sz="2400" dirty="0">
                <a:solidFill>
                  <a:srgbClr val="336195"/>
                </a:solidFill>
              </a:rPr>
              <a:t>Employee Resource Groups</a:t>
            </a:r>
          </a:p>
        </p:txBody>
      </p:sp>
      <p:pic>
        <p:nvPicPr>
          <p:cNvPr id="3" name="Picture 2" descr="Equity, Diversity and Inclusion – Word cloud – WordItOu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3735" y="665825"/>
            <a:ext cx="5130435" cy="3180869"/>
          </a:xfrm>
          <a:prstGeom prst="rect">
            <a:avLst/>
          </a:prstGeom>
        </p:spPr>
      </p:pic>
    </p:spTree>
    <p:extLst>
      <p:ext uri="{BB962C8B-B14F-4D97-AF65-F5344CB8AC3E}">
        <p14:creationId xmlns:p14="http://schemas.microsoft.com/office/powerpoint/2010/main" val="1706349705"/>
      </p:ext>
    </p:extLst>
  </p:cSld>
  <p:clrMapOvr>
    <a:masterClrMapping/>
  </p:clrMapOvr>
</p:sld>
</file>

<file path=ppt/theme/theme1.xml><?xml version="1.0" encoding="utf-8"?>
<a:theme xmlns:a="http://schemas.openxmlformats.org/drawingml/2006/main" name="MSD_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cities.potx" id="{818F6008-6C11-4D07-979F-11528D62A731}" vid="{AAA2C40F-0E83-400A-B7EA-E6C196D73D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2-10am-Kellie_Watson_5cities</Template>
  <TotalTime>0</TotalTime>
  <Words>833</Words>
  <Application>Microsoft Office PowerPoint</Application>
  <PresentationFormat>Widescreen</PresentationFormat>
  <Paragraphs>163</Paragraphs>
  <Slides>27</Slides>
  <Notes>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Black</vt:lpstr>
      <vt:lpstr>Avenir Book</vt:lpstr>
      <vt:lpstr>Calibri</vt:lpstr>
      <vt:lpstr>Verdana</vt:lpstr>
      <vt:lpstr>Wingdings</vt:lpstr>
      <vt:lpstr>MSD_Theme</vt:lpstr>
      <vt:lpstr>PowerPoint Presentation</vt:lpstr>
      <vt:lpstr>Louisville is committed to being a Resilient city by creating a Culture of Equity, Compassion, and Trust.</vt:lpstr>
      <vt:lpstr>Our Shocks and Stresses</vt:lpstr>
      <vt:lpstr>PowerPoint Presentation</vt:lpstr>
      <vt:lpstr>Challenging Times</vt:lpstr>
      <vt:lpstr>Steps To Respond:</vt:lpstr>
      <vt:lpstr>Community Healing</vt:lpstr>
      <vt:lpstr>National Best Practice to Create Equity and Inclusive Culture </vt:lpstr>
      <vt:lpstr>Normalize</vt:lpstr>
      <vt:lpstr>DEI Training and Educational Opportunities</vt:lpstr>
      <vt:lpstr>Courageous Conversations</vt:lpstr>
      <vt:lpstr> Organize </vt:lpstr>
      <vt:lpstr>Role of Leadership</vt:lpstr>
      <vt:lpstr>Role of Leadership</vt:lpstr>
      <vt:lpstr>Leaders Can Support DEI</vt:lpstr>
      <vt:lpstr>Internal Change Infrastructure</vt:lpstr>
      <vt:lpstr>Changing Minds</vt:lpstr>
      <vt:lpstr>Operationalize</vt:lpstr>
      <vt:lpstr>Approaches</vt:lpstr>
      <vt:lpstr>Approaches</vt:lpstr>
      <vt:lpstr>Examples of Approaches</vt:lpstr>
      <vt:lpstr>Tools for Accountability and Equity </vt:lpstr>
      <vt:lpstr>Purpose of the Toolkit</vt:lpstr>
      <vt:lpstr>What is an Equity Tool? Actively inserts equity into decision making process</vt:lpstr>
      <vt:lpstr>What is an Equity Tool Process?</vt:lpstr>
      <vt:lpstr>Equity Action Plan</vt:lpstr>
      <vt:lpstr>Questions or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Nalley, Mike</dc:creator>
  <cp:lastModifiedBy>Nalley, Mike</cp:lastModifiedBy>
  <cp:revision>1</cp:revision>
  <cp:lastPrinted>2020-06-16T16:31:11Z</cp:lastPrinted>
  <dcterms:created xsi:type="dcterms:W3CDTF">2022-09-30T14:44:01Z</dcterms:created>
  <dcterms:modified xsi:type="dcterms:W3CDTF">2022-09-30T14:44:49Z</dcterms:modified>
</cp:coreProperties>
</file>