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notesMasterIdLst>
    <p:notesMasterId r:id="rId26"/>
  </p:notesMasterIdLst>
  <p:handoutMasterIdLst>
    <p:handoutMasterId r:id="rId27"/>
  </p:handoutMasterIdLst>
  <p:sldIdLst>
    <p:sldId id="256" r:id="rId7"/>
    <p:sldId id="517" r:id="rId8"/>
    <p:sldId id="278" r:id="rId9"/>
    <p:sldId id="518" r:id="rId10"/>
    <p:sldId id="302" r:id="rId11"/>
    <p:sldId id="523" r:id="rId12"/>
    <p:sldId id="269" r:id="rId13"/>
    <p:sldId id="520" r:id="rId14"/>
    <p:sldId id="442" r:id="rId15"/>
    <p:sldId id="513" r:id="rId16"/>
    <p:sldId id="514" r:id="rId17"/>
    <p:sldId id="521" r:id="rId18"/>
    <p:sldId id="522" r:id="rId19"/>
    <p:sldId id="510" r:id="rId20"/>
    <p:sldId id="509" r:id="rId21"/>
    <p:sldId id="516" r:id="rId22"/>
    <p:sldId id="268" r:id="rId23"/>
    <p:sldId id="298" r:id="rId24"/>
    <p:sldId id="524" r:id="rId25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041"/>
    <a:srgbClr val="284570"/>
    <a:srgbClr val="7AA7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570" y="66"/>
      </p:cViewPr>
      <p:guideLst>
        <p:guide orient="horz" pos="257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lley, Mike" userId="79c299f9-3b84-476d-b1cd-bbb02d8e1577" providerId="ADAL" clId="{9B0D0EE3-57EB-4F12-826F-353000BCBAFA}"/>
    <pc:docChg chg="modSld">
      <pc:chgData name="Nalley, Mike" userId="79c299f9-3b84-476d-b1cd-bbb02d8e1577" providerId="ADAL" clId="{9B0D0EE3-57EB-4F12-826F-353000BCBAFA}" dt="2022-09-21T14:43:36.814" v="11" actId="20577"/>
      <pc:docMkLst>
        <pc:docMk/>
      </pc:docMkLst>
      <pc:sldChg chg="modSp">
        <pc:chgData name="Nalley, Mike" userId="79c299f9-3b84-476d-b1cd-bbb02d8e1577" providerId="ADAL" clId="{9B0D0EE3-57EB-4F12-826F-353000BCBAFA}" dt="2022-09-21T14:43:26.298" v="4" actId="20577"/>
        <pc:sldMkLst>
          <pc:docMk/>
          <pc:sldMk cId="995028207" sldId="513"/>
        </pc:sldMkLst>
        <pc:spChg chg="mod">
          <ac:chgData name="Nalley, Mike" userId="79c299f9-3b84-476d-b1cd-bbb02d8e1577" providerId="ADAL" clId="{9B0D0EE3-57EB-4F12-826F-353000BCBAFA}" dt="2022-09-21T14:43:26.298" v="4" actId="20577"/>
          <ac:spMkLst>
            <pc:docMk/>
            <pc:sldMk cId="995028207" sldId="513"/>
            <ac:spMk id="2" creationId="{00000000-0000-0000-0000-000000000000}"/>
          </ac:spMkLst>
        </pc:spChg>
      </pc:sldChg>
      <pc:sldChg chg="modSp">
        <pc:chgData name="Nalley, Mike" userId="79c299f9-3b84-476d-b1cd-bbb02d8e1577" providerId="ADAL" clId="{9B0D0EE3-57EB-4F12-826F-353000BCBAFA}" dt="2022-09-21T14:43:36.814" v="11" actId="20577"/>
        <pc:sldMkLst>
          <pc:docMk/>
          <pc:sldMk cId="4038589736" sldId="514"/>
        </pc:sldMkLst>
        <pc:spChg chg="mod">
          <ac:chgData name="Nalley, Mike" userId="79c299f9-3b84-476d-b1cd-bbb02d8e1577" providerId="ADAL" clId="{9B0D0EE3-57EB-4F12-826F-353000BCBAFA}" dt="2022-09-21T14:43:36.814" v="11" actId="20577"/>
          <ac:spMkLst>
            <pc:docMk/>
            <pc:sldMk cId="4038589736" sldId="514"/>
            <ac:spMk id="7" creationId="{557D9252-2D96-B6C6-6E62-24B4DCB89F6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DA9EE26-5693-476B-B7DC-195742381EAF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D03BF6-ACAC-43B0-B4ED-B32E46BD0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50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4247A74-AF7D-446C-9B09-8F016E5F995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60A33DC-BF54-4131-BF45-044334D36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8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81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3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97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86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79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9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45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21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74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17FF0-6B57-434D-9BD8-07B46F61CC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41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18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3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90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1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17FF0-6B57-434D-9BD8-07B46F61CC6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25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56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68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33DC-BF54-4131-BF45-044334D36E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04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17FF0-6B57-434D-9BD8-07B46F61C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6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5910263" cy="6858000"/>
          </a:xfrm>
          <a:prstGeom prst="rect">
            <a:avLst/>
          </a:prstGeom>
          <a:solidFill>
            <a:srgbClr val="67B3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208963" y="0"/>
            <a:ext cx="935037" cy="6858000"/>
          </a:xfrm>
          <a:prstGeom prst="rect">
            <a:avLst/>
          </a:prstGeom>
          <a:solidFill>
            <a:srgbClr val="2845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1" descr="MSD_Logo_201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3846513"/>
            <a:ext cx="17494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621323" y="1547813"/>
            <a:ext cx="4522861" cy="2338386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911032" y="2079626"/>
            <a:ext cx="2297786" cy="114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 i="0" spc="0">
                <a:solidFill>
                  <a:srgbClr val="7AA7C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165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67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760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5855"/>
            <a:ext cx="3008313" cy="6892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45855"/>
            <a:ext cx="5111750" cy="5380308"/>
          </a:xfrm>
        </p:spPr>
        <p:txBody>
          <a:bodyPr/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7182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76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50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7089775" cy="450850"/>
          </a:xfrm>
          <a:prstGeom prst="rect">
            <a:avLst/>
          </a:prstGeom>
          <a:solidFill>
            <a:srgbClr val="67B3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089775" y="0"/>
            <a:ext cx="2054225" cy="450850"/>
          </a:xfrm>
          <a:prstGeom prst="rect">
            <a:avLst/>
          </a:prstGeom>
          <a:solidFill>
            <a:srgbClr val="2845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50850"/>
            <a:ext cx="82296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30" name="Picture 10" descr="MSD_Logo_Hor.ai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35674" r="16689" b="31709"/>
          <a:stretch>
            <a:fillRect/>
          </a:stretch>
        </p:blipFill>
        <p:spPr bwMode="auto">
          <a:xfrm>
            <a:off x="6870700" y="6240463"/>
            <a:ext cx="13477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284570"/>
          </a:solidFill>
          <a:latin typeface="Arial"/>
          <a:ea typeface="+mj-ea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28457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28457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28457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28457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000" b="1">
          <a:solidFill>
            <a:srgbClr val="28457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000" b="1">
          <a:solidFill>
            <a:srgbClr val="28457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000" b="1">
          <a:solidFill>
            <a:srgbClr val="28457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000" b="1">
          <a:solidFill>
            <a:srgbClr val="28457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rgbClr val="28457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28457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28457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8457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28457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doi:10.1001/jamahealthforum.2020.161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198304" y="1344612"/>
            <a:ext cx="5711959" cy="1470025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SARS-CoV-2 Wastewater Monitoring In An Urban Sewershed, Louisville, Kentucky</a:t>
            </a:r>
            <a:b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Wastewater Testing to Identify Public Health Trends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1B80CB-6B5F-EB35-E797-E7DC054BCC8D}"/>
              </a:ext>
            </a:extLst>
          </p:cNvPr>
          <p:cNvSpPr txBox="1">
            <a:spLocks/>
          </p:cNvSpPr>
          <p:nvPr/>
        </p:nvSpPr>
        <p:spPr bwMode="auto">
          <a:xfrm>
            <a:off x="0" y="3461920"/>
            <a:ext cx="591026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i="0" kern="1200" spc="0">
                <a:solidFill>
                  <a:srgbClr val="7AA7CF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tx1"/>
                </a:solidFill>
              </a:rPr>
              <a:t>Daymond Talley</a:t>
            </a:r>
            <a:r>
              <a:rPr lang="en-US" sz="1800" baseline="30000" dirty="0">
                <a:solidFill>
                  <a:schemeClr val="tx1"/>
                </a:solidFill>
              </a:rPr>
              <a:t> a</a:t>
            </a:r>
            <a:r>
              <a:rPr lang="en-US" sz="1800" dirty="0">
                <a:solidFill>
                  <a:schemeClr val="tx1"/>
                </a:solidFill>
              </a:rPr>
              <a:t>, Rochelle H. </a:t>
            </a:r>
            <a:r>
              <a:rPr lang="en-US" sz="1800" dirty="0" err="1">
                <a:solidFill>
                  <a:schemeClr val="tx1"/>
                </a:solidFill>
              </a:rPr>
              <a:t>Holm</a:t>
            </a:r>
            <a:r>
              <a:rPr lang="en-US" sz="1800" baseline="30000" dirty="0" err="1">
                <a:solidFill>
                  <a:schemeClr val="tx1"/>
                </a:solidFill>
              </a:rPr>
              <a:t>b</a:t>
            </a:r>
            <a:r>
              <a:rPr lang="en-US" sz="1800" dirty="0">
                <a:solidFill>
                  <a:schemeClr val="tx1"/>
                </a:solidFill>
              </a:rPr>
              <a:t> and Ted Smith</a:t>
            </a:r>
            <a:r>
              <a:rPr lang="en-US" sz="1800" baseline="30000" dirty="0">
                <a:solidFill>
                  <a:schemeClr val="tx1"/>
                </a:solidFill>
              </a:rPr>
              <a:t>b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b="0" baseline="30000" dirty="0" err="1">
                <a:solidFill>
                  <a:schemeClr val="tx1"/>
                </a:solidFill>
              </a:rPr>
              <a:t>a</a:t>
            </a:r>
            <a:r>
              <a:rPr lang="en-US" sz="1800" b="0" dirty="0" err="1">
                <a:solidFill>
                  <a:schemeClr val="tx1"/>
                </a:solidFill>
              </a:rPr>
              <a:t>Louisville</a:t>
            </a:r>
            <a:r>
              <a:rPr lang="en-US" sz="1800" b="0" dirty="0">
                <a:solidFill>
                  <a:schemeClr val="tx1"/>
                </a:solidFill>
              </a:rPr>
              <a:t>/Jefferson County Metropolitan Sewer District, Morris Forman Water Quality Treatment Center, 4522 Algonquin Parkway, Louisville, KY 40211, United States</a:t>
            </a:r>
          </a:p>
          <a:p>
            <a:pPr algn="l"/>
            <a:r>
              <a:rPr lang="en-US" sz="1800" b="0" baseline="30000" dirty="0" err="1">
                <a:solidFill>
                  <a:schemeClr val="tx1"/>
                </a:solidFill>
              </a:rPr>
              <a:t>b</a:t>
            </a:r>
            <a:r>
              <a:rPr lang="en-US" sz="1800" b="0" dirty="0" err="1">
                <a:solidFill>
                  <a:schemeClr val="tx1"/>
                </a:solidFill>
              </a:rPr>
              <a:t>Christina</a:t>
            </a:r>
            <a:r>
              <a:rPr lang="en-US" sz="1800" b="0" dirty="0">
                <a:solidFill>
                  <a:schemeClr val="tx1"/>
                </a:solidFill>
              </a:rPr>
              <a:t> Lee Brown Envirome Institute, School of Medicine, University of Louisville, 302 E. Muhammad Ali Blvd., Louisville, KY 40202, United States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8A8DA-9F0D-3D5E-4D30-E2A139BF3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985" y="2564764"/>
            <a:ext cx="1905000" cy="897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.1.617.2">
            <a:hlinkClick r:id="" action="ppaction://media"/>
            <a:extLst>
              <a:ext uri="{FF2B5EF4-FFF2-40B4-BE49-F238E27FC236}">
                <a16:creationId xmlns:a16="http://schemas.microsoft.com/office/drawing/2014/main" id="{F5364962-B496-4B27-ABDE-280A751A61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942" y="990502"/>
            <a:ext cx="5143500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6A84E9-19E5-4A34-BB57-F64952F20FE2}"/>
              </a:ext>
            </a:extLst>
          </p:cNvPr>
          <p:cNvSpPr txBox="1"/>
          <p:nvPr/>
        </p:nvSpPr>
        <p:spPr>
          <a:xfrm>
            <a:off x="6527565" y="4940984"/>
            <a:ext cx="2574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en-US" sz="1400" dirty="0">
                <a:ea typeface="Calibri" panose="020F0502020204030204" pitchFamily="34" charset="0"/>
              </a:rPr>
              <a:t>rom:</a:t>
            </a:r>
          </a:p>
          <a:p>
            <a:r>
              <a:rPr lang="en-US" sz="1400" dirty="0">
                <a:ea typeface="Calibri" panose="020F0502020204030204" pitchFamily="34" charset="0"/>
              </a:rPr>
              <a:t>Eric Rouchka</a:t>
            </a:r>
          </a:p>
          <a:p>
            <a:r>
              <a:rPr lang="en-US" sz="1400" dirty="0">
                <a:ea typeface="Calibri" panose="020F0502020204030204" pitchFamily="34" charset="0"/>
              </a:rPr>
              <a:t>KY-INBRE Bioinformatics Core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990502"/>
            <a:ext cx="2574525" cy="277363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Delta Frequency of Detection over Time</a:t>
            </a:r>
          </a:p>
        </p:txBody>
      </p:sp>
    </p:spTree>
    <p:extLst>
      <p:ext uri="{BB962C8B-B14F-4D97-AF65-F5344CB8AC3E}">
        <p14:creationId xmlns:p14="http://schemas.microsoft.com/office/powerpoint/2010/main" val="99502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.1.1.529">
            <a:hlinkClick r:id="" action="ppaction://media"/>
            <a:extLst>
              <a:ext uri="{FF2B5EF4-FFF2-40B4-BE49-F238E27FC236}">
                <a16:creationId xmlns:a16="http://schemas.microsoft.com/office/drawing/2014/main" id="{54AF5DC0-1FBD-4C91-88FE-DF4F50362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659" y="857250"/>
            <a:ext cx="5315842" cy="5315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38C23-8152-25D2-B1CB-4E6C5E9F3CD8}"/>
              </a:ext>
            </a:extLst>
          </p:cNvPr>
          <p:cNvSpPr txBox="1"/>
          <p:nvPr/>
        </p:nvSpPr>
        <p:spPr>
          <a:xfrm>
            <a:off x="6400800" y="4993445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en-US" sz="1400" dirty="0">
                <a:ea typeface="Calibri" panose="020F0502020204030204" pitchFamily="34" charset="0"/>
              </a:rPr>
              <a:t>rom:</a:t>
            </a:r>
          </a:p>
          <a:p>
            <a:r>
              <a:rPr lang="en-US" sz="1400" dirty="0">
                <a:ea typeface="Calibri" panose="020F0502020204030204" pitchFamily="34" charset="0"/>
              </a:rPr>
              <a:t>Eric Rouchka</a:t>
            </a:r>
          </a:p>
          <a:p>
            <a:r>
              <a:rPr lang="en-US" sz="1400" dirty="0">
                <a:ea typeface="Calibri" panose="020F0502020204030204" pitchFamily="34" charset="0"/>
              </a:rPr>
              <a:t>KY-INBRE Bioinformatics Core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7D9252-2D96-B6C6-6E62-24B4DCB89F62}"/>
              </a:ext>
            </a:extLst>
          </p:cNvPr>
          <p:cNvSpPr txBox="1">
            <a:spLocks/>
          </p:cNvSpPr>
          <p:nvPr/>
        </p:nvSpPr>
        <p:spPr bwMode="auto">
          <a:xfrm>
            <a:off x="6400800" y="990502"/>
            <a:ext cx="2574525" cy="27736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284570"/>
                </a:solidFill>
                <a:latin typeface="Arial"/>
                <a:ea typeface="+mj-ea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845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845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845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845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845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845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845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2845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>
                <a:solidFill>
                  <a:srgbClr val="002060"/>
                </a:solidFill>
              </a:rPr>
              <a:t>Omicron </a:t>
            </a:r>
            <a:r>
              <a:rPr lang="en-US" dirty="0">
                <a:solidFill>
                  <a:srgbClr val="002060"/>
                </a:solidFill>
              </a:rPr>
              <a:t>Frequency of Detection over Time</a:t>
            </a:r>
          </a:p>
        </p:txBody>
      </p:sp>
    </p:spTree>
    <p:extLst>
      <p:ext uri="{BB962C8B-B14F-4D97-AF65-F5344CB8AC3E}">
        <p14:creationId xmlns:p14="http://schemas.microsoft.com/office/powerpoint/2010/main" val="40385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3098"/>
            <a:ext cx="9144000" cy="392663"/>
          </a:xfrm>
        </p:spPr>
        <p:txBody>
          <a:bodyPr/>
          <a:lstStyle/>
          <a:p>
            <a:pPr algn="l"/>
            <a:r>
              <a:rPr lang="en-US" sz="3200" dirty="0"/>
              <a:t> Data Used to Guide Public Health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E5D13-FFBC-708E-E89D-4620A65F0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19" y="1069118"/>
            <a:ext cx="3373516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</a:rPr>
              <a:t>Ability to Mobilize Quickly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</a:rPr>
              <a:t>Louisville MSD and University of Louisville met weekly for implementation of the COVID-19 program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</a:rPr>
              <a:t>Data was shared with the local public health department in a series of maps and figures weekly in an easy to digest format. </a:t>
            </a:r>
          </a:p>
          <a:p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</a:rPr>
              <a:t>Examples of Data Use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</a:rPr>
              <a:t>Guide COVID19 Community Testing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</a:rPr>
              <a:t>Guide COVID19 Workplace policies </a:t>
            </a:r>
          </a:p>
          <a:p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</a:rPr>
              <a:t>Partnership to Continue Beyond COVID-19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</a:rPr>
              <a:t>Public health work plans include expanded wastewater testing in Louisville being used for a broad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</a:rPr>
              <a:t>panvirome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</a:rPr>
              <a:t> panel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</a:rPr>
              <a:t>Will include the addition of Monkey Pox in June 2022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189547-2415-57C7-706B-ED527C23148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8" t="8357" r="6554" b="21546"/>
          <a:stretch/>
        </p:blipFill>
        <p:spPr>
          <a:xfrm>
            <a:off x="5483542" y="1241982"/>
            <a:ext cx="3160451" cy="2006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2CEF0C-85C3-084A-8C82-414F23CCC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171" y="3248335"/>
            <a:ext cx="5477910" cy="31269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92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0D821-E034-861D-93EF-6BC41F40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517872"/>
            <a:ext cx="9144000" cy="591836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002060"/>
                </a:solidFill>
              </a:rPr>
              <a:t>Embracing MSD’s Role: Health Research Partner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4537B-E79A-09E1-1B20-FE3927739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86866" y="2029382"/>
            <a:ext cx="3992329" cy="31848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</a:rPr>
              <a:t>Health Research Partner Role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Supported the COVID-19 public health emergency response within our community </a:t>
            </a: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Demonstrated the promising link of monitoring wastewater to identify emerging public health concerns going forward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7208FD-910B-A1E3-4A9A-F378CE5C15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9461"/>
          <a:stretch/>
        </p:blipFill>
        <p:spPr>
          <a:xfrm>
            <a:off x="216697" y="2029382"/>
            <a:ext cx="4514850" cy="2150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5763D769-21FE-18B6-784E-8B9BCF71C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28" y="4244582"/>
            <a:ext cx="2664787" cy="199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62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93DA1482-4708-4C33-8845-B5964A123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" y="2681580"/>
            <a:ext cx="4361956" cy="3075177"/>
          </a:xfrm>
          <a:prstGeom prst="rect">
            <a:avLst/>
          </a:prstGeom>
        </p:spPr>
      </p:pic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90C0EDAF-56A1-481C-8EA5-3A06B219E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02" y="3539167"/>
            <a:ext cx="3719059" cy="2621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FD876-2042-4C25-842D-AE5F06C50D09}"/>
              </a:ext>
            </a:extLst>
          </p:cNvPr>
          <p:cNvSpPr txBox="1"/>
          <p:nvPr/>
        </p:nvSpPr>
        <p:spPr>
          <a:xfrm>
            <a:off x="446997" y="6070273"/>
            <a:ext cx="4211036" cy="48474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900" dirty="0"/>
              <a:t>From: </a:t>
            </a:r>
            <a:r>
              <a:rPr lang="en-US" sz="900" dirty="0">
                <a:ea typeface="+mn-lt"/>
                <a:cs typeface="+mn-lt"/>
              </a:rPr>
              <a:t>Holm, R. H., Brick, J. M., </a:t>
            </a:r>
            <a:r>
              <a:rPr lang="en-US" sz="900" dirty="0" err="1">
                <a:ea typeface="+mn-lt"/>
                <a:cs typeface="+mn-lt"/>
              </a:rPr>
              <a:t>Amraotkar</a:t>
            </a:r>
            <a:r>
              <a:rPr lang="en-US" sz="900" dirty="0">
                <a:ea typeface="+mn-lt"/>
                <a:cs typeface="+mn-lt"/>
              </a:rPr>
              <a:t>, A. R., Hart, J. L., Mukherjee, A., Zeigler, J., ... &amp; Smith, T. R. (2021). Public awareness and support for use of wastewater for SARS-CoV-2 monitoring: A community survey in Louisville, Kentucky. ACS EST Water, 2022.</a:t>
            </a:r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CB41DE-DD58-417F-8133-9512F03C720A}"/>
              </a:ext>
            </a:extLst>
          </p:cNvPr>
          <p:cNvSpPr txBox="1"/>
          <p:nvPr/>
        </p:nvSpPr>
        <p:spPr>
          <a:xfrm>
            <a:off x="381650" y="1365298"/>
            <a:ext cx="373438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Conducted survey of support for use of wastewater for SARS-CoV-2 monitoring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7567"/>
            <a:ext cx="9144000" cy="447981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02060"/>
                </a:solidFill>
              </a:rPr>
              <a:t>Evaluating Community Monitoring Support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FDE0A8-BFAD-431C-BDE7-C8385BD7A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64" y="1263936"/>
            <a:ext cx="3622225" cy="255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AB9E22F-2445-4041-8D45-61FFC7277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3" y="1323735"/>
            <a:ext cx="4427669" cy="342138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5730C6B-0214-42E6-A9B0-819DA8FB1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84" y="1496162"/>
            <a:ext cx="4538615" cy="34319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577F75-9EBA-4DDE-85DE-0E3A997230A6}"/>
              </a:ext>
            </a:extLst>
          </p:cNvPr>
          <p:cNvSpPr txBox="1"/>
          <p:nvPr/>
        </p:nvSpPr>
        <p:spPr>
          <a:xfrm>
            <a:off x="140677" y="4759666"/>
            <a:ext cx="5379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Most support for large sampling basins as opposed to localized sampling basins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 with a history of COVID-19 infection were more likely to support highly localized monitoring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B3AA5-211B-6C05-FF83-310458F07E01}"/>
              </a:ext>
            </a:extLst>
          </p:cNvPr>
          <p:cNvSpPr txBox="1"/>
          <p:nvPr/>
        </p:nvSpPr>
        <p:spPr>
          <a:xfrm>
            <a:off x="5562818" y="5498330"/>
            <a:ext cx="3538600" cy="62324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900" dirty="0"/>
              <a:t>From: </a:t>
            </a:r>
            <a:r>
              <a:rPr lang="en-US" sz="900" dirty="0">
                <a:ea typeface="+mn-lt"/>
                <a:cs typeface="+mn-lt"/>
              </a:rPr>
              <a:t>Holm, R. H., Brick, J. M., </a:t>
            </a:r>
            <a:r>
              <a:rPr lang="en-US" sz="900" dirty="0" err="1">
                <a:ea typeface="+mn-lt"/>
                <a:cs typeface="+mn-lt"/>
              </a:rPr>
              <a:t>Amraotkar</a:t>
            </a:r>
            <a:r>
              <a:rPr lang="en-US" sz="900" dirty="0">
                <a:ea typeface="+mn-lt"/>
                <a:cs typeface="+mn-lt"/>
              </a:rPr>
              <a:t>, A. R., Hart, J. L., Mukherjee, A., Zeigler, J., ... &amp; Smith, T. R. (2021). Public awareness and support for use of wastewater for SARS-CoV-2 monitoring: A community survey in Louisville, Kentucky. ACS EST Water, 2022.</a:t>
            </a:r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6215"/>
            <a:ext cx="8229600" cy="551839"/>
          </a:xfrm>
        </p:spPr>
        <p:txBody>
          <a:bodyPr/>
          <a:lstStyle/>
          <a:p>
            <a:pPr algn="l"/>
            <a:r>
              <a:rPr lang="en-US" sz="2400" dirty="0">
                <a:solidFill>
                  <a:srgbClr val="002060"/>
                </a:solidFill>
              </a:rPr>
              <a:t>Evaluating Community Monitoring Support</a:t>
            </a:r>
          </a:p>
        </p:txBody>
      </p:sp>
    </p:spTree>
    <p:extLst>
      <p:ext uri="{BB962C8B-B14F-4D97-AF65-F5344CB8AC3E}">
        <p14:creationId xmlns:p14="http://schemas.microsoft.com/office/powerpoint/2010/main" val="3536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BB34-ACC6-4C48-FB8C-1E6A2B83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0850"/>
            <a:ext cx="9144000" cy="676614"/>
          </a:xfrm>
        </p:spPr>
        <p:txBody>
          <a:bodyPr/>
          <a:lstStyle/>
          <a:p>
            <a:r>
              <a:rPr lang="en-US" sz="3200" dirty="0"/>
              <a:t>Lessons Learned From COVID-19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EA18A-53BC-57EC-6C30-866C5482B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2546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Initial COVID-19 wastewater sampling and testing protocols used for tracking transmission and correlating results to human testing results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wastewater testing and monitoring to inform local health officials on community hotspots and potential for impending localized outbreaks.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of utility leadership engagement in the ongoing sampling analysis results </a:t>
            </a:r>
          </a:p>
          <a:p>
            <a:pPr marL="685800" lvl="1" indent="-342900">
              <a:buFont typeface="+mj-lt"/>
              <a:buAutoNum type="alphaLcParenR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ongoing efforts to manage utility staff health and safety through efforts such as masking, social distancing, remote work, etc.</a:t>
            </a:r>
          </a:p>
          <a:p>
            <a:pPr marL="685800" lvl="1" indent="-342900">
              <a:buFont typeface="+mj-lt"/>
              <a:buAutoNum type="alphaLcParenR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 local health officials and governmental leadership for ongoing management of public health and safety with respect to virus transmission</a:t>
            </a:r>
          </a:p>
          <a:p>
            <a:pPr marL="685800" lvl="1" indent="-342900">
              <a:buFont typeface="+mj-lt"/>
              <a:buAutoNum type="alphaLcParenR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local media presence with objective of increasing public awareness related to current virus presence and transmission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39B6059-73AC-7B69-0929-AC7B7B21D2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92" y="531136"/>
            <a:ext cx="8946401" cy="622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5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outdoor, person, child&#10;&#10;Description automatically generated">
            <a:extLst>
              <a:ext uri="{FF2B5EF4-FFF2-40B4-BE49-F238E27FC236}">
                <a16:creationId xmlns:a16="http://schemas.microsoft.com/office/drawing/2014/main" id="{21BBD010-E1B9-443E-B8A5-B13396A12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A38AA-83C4-47B5-A95B-CA9884B6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45" y="6145170"/>
            <a:ext cx="8408194" cy="558627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more information: </a:t>
            </a:r>
            <a:b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Daymond Talley (daymond.talley@louisvillemsd.org)</a:t>
            </a:r>
            <a:b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Rochelle Holm (rochelle.holm@louisville.edu)</a:t>
            </a:r>
            <a:b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Ted Smith (ted.smith@louisville.edu)</a:t>
            </a:r>
          </a:p>
        </p:txBody>
      </p:sp>
    </p:spTree>
    <p:extLst>
      <p:ext uri="{BB962C8B-B14F-4D97-AF65-F5344CB8AC3E}">
        <p14:creationId xmlns:p14="http://schemas.microsoft.com/office/powerpoint/2010/main" val="299498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512E9E-4404-46BC-BE4D-91AD7E909A55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908A94-2B87-4DCF-B5DF-90CABB47BD84}"/>
              </a:ext>
            </a:extLst>
          </p:cNvPr>
          <p:cNvSpPr txBox="1"/>
          <p:nvPr/>
        </p:nvSpPr>
        <p:spPr>
          <a:xfrm>
            <a:off x="0" y="1075744"/>
            <a:ext cx="9144000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0A0974-0DB6-4E3D-ADDB-9F2F10B6318C}"/>
              </a:ext>
            </a:extLst>
          </p:cNvPr>
          <p:cNvSpPr txBox="1">
            <a:spLocks/>
          </p:cNvSpPr>
          <p:nvPr/>
        </p:nvSpPr>
        <p:spPr>
          <a:xfrm>
            <a:off x="260803" y="1642152"/>
            <a:ext cx="4136200" cy="40513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b="1" dirty="0"/>
              <a:t>Christina Lee Brown Envirome Institute: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 err="1"/>
              <a:t>Aruni</a:t>
            </a:r>
            <a:r>
              <a:rPr lang="en-US" sz="1125" dirty="0"/>
              <a:t> Bhatnagar, Ph.D. FAHA,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/>
              <a:t>Ray Yeager, Ph.D.,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 err="1"/>
              <a:t>Shesh</a:t>
            </a:r>
            <a:r>
              <a:rPr lang="en-US" sz="1125" dirty="0"/>
              <a:t> Rai, Ph.D.,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/>
              <a:t>Joe Moore, Ph.D.,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/>
              <a:t>David </a:t>
            </a:r>
            <a:r>
              <a:rPr lang="en-US" sz="1125" dirty="0" err="1"/>
              <a:t>Hoetker</a:t>
            </a:r>
            <a:r>
              <a:rPr lang="en-US" sz="1125" dirty="0"/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/>
              <a:t>Rick </a:t>
            </a:r>
            <a:r>
              <a:rPr lang="en-US" sz="1125" dirty="0" err="1"/>
              <a:t>Strehl</a:t>
            </a:r>
            <a:r>
              <a:rPr lang="en-US" sz="1125" dirty="0"/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/>
              <a:t>Jacob Ziegler,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/>
              <a:t>Mamata Chaudhari,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/>
              <a:t>Dan Riggs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25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25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b="1" dirty="0"/>
              <a:t>Center for Predictive Medicine: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/>
              <a:t>Joshua Fuqua, Ph.D.,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/>
              <a:t>Kenneth Palmer, Ph.D.,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/>
              <a:t>Saurabh Kumar, Ph.D.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25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b="1" dirty="0"/>
              <a:t>Genomics Core: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/>
              <a:t>Melissa Smith, Ph.D.,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/>
              <a:t>Wolfgang Zacharias, Ph.D.,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/>
              <a:t>Mei Zhang, Ph.D.,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5" dirty="0"/>
              <a:t>Sabine Waigel</a:t>
            </a:r>
          </a:p>
          <a:p>
            <a:pPr marL="0" indent="0">
              <a:buNone/>
            </a:pPr>
            <a:endParaRPr lang="en-US" sz="1125" dirty="0"/>
          </a:p>
          <a:p>
            <a:pPr marL="0" indent="0">
              <a:buNone/>
            </a:pPr>
            <a:endParaRPr lang="en-US" sz="1125" dirty="0"/>
          </a:p>
          <a:p>
            <a:pPr marL="0" indent="0">
              <a:buNone/>
            </a:pPr>
            <a:endParaRPr lang="en-US" sz="1125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3252B-07DD-429E-B6D2-430230462F8D}"/>
              </a:ext>
            </a:extLst>
          </p:cNvPr>
          <p:cNvSpPr txBox="1"/>
          <p:nvPr/>
        </p:nvSpPr>
        <p:spPr>
          <a:xfrm>
            <a:off x="3619173" y="1642152"/>
            <a:ext cx="3708585" cy="405110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125" b="1" dirty="0"/>
              <a:t>Bioinformatics Core: </a:t>
            </a:r>
          </a:p>
          <a:p>
            <a:r>
              <a:rPr lang="en-US" sz="1125" dirty="0"/>
              <a:t>Eric </a:t>
            </a:r>
            <a:r>
              <a:rPr lang="en-US" sz="1125" dirty="0" err="1"/>
              <a:t>Rouchka</a:t>
            </a:r>
            <a:r>
              <a:rPr lang="en-US" sz="1125" dirty="0"/>
              <a:t>, </a:t>
            </a:r>
            <a:r>
              <a:rPr lang="en-US" sz="1125" dirty="0" err="1"/>
              <a:t>D.Sc</a:t>
            </a:r>
            <a:endParaRPr lang="en-US" sz="1125" dirty="0"/>
          </a:p>
          <a:p>
            <a:endParaRPr lang="en-US" sz="1125" dirty="0"/>
          </a:p>
          <a:p>
            <a:r>
              <a:rPr lang="en-US" sz="1125" b="1" dirty="0"/>
              <a:t>Microbiology &amp; Immunology:</a:t>
            </a:r>
          </a:p>
          <a:p>
            <a:r>
              <a:rPr lang="en-US" sz="1125" dirty="0"/>
              <a:t>Kevin Sokoloski, PhD</a:t>
            </a:r>
          </a:p>
          <a:p>
            <a:endParaRPr lang="en-US" sz="1125" dirty="0"/>
          </a:p>
          <a:p>
            <a:r>
              <a:rPr lang="en-US" sz="1125" b="1" dirty="0">
                <a:solidFill>
                  <a:srgbClr val="000000"/>
                </a:solidFill>
              </a:rPr>
              <a:t>Interdisciplinary Studies:</a:t>
            </a:r>
          </a:p>
          <a:p>
            <a:r>
              <a:rPr lang="en-US" sz="1125" dirty="0"/>
              <a:t>Tamara Sluss, Ph.D.,</a:t>
            </a:r>
          </a:p>
          <a:p>
            <a:r>
              <a:rPr lang="en-US" sz="1125" dirty="0"/>
              <a:t>Cullen Hunter, M.A.</a:t>
            </a:r>
          </a:p>
          <a:p>
            <a:endParaRPr lang="en-US" sz="1125" dirty="0"/>
          </a:p>
          <a:p>
            <a:r>
              <a:rPr lang="en-US" sz="1125" b="1" dirty="0"/>
              <a:t>Arizona State University:</a:t>
            </a:r>
          </a:p>
          <a:p>
            <a:r>
              <a:rPr lang="en-US" sz="1125" dirty="0"/>
              <a:t>Rolf Halden, Ph.D.,</a:t>
            </a:r>
          </a:p>
          <a:p>
            <a:r>
              <a:rPr lang="en-US" sz="1125" dirty="0"/>
              <a:t>Arvind Varsani, </a:t>
            </a:r>
            <a:r>
              <a:rPr lang="en-US" sz="1125" dirty="0" err="1"/>
              <a:t>Ph.D</a:t>
            </a:r>
            <a:r>
              <a:rPr lang="en-US" sz="1125" dirty="0"/>
              <a:t>,</a:t>
            </a:r>
          </a:p>
          <a:p>
            <a:r>
              <a:rPr lang="en-US" sz="1125" dirty="0"/>
              <a:t>Erin Driver, Ph.D.</a:t>
            </a:r>
          </a:p>
          <a:p>
            <a:endParaRPr lang="en-US" sz="1125" dirty="0"/>
          </a:p>
          <a:p>
            <a:r>
              <a:rPr lang="en-US" sz="1125" b="1" dirty="0"/>
              <a:t>The Ohio State University:</a:t>
            </a:r>
          </a:p>
          <a:p>
            <a:r>
              <a:rPr lang="en-US" sz="1125" dirty="0"/>
              <a:t>Mark Weir, Ph.D.,</a:t>
            </a:r>
            <a:endParaRPr lang="en-US" sz="1125" dirty="0">
              <a:cs typeface="Calibri"/>
            </a:endParaRPr>
          </a:p>
          <a:p>
            <a:r>
              <a:rPr lang="en-US" sz="1125" dirty="0">
                <a:solidFill>
                  <a:srgbClr val="000000"/>
                </a:solidFill>
              </a:rPr>
              <a:t>Grzegorz Rempala, D.Sc.,</a:t>
            </a:r>
          </a:p>
          <a:p>
            <a:r>
              <a:rPr lang="en-US" sz="1125" dirty="0">
                <a:solidFill>
                  <a:srgbClr val="000000"/>
                </a:solidFill>
              </a:rPr>
              <a:t>Boseung Choi, Ph.D.</a:t>
            </a:r>
            <a:endParaRPr lang="en-US" sz="1125" dirty="0"/>
          </a:p>
          <a:p>
            <a:endParaRPr lang="en-US" sz="1125" dirty="0"/>
          </a:p>
          <a:p>
            <a:endParaRPr lang="en-US" sz="1125" dirty="0"/>
          </a:p>
          <a:p>
            <a:endParaRPr lang="en-US" sz="1125" dirty="0"/>
          </a:p>
          <a:p>
            <a:endParaRPr lang="en-US" sz="112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6603E-181D-4A88-92D9-38D0D1B7317F}"/>
              </a:ext>
            </a:extLst>
          </p:cNvPr>
          <p:cNvSpPr txBox="1"/>
          <p:nvPr/>
        </p:nvSpPr>
        <p:spPr>
          <a:xfrm>
            <a:off x="6326330" y="4071395"/>
            <a:ext cx="3465877" cy="199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Funding Provided by:</a:t>
            </a:r>
          </a:p>
          <a:p>
            <a:endParaRPr lang="en-US" sz="1125" dirty="0"/>
          </a:p>
          <a:p>
            <a:r>
              <a:rPr lang="en-US" sz="1125" dirty="0"/>
              <a:t>Louisville Metro Government LMPHW</a:t>
            </a:r>
          </a:p>
          <a:p>
            <a:r>
              <a:rPr lang="en-US" sz="1125" dirty="0"/>
              <a:t>Commonwealth of Kentucky DPH/DOC</a:t>
            </a:r>
          </a:p>
          <a:p>
            <a:r>
              <a:rPr lang="en-US" sz="1125" dirty="0"/>
              <a:t>James Graham Brown Foundation</a:t>
            </a:r>
          </a:p>
          <a:p>
            <a:r>
              <a:rPr lang="en-US" sz="1125" dirty="0"/>
              <a:t>Owsley Brown II Family Foundation</a:t>
            </a:r>
          </a:p>
          <a:p>
            <a:r>
              <a:rPr lang="en-US" sz="1125" dirty="0"/>
              <a:t>Foundation for a Healthy Kentucky</a:t>
            </a:r>
          </a:p>
          <a:p>
            <a:r>
              <a:rPr lang="en-US" sz="1125" dirty="0"/>
              <a:t>Newman’s Own Foundation</a:t>
            </a:r>
          </a:p>
          <a:p>
            <a:r>
              <a:rPr lang="en-US" sz="1125" dirty="0"/>
              <a:t>CDC</a:t>
            </a:r>
          </a:p>
          <a:p>
            <a:endParaRPr lang="en-US" sz="1125" dirty="0"/>
          </a:p>
          <a:p>
            <a:endParaRPr lang="en-US" sz="1125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BE607-0BCD-4167-A2D7-C5C38AECEE2E}"/>
              </a:ext>
            </a:extLst>
          </p:cNvPr>
          <p:cNvSpPr txBox="1"/>
          <p:nvPr/>
        </p:nvSpPr>
        <p:spPr>
          <a:xfrm>
            <a:off x="6325253" y="1642152"/>
            <a:ext cx="3708585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/>
              <a:t>Louisville Metropolitan Sewer District</a:t>
            </a:r>
          </a:p>
          <a:p>
            <a:endParaRPr lang="en-US" sz="1125" dirty="0"/>
          </a:p>
          <a:p>
            <a:r>
              <a:rPr lang="en-US" sz="1125" b="1" dirty="0"/>
              <a:t>Louisville Metro Public Health &amp; Wellness:</a:t>
            </a:r>
          </a:p>
          <a:p>
            <a:r>
              <a:rPr lang="en-US" sz="1125" dirty="0"/>
              <a:t>Sarah Moyer, M.D.,</a:t>
            </a:r>
          </a:p>
          <a:p>
            <a:r>
              <a:rPr lang="en-US" sz="1125" dirty="0"/>
              <a:t>William Altman, J.D.</a:t>
            </a:r>
          </a:p>
          <a:p>
            <a:endParaRPr lang="en-US" sz="1125" dirty="0"/>
          </a:p>
          <a:p>
            <a:r>
              <a:rPr lang="en-US" sz="1125" b="1" dirty="0"/>
              <a:t>Kentucky State Laboratory:</a:t>
            </a:r>
          </a:p>
          <a:p>
            <a:r>
              <a:rPr lang="en-US" sz="1125" dirty="0"/>
              <a:t>Vaneet Arora</a:t>
            </a:r>
          </a:p>
          <a:p>
            <a:endParaRPr lang="en-US" sz="1125" b="1" dirty="0"/>
          </a:p>
          <a:p>
            <a:r>
              <a:rPr lang="en-US" sz="1125" b="1" dirty="0"/>
              <a:t>Kentucky Waterways Alliance:</a:t>
            </a:r>
          </a:p>
          <a:p>
            <a:r>
              <a:rPr lang="en-US" sz="1125" dirty="0"/>
              <a:t>Ward Wilson</a:t>
            </a:r>
          </a:p>
          <a:p>
            <a:endParaRPr lang="en-US" sz="1125" dirty="0"/>
          </a:p>
          <a:p>
            <a:endParaRPr lang="en-US" sz="1125" dirty="0"/>
          </a:p>
          <a:p>
            <a:endParaRPr lang="en-US" sz="1125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9374F82-A26C-4A8A-AEB2-2A6EA53D3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B96FFB-FDFB-4B8A-AE55-186DD3D6131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Questions???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018" y="1600200"/>
            <a:ext cx="452596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106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02" y="537234"/>
            <a:ext cx="9037468" cy="611658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Wastewater is a Mirror of Public Health</a:t>
            </a:r>
          </a:p>
        </p:txBody>
      </p:sp>
      <p:pic>
        <p:nvPicPr>
          <p:cNvPr id="5" name="Content Placeholder 4" descr="A picture containing ground, person&#10;&#10;Description automatically generated">
            <a:extLst>
              <a:ext uri="{FF2B5EF4-FFF2-40B4-BE49-F238E27FC236}">
                <a16:creationId xmlns:a16="http://schemas.microsoft.com/office/drawing/2014/main" id="{9631C2B4-C3B2-BE8E-6A78-FA5B948AD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98" y="3249227"/>
            <a:ext cx="4143541" cy="2765710"/>
          </a:xfrm>
          <a:ln>
            <a:solidFill>
              <a:schemeClr val="tx1"/>
            </a:solidFill>
          </a:ln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A4ED42-F821-BE15-BBCF-56E1C4B9CE5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56861" y="1322773"/>
            <a:ext cx="3951155" cy="481660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Monitoring wastewater as a public health indicator is not new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Population-level stress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Illicit drug use 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Polio</a:t>
            </a:r>
          </a:p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Louisville MSD was involved in wastewater monitoring before the pandemic reached our community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Partnership with University of Louisville 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Tracking air pollution from wastewater in Louisville neighborhoods. </a:t>
            </a:r>
          </a:p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Research partnership expanded in mid-2020 to track community spread of SARS-CoV-2, the virus that causes COVID-19. </a:t>
            </a:r>
          </a:p>
          <a:p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0F3B7-B224-E10C-1E60-6CEA9C66E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098" y="1279897"/>
            <a:ext cx="20859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E7D14-21DE-4AE9-9971-5C3EF06F98C1}"/>
              </a:ext>
            </a:extLst>
          </p:cNvPr>
          <p:cNvSpPr/>
          <p:nvPr/>
        </p:nvSpPr>
        <p:spPr>
          <a:xfrm>
            <a:off x="0" y="1017134"/>
            <a:ext cx="9144000" cy="5143500"/>
          </a:xfrm>
          <a:prstGeom prst="rect">
            <a:avLst/>
          </a:prstGeom>
          <a:solidFill>
            <a:srgbClr val="E41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C307C7-7C5E-4CA4-ACDB-D417B7A23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9" t="20593" r="13537" b="20075"/>
          <a:stretch/>
        </p:blipFill>
        <p:spPr>
          <a:xfrm>
            <a:off x="82931" y="919481"/>
            <a:ext cx="3201807" cy="16319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C1022E-3BC1-EE4B-B15F-9F57A9FD2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789" y="2197580"/>
            <a:ext cx="4698421" cy="38052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3D0ED3-5BDE-CC41-AA2B-1FB84A169AFB}"/>
              </a:ext>
            </a:extLst>
          </p:cNvPr>
          <p:cNvSpPr/>
          <p:nvPr/>
        </p:nvSpPr>
        <p:spPr>
          <a:xfrm>
            <a:off x="5208160" y="1127937"/>
            <a:ext cx="3852909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Severe acute respiratory syndrome coronavirus 2 (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SARS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-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CoV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-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) is the virus that causes COVID-19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95624"/>
            <a:ext cx="9144000" cy="521509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02060"/>
                </a:solidFill>
              </a:rPr>
              <a:t>Coordinated COVID19 Testing &amp; Monitoring</a:t>
            </a:r>
          </a:p>
        </p:txBody>
      </p:sp>
    </p:spTree>
    <p:extLst>
      <p:ext uri="{BB962C8B-B14F-4D97-AF65-F5344CB8AC3E}">
        <p14:creationId xmlns:p14="http://schemas.microsoft.com/office/powerpoint/2010/main" val="255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8F944F-0CDC-448C-A821-D4B20163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6" y="643152"/>
            <a:ext cx="5685636" cy="596759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97EED8-9A10-4252-B602-C708DE90547B}"/>
              </a:ext>
            </a:extLst>
          </p:cNvPr>
          <p:cNvSpPr/>
          <p:nvPr/>
        </p:nvSpPr>
        <p:spPr>
          <a:xfrm>
            <a:off x="6054571" y="5128045"/>
            <a:ext cx="2859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ea typeface="Times New Roman" panose="02020603050405020304" pitchFamily="18" charset="0"/>
              </a:rPr>
              <a:t>From: Yeager, R. A., Holm, R. H., Saurabh, K., Fuqua, J. L., Talley, D., Bhatnagar, A., Smith, T. R. (2021). Wastewater Sample Site Selection to Estimate Geographically Resolved Community Prevalence of COVID-19: A Sampling Protocol Perspective. GeoHealth 5(7), e2021GH000420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024" y="633031"/>
            <a:ext cx="2716567" cy="2716393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Ensuring Health Equity Through Site Selection</a:t>
            </a:r>
          </a:p>
        </p:txBody>
      </p:sp>
    </p:spTree>
    <p:extLst>
      <p:ext uri="{BB962C8B-B14F-4D97-AF65-F5344CB8AC3E}">
        <p14:creationId xmlns:p14="http://schemas.microsoft.com/office/powerpoint/2010/main" val="300542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29A8A9-F36B-448E-B119-34516AA0CCFD}"/>
              </a:ext>
            </a:extLst>
          </p:cNvPr>
          <p:cNvSpPr/>
          <p:nvPr/>
        </p:nvSpPr>
        <p:spPr>
          <a:xfrm>
            <a:off x="3076663" y="1632521"/>
            <a:ext cx="2718033" cy="29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023" y="2061949"/>
            <a:ext cx="3690577" cy="292792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69" y="1322171"/>
            <a:ext cx="3990069" cy="147693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544222" y="2825614"/>
            <a:ext cx="331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Congregate Living Facility / Campus </a:t>
            </a:r>
            <a:b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(hundreds to thousands)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73194" y="5072635"/>
            <a:ext cx="2675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Neighborhood</a:t>
            </a:r>
            <a:b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(thousands to tens of thousands)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B27C060-BE6A-44BC-A5E0-664E1791D107}"/>
              </a:ext>
            </a:extLst>
          </p:cNvPr>
          <p:cNvSpPr txBox="1">
            <a:spLocks/>
          </p:cNvSpPr>
          <p:nvPr/>
        </p:nvSpPr>
        <p:spPr>
          <a:xfrm>
            <a:off x="0" y="588165"/>
            <a:ext cx="9144000" cy="476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 to Protect Personal Identification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027F14-F8BC-40A7-AABB-5200DDC06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B96FFB-FDFB-4B8A-AE55-186DD3D6131E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6DE556-C78B-7298-A47F-D3E866E6B594}"/>
              </a:ext>
            </a:extLst>
          </p:cNvPr>
          <p:cNvGrpSpPr/>
          <p:nvPr/>
        </p:nvGrpSpPr>
        <p:grpSpPr>
          <a:xfrm>
            <a:off x="471401" y="3342788"/>
            <a:ext cx="4100599" cy="3448877"/>
            <a:chOff x="7653130" y="2870188"/>
            <a:chExt cx="4528930" cy="3987811"/>
          </a:xfrm>
        </p:grpSpPr>
        <p:pic>
          <p:nvPicPr>
            <p:cNvPr id="13" name="Picture 12" descr="A close up of a map&#10;&#10;Description automatically generated">
              <a:extLst>
                <a:ext uri="{FF2B5EF4-FFF2-40B4-BE49-F238E27FC236}">
                  <a16:creationId xmlns:a16="http://schemas.microsoft.com/office/drawing/2014/main" id="{FC8779FB-A14E-4A9D-51A7-C612197F150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53130" y="2870188"/>
              <a:ext cx="4528930" cy="398781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B118CD6-417D-51F1-0AF0-45C365A343AC}"/>
                </a:ext>
              </a:extLst>
            </p:cNvPr>
            <p:cNvSpPr/>
            <p:nvPr/>
          </p:nvSpPr>
          <p:spPr>
            <a:xfrm>
              <a:off x="7653130" y="3186528"/>
              <a:ext cx="2405270" cy="222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81908" y="6269835"/>
            <a:ext cx="240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b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(hundreds of thousands)</a:t>
            </a:r>
          </a:p>
        </p:txBody>
      </p:sp>
    </p:spTree>
    <p:extLst>
      <p:ext uri="{BB962C8B-B14F-4D97-AF65-F5344CB8AC3E}">
        <p14:creationId xmlns:p14="http://schemas.microsoft.com/office/powerpoint/2010/main" val="193181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70EA32-6942-FB9A-4BCC-7BC49764E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9" y="847561"/>
            <a:ext cx="5868139" cy="54947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C07289-5703-9E33-A1F7-5AA672771209}"/>
              </a:ext>
            </a:extLst>
          </p:cNvPr>
          <p:cNvSpPr/>
          <p:nvPr/>
        </p:nvSpPr>
        <p:spPr>
          <a:xfrm>
            <a:off x="6187458" y="5080816"/>
            <a:ext cx="268193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ea typeface="Times New Roman" panose="02020603050405020304" pitchFamily="18" charset="0"/>
              </a:rPr>
              <a:t>From: Yeager, R. A., Holm, R. H., Saurabh, K., Fuqua, J. L., Talley, D., Bhatnagar, A., Smith, T. R. (2021). Wastewater Sample Site Selection to Estimate Geographically Resolved Community Prevalence of COVID-19: A Sampling Protocol Perspective. GeoHealth 5(7), e2021GH000420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40750" y="847561"/>
            <a:ext cx="3173768" cy="1856699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COVID-19 Sampling Site Map</a:t>
            </a:r>
          </a:p>
        </p:txBody>
      </p:sp>
    </p:spTree>
    <p:extLst>
      <p:ext uri="{BB962C8B-B14F-4D97-AF65-F5344CB8AC3E}">
        <p14:creationId xmlns:p14="http://schemas.microsoft.com/office/powerpoint/2010/main" val="22135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EF31E7-A016-4DFE-818B-94E5A7F16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59" y="3853552"/>
            <a:ext cx="3600450" cy="240030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DCA66-096E-496B-9729-A1401C157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94" y="2526396"/>
            <a:ext cx="3600450" cy="240030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6FD80-2ED7-4E30-8F1F-95CA157FC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4" y="1028700"/>
            <a:ext cx="3600450" cy="240030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BC2226-2B50-4A2A-9662-F2645940F146}"/>
              </a:ext>
            </a:extLst>
          </p:cNvPr>
          <p:cNvSpPr txBox="1"/>
          <p:nvPr/>
        </p:nvSpPr>
        <p:spPr>
          <a:xfrm>
            <a:off x="7161184" y="2877013"/>
            <a:ext cx="1751383" cy="13542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5 </a:t>
            </a:r>
            <a:r>
              <a:rPr lang="en-US" dirty="0">
                <a:solidFill>
                  <a:srgbClr val="002060"/>
                </a:solidFill>
              </a:rPr>
              <a:t>Water Quality Treatment Centers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62BA75-684E-4468-A00F-29A00CCE650C}"/>
              </a:ext>
            </a:extLst>
          </p:cNvPr>
          <p:cNvSpPr txBox="1"/>
          <p:nvPr/>
        </p:nvSpPr>
        <p:spPr>
          <a:xfrm>
            <a:off x="1667294" y="4526586"/>
            <a:ext cx="1526255" cy="8002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3</a:t>
            </a:r>
            <a:r>
              <a:rPr lang="en-US" dirty="0">
                <a:solidFill>
                  <a:srgbClr val="002060"/>
                </a:solidFill>
              </a:rPr>
              <a:t> sanitary pump stations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5409A9-FF0B-45FC-8D7D-F4289AB6EC01}"/>
              </a:ext>
            </a:extLst>
          </p:cNvPr>
          <p:cNvSpPr txBox="1"/>
          <p:nvPr/>
        </p:nvSpPr>
        <p:spPr>
          <a:xfrm>
            <a:off x="3399778" y="1148911"/>
            <a:ext cx="1430043" cy="8002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uhaus 93" panose="04030905020B02020C02" pitchFamily="82" charset="0"/>
              </a:rPr>
              <a:t>9</a:t>
            </a:r>
            <a:r>
              <a:rPr lang="en-US" dirty="0">
                <a:solidFill>
                  <a:srgbClr val="002060"/>
                </a:solidFill>
              </a:rPr>
              <a:t> sewer line manholes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9811"/>
            <a:ext cx="8229600" cy="355354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2060"/>
                </a:solidFill>
              </a:rPr>
              <a:t>COVID19 Sampling Locations</a:t>
            </a:r>
          </a:p>
        </p:txBody>
      </p:sp>
    </p:spTree>
    <p:extLst>
      <p:ext uri="{BB962C8B-B14F-4D97-AF65-F5344CB8AC3E}">
        <p14:creationId xmlns:p14="http://schemas.microsoft.com/office/powerpoint/2010/main" val="314524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1750"/>
            <a:ext cx="9144000" cy="366835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002060"/>
                </a:solidFill>
              </a:rPr>
              <a:t>Laboratory Refinement to Track COVID19 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28E67-DE1F-34FB-7148-F2F23DF87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3259"/>
            <a:ext cx="4842770" cy="5508561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Genomic sequencing added to lab protocols in 2021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Capture SARS-CoV-2 variant spread within the community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Iteratively adapted to anticipate and prepare for emerging variants tracking</a:t>
            </a: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Innovative tool to anticipate and prepare for localized public health emergencies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April 2021 the Gamma (P.1) variant confirmed in wastewater one week before the first clinical case and within the same wastewater catchment area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Due to local delays in clinical sequencing the Omicron variant the wastewater results were available 4-days faster to show the Omicron variant presence. </a:t>
            </a:r>
            <a:endParaRPr lang="en-US" dirty="0"/>
          </a:p>
        </p:txBody>
      </p:sp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E7844C1B-68A6-DE4D-417B-894A76AA0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51" y="2293747"/>
            <a:ext cx="4292625" cy="27754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DDD509F-02BD-4B80-8AF2-3C4B930E4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67" y="1274932"/>
            <a:ext cx="4282436" cy="33896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DD83E0-6AA3-43C1-B366-BA402970B910}"/>
              </a:ext>
            </a:extLst>
          </p:cNvPr>
          <p:cNvSpPr txBox="1"/>
          <p:nvPr/>
        </p:nvSpPr>
        <p:spPr>
          <a:xfrm>
            <a:off x="1" y="43282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Correlating Vaccination Rates to COVID19 Spread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10D650-59B2-4DA1-8B1F-94625BD4A6A4}"/>
              </a:ext>
            </a:extLst>
          </p:cNvPr>
          <p:cNvSpPr txBox="1"/>
          <p:nvPr/>
        </p:nvSpPr>
        <p:spPr>
          <a:xfrm>
            <a:off x="346612" y="5347959"/>
            <a:ext cx="8450776" cy="7848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500" b="1" i="1" dirty="0">
                <a:solidFill>
                  <a:srgbClr val="002060"/>
                </a:solidFill>
                <a:latin typeface="Guardian TextSans Web"/>
              </a:rPr>
              <a:t>“Wastewater surveillance may reveal the human geography of unvaccinated communities, which could facilitate interventions, such as tailored public health messaging, or suggest more convenient access via pop-up vaccination sites.”</a:t>
            </a:r>
            <a:endParaRPr lang="en-US" sz="1500" b="1" i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186A5-BC18-432A-994E-EAAF94343528}"/>
              </a:ext>
            </a:extLst>
          </p:cNvPr>
          <p:cNvSpPr txBox="1"/>
          <p:nvPr/>
        </p:nvSpPr>
        <p:spPr>
          <a:xfrm>
            <a:off x="267096" y="6132789"/>
            <a:ext cx="5728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Ted Smith, Gail Cassell, and </a:t>
            </a:r>
            <a:r>
              <a:rPr lang="en-US" sz="1200" dirty="0" err="1"/>
              <a:t>Aruni</a:t>
            </a:r>
            <a:r>
              <a:rPr lang="en-US" sz="1200" dirty="0"/>
              <a:t> Bhatnagar. JAMA Health Forum  2021</a:t>
            </a:r>
            <a:r>
              <a:rPr lang="en-US" sz="1200" dirty="0">
                <a:hlinkClick r:id="rId4"/>
              </a:rPr>
              <a:t>. 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Guardian TextSans Web"/>
                <a:hlinkClick r:id="rId4"/>
              </a:rPr>
              <a:t>doi:10.1001/jamahealthforum.2020.1616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28A452-46CA-42B4-AA72-15BECDB10D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18" t="15662"/>
          <a:stretch/>
        </p:blipFill>
        <p:spPr>
          <a:xfrm>
            <a:off x="109850" y="1274931"/>
            <a:ext cx="4528490" cy="33896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051BCA-46B3-4103-6CBD-9137063AB835}"/>
              </a:ext>
            </a:extLst>
          </p:cNvPr>
          <p:cNvSpPr txBox="1"/>
          <p:nvPr/>
        </p:nvSpPr>
        <p:spPr>
          <a:xfrm>
            <a:off x="172432" y="4630734"/>
            <a:ext cx="4568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Vaccination Rates: dark green is highest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FC884-279A-7057-8ECD-6E3BF63CCB3F}"/>
              </a:ext>
            </a:extLst>
          </p:cNvPr>
          <p:cNvSpPr txBox="1"/>
          <p:nvPr/>
        </p:nvSpPr>
        <p:spPr>
          <a:xfrm>
            <a:off x="4618463" y="4676900"/>
            <a:ext cx="4568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Marker concentration highest among least vaccinated</a:t>
            </a:r>
          </a:p>
        </p:txBody>
      </p:sp>
    </p:spTree>
    <p:extLst>
      <p:ext uri="{BB962C8B-B14F-4D97-AF65-F5344CB8AC3E}">
        <p14:creationId xmlns:p14="http://schemas.microsoft.com/office/powerpoint/2010/main" val="3927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LongProperties xmlns="http://schemas.microsoft.com/office/2006/metadata/longProperties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92547E535B5040A16F75E4C4D3F16F" ma:contentTypeVersion="0" ma:contentTypeDescription="Create a new document." ma:contentTypeScope="" ma:versionID="e9bd5b5ecb6ec67c0328d5f8fd058fa8">
  <xsd:schema xmlns:xsd="http://www.w3.org/2001/XMLSchema" xmlns:xs="http://www.w3.org/2001/XMLSchema" xmlns:p="http://schemas.microsoft.com/office/2006/metadata/properties" xmlns:ns2="8251e65b-4fa1-4b12-9c3e-56fa41b6f5bf" targetNamespace="http://schemas.microsoft.com/office/2006/metadata/properties" ma:root="true" ma:fieldsID="aedae07762ef56ddcc8753678e379d9e" ns2:_="">
    <xsd:import namespace="8251e65b-4fa1-4b12-9c3e-56fa41b6f5b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1e65b-4fa1-4b12-9c3e-56fa41b6f5b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DFB963-4DB7-467C-954E-5A0000DF3DD7}">
  <ds:schemaRefs>
    <ds:schemaRef ds:uri="http://schemas.microsoft.com/office/2006/metadata/properties"/>
    <ds:schemaRef ds:uri="http://www.w3.org/XML/1998/namespace"/>
    <ds:schemaRef ds:uri="8251e65b-4fa1-4b12-9c3e-56fa41b6f5bf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26ED3D0-5706-4709-9ACD-50CD12B97CF0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1A932BAF-F79C-4E0A-B867-FF219719FD8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45FE08A-59BA-4824-B891-E5284F085857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A677A904-133D-4E6E-8588-1795246AAF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51e65b-4fa1-4b12-9c3e-56fa41b6f5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1172</Words>
  <Application>Microsoft Office PowerPoint</Application>
  <PresentationFormat>On-screen Show (4:3)</PresentationFormat>
  <Paragraphs>164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</vt:lpstr>
      <vt:lpstr>Bauhaus 93</vt:lpstr>
      <vt:lpstr>Calibri</vt:lpstr>
      <vt:lpstr>Guardian TextSans Web</vt:lpstr>
      <vt:lpstr>Times New Roman</vt:lpstr>
      <vt:lpstr>Office Theme</vt:lpstr>
      <vt:lpstr>SARS-CoV-2 Wastewater Monitoring In An Urban Sewershed, Louisville, Kentucky Wastewater Testing to Identify Public Health Trends </vt:lpstr>
      <vt:lpstr>Wastewater is a Mirror of Public Health</vt:lpstr>
      <vt:lpstr>Coordinated COVID19 Testing &amp; Monitoring</vt:lpstr>
      <vt:lpstr>Ensuring Health Equity Through Site Selection</vt:lpstr>
      <vt:lpstr>PowerPoint Presentation</vt:lpstr>
      <vt:lpstr>COVID-19 Sampling Site Map</vt:lpstr>
      <vt:lpstr>COVID19 Sampling Locations</vt:lpstr>
      <vt:lpstr>Laboratory Refinement to Track COVID19 Variants</vt:lpstr>
      <vt:lpstr>PowerPoint Presentation</vt:lpstr>
      <vt:lpstr>Delta Frequency of Detection over Time</vt:lpstr>
      <vt:lpstr>PowerPoint Presentation</vt:lpstr>
      <vt:lpstr> Data Used to Guide Public Health Decisions</vt:lpstr>
      <vt:lpstr>Embracing MSD’s Role: Health Research Partner</vt:lpstr>
      <vt:lpstr>Evaluating Community Monitoring Support</vt:lpstr>
      <vt:lpstr>Evaluating Community Monitoring Support</vt:lpstr>
      <vt:lpstr>Lessons Learned From COVID-19 Monitoring</vt:lpstr>
      <vt:lpstr>For more information:  Daymond Talley (daymond.talley@louisvillemsd.org) Rochelle Holm (rochelle.holm@louisville.edu) Ted Smith (ted.smith@louisville.edu)</vt:lpstr>
      <vt:lpstr>PowerPoint Presentation</vt:lpstr>
      <vt:lpstr>Questions???</vt:lpstr>
    </vt:vector>
  </TitlesOfParts>
  <Company>MSD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Montaze Trumbo</dc:creator>
  <cp:lastModifiedBy>Nalley, Mike</cp:lastModifiedBy>
  <cp:revision>37</cp:revision>
  <cp:lastPrinted>2022-08-28T14:00:01Z</cp:lastPrinted>
  <dcterms:created xsi:type="dcterms:W3CDTF">2015-12-01T18:26:57Z</dcterms:created>
  <dcterms:modified xsi:type="dcterms:W3CDTF">2022-09-21T14:43:40Z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0x010100E008EB9FD1BE4F4685E5535C6DED275E</vt:lpwstr>
  </property>
  <property fmtid="{D5CDD505-2E9C-101B-9397-08002B2CF9AE}" pid="3" name="Category">
    <vt:lpwstr>Template</vt:lpwstr>
  </property>
  <property fmtid="{D5CDD505-2E9C-101B-9397-08002B2CF9AE}" pid="4" name="URL">
    <vt:lpwstr/>
  </property>
  <property fmtid="{D5CDD505-2E9C-101B-9397-08002B2CF9AE}" pid="5" name="PublishingPageIcon">
    <vt:lpwstr/>
  </property>
  <property fmtid="{D5CDD505-2E9C-101B-9397-08002B2CF9AE}" pid="6" name="DisplayTemplateJSIconUrl">
    <vt:lpwstr/>
  </property>
  <property fmtid="{D5CDD505-2E9C-101B-9397-08002B2CF9AE}" pid="7" name="_dlc_DocId">
    <vt:lpwstr>MSDNET-612535380-5</vt:lpwstr>
  </property>
  <property fmtid="{D5CDD505-2E9C-101B-9397-08002B2CF9AE}" pid="8" name="_dlc_DocIdItemGuid">
    <vt:lpwstr>72464641-1dde-4505-b0b9-514f1317e262</vt:lpwstr>
  </property>
  <property fmtid="{D5CDD505-2E9C-101B-9397-08002B2CF9AE}" pid="9" name="_dlc_DocIdUrl">
    <vt:lpwstr>http://skynet.msd.louky.local/engineering/_layouts/15/DocIdRedir.aspx?ID=MSDNET-612535380-5, MSDNET-612535380-5</vt:lpwstr>
  </property>
</Properties>
</file>