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  <p:sldMasterId id="2147483694" r:id="rId3"/>
    <p:sldMasterId id="2147483707" r:id="rId4"/>
    <p:sldMasterId id="2147483721" r:id="rId5"/>
    <p:sldMasterId id="2147483735" r:id="rId6"/>
    <p:sldMasterId id="2147483749" r:id="rId7"/>
  </p:sldMasterIdLst>
  <p:notesMasterIdLst>
    <p:notesMasterId r:id="rId25"/>
  </p:notesMasterIdLst>
  <p:handoutMasterIdLst>
    <p:handoutMasterId r:id="rId26"/>
  </p:handoutMasterIdLst>
  <p:sldIdLst>
    <p:sldId id="382" r:id="rId8"/>
    <p:sldId id="319" r:id="rId9"/>
    <p:sldId id="268" r:id="rId10"/>
    <p:sldId id="270" r:id="rId11"/>
    <p:sldId id="316" r:id="rId12"/>
    <p:sldId id="345" r:id="rId13"/>
    <p:sldId id="354" r:id="rId14"/>
    <p:sldId id="386" r:id="rId15"/>
    <p:sldId id="328" r:id="rId16"/>
    <p:sldId id="405" r:id="rId17"/>
    <p:sldId id="389" r:id="rId18"/>
    <p:sldId id="385" r:id="rId19"/>
    <p:sldId id="391" r:id="rId20"/>
    <p:sldId id="315" r:id="rId21"/>
    <p:sldId id="406" r:id="rId22"/>
    <p:sldId id="407" r:id="rId23"/>
    <p:sldId id="384" r:id="rId24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2E63F4-7EFE-4C6E-A110-D0100E2370EC}">
          <p14:sldIdLst>
            <p14:sldId id="382"/>
            <p14:sldId id="319"/>
            <p14:sldId id="268"/>
            <p14:sldId id="270"/>
            <p14:sldId id="316"/>
            <p14:sldId id="345"/>
            <p14:sldId id="354"/>
            <p14:sldId id="386"/>
            <p14:sldId id="328"/>
            <p14:sldId id="405"/>
            <p14:sldId id="389"/>
            <p14:sldId id="385"/>
            <p14:sldId id="391"/>
            <p14:sldId id="315"/>
            <p14:sldId id="406"/>
            <p14:sldId id="407"/>
          </p14:sldIdLst>
        </p14:section>
        <p14:section name="Untitled Section" id="{947F5587-3635-471E-8CB2-FD0B143BBDDF}">
          <p14:sldIdLst>
            <p14:sldId id="3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B23"/>
    <a:srgbClr val="00539B"/>
    <a:srgbClr val="00438D"/>
    <a:srgbClr val="90A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33" autoAdjust="0"/>
  </p:normalViewPr>
  <p:slideViewPr>
    <p:cSldViewPr snapToGrid="0" snapToObjects="1">
      <p:cViewPr varScale="1">
        <p:scale>
          <a:sx n="116" d="100"/>
          <a:sy n="116" d="100"/>
        </p:scale>
        <p:origin x="7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1029D9-F2C7-4BE6-A13E-9C4841389C7C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F7C3C3-DDF1-4F52-8515-DBC5F28EB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25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FB00F-B73E-410B-A20A-8AFD84C14D3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112FC-E5CE-4272-B8EC-556B667E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7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jp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with_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87" y="5528532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8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CABF49-9CEB-491B-A00E-1D7E08FCB295}" type="datetimeFigureOut">
              <a:rPr lang="en-US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59E6BF-FAEC-4FD0-94C5-C292CFE935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94B136-A9FB-441E-9B1A-2C2C27028901}" type="datetimeFigureOut">
              <a:rPr lang="en-US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D160AB-544A-44DB-B0F5-2788D63B8E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with_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OC Logo_RGB_Sol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20487" y="5527767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8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673" y="5414233"/>
            <a:ext cx="1276930" cy="120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48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368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</p:txBody>
      </p:sp>
      <p:pic>
        <p:nvPicPr>
          <p:cNvPr id="6" name="Picture 5" descr="COC Logo_RGB_Solid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620487" y="5310053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777" y="5263921"/>
            <a:ext cx="1276930" cy="120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23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0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7388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7388" y="2520950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5500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/>
          <a:srcRect t="21677" r="18457"/>
          <a:stretch>
            <a:fillRect/>
          </a:stretch>
        </p:blipFill>
        <p:spPr bwMode="auto">
          <a:xfrm>
            <a:off x="2527300" y="825500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0275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30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5" name="Picture 5" descr="COC Logo_RGB_Solid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478973" y="4985657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6450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8294914" cy="639762"/>
          </a:xfrm>
        </p:spPr>
        <p:txBody>
          <a:bodyPr anchor="b">
            <a:noAutofit/>
          </a:bodyPr>
          <a:lstStyle>
            <a:lvl1pPr marL="0" indent="0">
              <a:buNone/>
              <a:defRPr sz="40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8294914" cy="4422095"/>
          </a:xfrm>
        </p:spPr>
        <p:txBody>
          <a:bodyPr/>
          <a:lstStyle>
            <a:lvl1pPr>
              <a:defRPr sz="3600" baseline="0"/>
            </a:lvl1pPr>
            <a:lvl2pPr>
              <a:defRPr sz="2800" baseline="0"/>
            </a:lvl2pPr>
            <a:lvl3pPr>
              <a:defRPr sz="2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descr="COC Logo_RGB_Solid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57200" y="5839172"/>
            <a:ext cx="1273627" cy="70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300" y="5784458"/>
            <a:ext cx="1082813" cy="10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01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4040188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57694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16705"/>
            <a:ext cx="4041775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descr="COC Logo_RGB_Solid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57200" y="5850058"/>
            <a:ext cx="1273627" cy="70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300" y="5784458"/>
            <a:ext cx="1082813" cy="10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12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1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368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87" y="5310818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29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96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29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68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76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C12029-64F7-4C91-94AC-EC91D8B3D430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2A1AA-8DD0-49DD-8F43-18A456D593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3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mithkg\Desktop\COLUMBUS-OHIO[1]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03" y="-135420"/>
            <a:ext cx="9345881" cy="62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8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</p:txBody>
      </p:sp>
      <p:pic>
        <p:nvPicPr>
          <p:cNvPr id="5" name="Picture 5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7" y="5625303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6066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76797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0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2520950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5500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0" y="825500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0275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30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527300" y="4594225"/>
            <a:ext cx="6616700" cy="1611842"/>
          </a:xfrm>
          <a:prstGeom prst="rect">
            <a:avLst/>
          </a:prstGeom>
          <a:solidFill>
            <a:srgbClr val="FFED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5" descr="COC Logo_RGB_Solid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9965" y="4956248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1550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9525" y="-14289"/>
            <a:ext cx="9153524" cy="2723621"/>
          </a:xfrm>
          <a:prstGeom prst="rect">
            <a:avLst/>
          </a:prstGeom>
          <a:gradFill>
            <a:gsLst>
              <a:gs pos="0">
                <a:schemeClr val="accent5">
                  <a:lumMod val="9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4015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30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8294914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525" y="5958203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7" y="5809308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97" y="5991042"/>
            <a:ext cx="1131559" cy="84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8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0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7388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7388" y="2520950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5500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/>
          <a:srcRect t="21677" r="18457"/>
          <a:stretch>
            <a:fillRect/>
          </a:stretch>
        </p:blipFill>
        <p:spPr bwMode="auto">
          <a:xfrm>
            <a:off x="2527300" y="825500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0275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30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5" name="Pictur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973" y="4986422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9525" y="-14289"/>
            <a:ext cx="9153524" cy="2723621"/>
          </a:xfrm>
          <a:prstGeom prst="rect">
            <a:avLst/>
          </a:prstGeom>
          <a:gradFill>
            <a:gsLst>
              <a:gs pos="0">
                <a:schemeClr val="accent5">
                  <a:lumMod val="9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295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4040188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421295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16705"/>
            <a:ext cx="4041775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525" y="5958203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09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75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7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3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13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94B136-A9FB-441E-9B1A-2C2C27028901}" type="datetimeFigureOut">
              <a:rPr lang="en-US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D160AB-544A-44DB-B0F5-2788D63B8ED6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37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with_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87" y="5528532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8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93554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368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87" y="5310818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03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8294914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5839721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0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7388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7388" y="2520950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5500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/>
          <a:srcRect t="21677" r="18457"/>
          <a:stretch>
            <a:fillRect/>
          </a:stretch>
        </p:blipFill>
        <p:spPr bwMode="auto">
          <a:xfrm>
            <a:off x="2527300" y="825500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0275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30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5" name="Pictur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973" y="4986422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2581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8294914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5839721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5386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4040188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57694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16705"/>
            <a:ext cx="4041775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5850607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1813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88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33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26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30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616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77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CABF49-9CEB-491B-A00E-1D7E08FCB295}" type="datetimeFigureOut">
              <a:rPr lang="en-US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59E6BF-FAEC-4FD0-94C5-C292CFE9358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1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4040188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57694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16705"/>
            <a:ext cx="4041775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5850607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94B136-A9FB-441E-9B1A-2C2C27028901}" type="datetimeFigureOut">
              <a:rPr lang="en-US">
                <a:solidFill>
                  <a:prstClr val="black"/>
                </a:solidFill>
              </a:rPr>
              <a:pPr/>
              <a:t>9/20/2022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D160AB-544A-44DB-B0F5-2788D63B8ED6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184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with_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88" y="5528534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9" y="871540"/>
            <a:ext cx="7599362" cy="1533525"/>
          </a:xfrm>
        </p:spPr>
        <p:txBody>
          <a:bodyPr/>
          <a:lstStyle>
            <a:lvl1pPr>
              <a:buNone/>
              <a:defRPr sz="3300">
                <a:solidFill>
                  <a:schemeClr val="bg1"/>
                </a:solidFill>
              </a:defRPr>
            </a:lvl1pPr>
            <a:lvl2pPr>
              <a:buNone/>
              <a:defRPr sz="195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1492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18368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4" y="871540"/>
            <a:ext cx="7599362" cy="1533525"/>
          </a:xfrm>
        </p:spPr>
        <p:txBody>
          <a:bodyPr/>
          <a:lstStyle>
            <a:lvl1pPr>
              <a:buNone/>
              <a:defRPr sz="3300">
                <a:solidFill>
                  <a:schemeClr val="bg1"/>
                </a:solidFill>
              </a:defRPr>
            </a:lvl1pPr>
            <a:lvl2pPr>
              <a:buNone/>
              <a:defRPr sz="195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88" y="5310820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337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1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7389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7388" y="2520952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825502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/>
          <a:srcRect t="21677" r="18457"/>
          <a:stretch>
            <a:fillRect/>
          </a:stretch>
        </p:blipFill>
        <p:spPr bwMode="auto">
          <a:xfrm>
            <a:off x="2527301" y="825502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0276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2258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5" name="Pictur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974" y="4986424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7583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7"/>
            <a:ext cx="8294914" cy="4422095"/>
          </a:xfrm>
        </p:spPr>
        <p:txBody>
          <a:bodyPr/>
          <a:lstStyle>
            <a:lvl1pPr>
              <a:defRPr sz="1500" baseline="0"/>
            </a:lvl1pPr>
            <a:lvl2pPr>
              <a:defRPr sz="1350" baseline="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5839721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70451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7"/>
            <a:ext cx="4040188" cy="4422095"/>
          </a:xfrm>
        </p:spPr>
        <p:txBody>
          <a:bodyPr/>
          <a:lstStyle>
            <a:lvl1pPr>
              <a:defRPr sz="1500" baseline="0"/>
            </a:lvl1pPr>
            <a:lvl2pPr>
              <a:defRPr sz="1350" baseline="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57694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16707"/>
            <a:ext cx="4041775" cy="4422095"/>
          </a:xfrm>
        </p:spPr>
        <p:txBody>
          <a:bodyPr/>
          <a:lstStyle>
            <a:lvl1pPr>
              <a:defRPr sz="1500" baseline="0"/>
            </a:lvl1pPr>
            <a:lvl2pPr>
              <a:defRPr sz="1350" baseline="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5850607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30667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324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9162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6278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19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1173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339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CABF49-9CEB-491B-A00E-1D7E08FCB295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59E6BF-FAEC-4FD0-94C5-C292CFE9358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193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94B136-A9FB-441E-9B1A-2C2C27028901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D160AB-544A-44DB-B0F5-2788D63B8E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9776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with_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9" y="871540"/>
            <a:ext cx="7599362" cy="1533525"/>
          </a:xfrm>
        </p:spPr>
        <p:txBody>
          <a:bodyPr/>
          <a:lstStyle>
            <a:lvl1pPr>
              <a:buNone/>
              <a:defRPr sz="3300">
                <a:solidFill>
                  <a:schemeClr val="bg1"/>
                </a:solidFill>
              </a:defRPr>
            </a:lvl1pPr>
            <a:lvl2pPr>
              <a:buNone/>
              <a:defRPr sz="195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5" name="Picture 5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88" y="5625303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62768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8368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4" y="871540"/>
            <a:ext cx="7599362" cy="1533525"/>
          </a:xfrm>
        </p:spPr>
        <p:txBody>
          <a:bodyPr/>
          <a:lstStyle>
            <a:lvl1pPr>
              <a:buNone/>
              <a:defRPr sz="3300">
                <a:solidFill>
                  <a:schemeClr val="bg1"/>
                </a:solidFill>
              </a:defRPr>
            </a:lvl1pPr>
            <a:lvl2pPr>
              <a:buNone/>
              <a:defRPr sz="195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6" name="Picture 5" descr="COC Logo_RGB_Solid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88" y="5310053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6658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1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9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2520952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25502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1" y="825502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6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2258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5" name="Picture 5" descr="COC Logo_RGB_Solid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974" y="4985657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67777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4015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225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7"/>
            <a:ext cx="8294914" cy="4422095"/>
          </a:xfr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defRPr sz="1500" baseline="0"/>
            </a:lvl1pPr>
            <a:lvl2pPr>
              <a:spcBef>
                <a:spcPts val="450"/>
              </a:spcBef>
              <a:spcAft>
                <a:spcPts val="450"/>
              </a:spcAft>
              <a:defRPr sz="1350" baseline="0"/>
            </a:lvl2pPr>
            <a:lvl3pPr>
              <a:spcBef>
                <a:spcPts val="450"/>
              </a:spcBef>
              <a:spcAft>
                <a:spcPts val="450"/>
              </a:spcAft>
              <a:defRPr sz="1350"/>
            </a:lvl3pPr>
            <a:lvl4pPr>
              <a:spcBef>
                <a:spcPts val="450"/>
              </a:spcBef>
              <a:spcAft>
                <a:spcPts val="450"/>
              </a:spcAft>
              <a:defRPr sz="1200"/>
            </a:lvl4pPr>
            <a:lvl5pPr>
              <a:spcBef>
                <a:spcPts val="450"/>
              </a:spcBef>
              <a:spcAft>
                <a:spcPts val="450"/>
              </a:spcAft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712670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88" y="5809308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41486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295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7"/>
            <a:ext cx="4040188" cy="4422095"/>
          </a:xfr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defRPr sz="1500" baseline="0"/>
            </a:lvl1pPr>
            <a:lvl2pPr>
              <a:spcBef>
                <a:spcPts val="450"/>
              </a:spcBef>
              <a:spcAft>
                <a:spcPts val="450"/>
              </a:spcAft>
              <a:defRPr sz="1350" baseline="0"/>
            </a:lvl2pPr>
            <a:lvl3pPr>
              <a:spcBef>
                <a:spcPts val="450"/>
              </a:spcBef>
              <a:spcAft>
                <a:spcPts val="450"/>
              </a:spcAft>
              <a:defRPr sz="1350"/>
            </a:lvl3pPr>
            <a:lvl4pPr>
              <a:spcBef>
                <a:spcPts val="450"/>
              </a:spcBef>
              <a:spcAft>
                <a:spcPts val="450"/>
              </a:spcAft>
              <a:defRPr sz="1200"/>
            </a:lvl4pPr>
            <a:lvl5pPr>
              <a:spcBef>
                <a:spcPts val="450"/>
              </a:spcBef>
              <a:spcAft>
                <a:spcPts val="450"/>
              </a:spcAft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421295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16707"/>
            <a:ext cx="4041775" cy="4422095"/>
          </a:xfr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defRPr sz="1500" baseline="0"/>
            </a:lvl1pPr>
            <a:lvl2pPr>
              <a:spcBef>
                <a:spcPts val="450"/>
              </a:spcBef>
              <a:spcAft>
                <a:spcPts val="450"/>
              </a:spcAft>
              <a:defRPr sz="1350" baseline="0"/>
            </a:lvl2pPr>
            <a:lvl3pPr>
              <a:spcBef>
                <a:spcPts val="450"/>
              </a:spcBef>
              <a:spcAft>
                <a:spcPts val="450"/>
              </a:spcAft>
              <a:defRPr sz="1350"/>
            </a:lvl3pPr>
            <a:lvl4pPr>
              <a:spcBef>
                <a:spcPts val="450"/>
              </a:spcBef>
              <a:spcAft>
                <a:spcPts val="450"/>
              </a:spcAft>
              <a:defRPr sz="1200"/>
            </a:lvl4pPr>
            <a:lvl5pPr>
              <a:spcBef>
                <a:spcPts val="450"/>
              </a:spcBef>
              <a:spcAft>
                <a:spcPts val="450"/>
              </a:spcAft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5850060"/>
            <a:ext cx="1273627" cy="70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 userDrawn="1"/>
        </p:nvCxnSpPr>
        <p:spPr>
          <a:xfrm>
            <a:off x="0" y="5712670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4097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93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420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30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351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67167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5794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CABF49-9CEB-491B-A00E-1D7E08FCB295}" type="datetimeFigureOut">
              <a:rPr lang="en-US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59E6BF-FAEC-4FD0-94C5-C292CFE93580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228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94B136-A9FB-441E-9B1A-2C2C27028901}" type="datetimeFigureOut">
              <a:rPr lang="en-US">
                <a:solidFill>
                  <a:prstClr val="black"/>
                </a:solidFill>
                <a:latin typeface="Calibri"/>
              </a:rPr>
              <a:pPr/>
              <a:t>9/20/2022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D160AB-544A-44DB-B0F5-2788D63B8ED6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274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8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5" name="Picture 5" descr="COC Logo_RGB_Soli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87" y="5625303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DB237D-D305-41F6-9699-F50C354FF1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02"/>
            <a:ext cx="9144000" cy="68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472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280117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0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2520950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825500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30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2527300" y="4594225"/>
            <a:ext cx="6616700" cy="1611842"/>
          </a:xfrm>
          <a:prstGeom prst="rect">
            <a:avLst/>
          </a:prstGeom>
          <a:solidFill>
            <a:srgbClr val="FFED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5" descr="COC Logo_RGB_Solid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965" y="4956248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167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4015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30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8294914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525" y="5958203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97" y="5991042"/>
            <a:ext cx="1131559" cy="84569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71159F6D-0F75-40DE-BB41-99FF39C8EF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973" y="5796319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35721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295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4040188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421295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16705"/>
            <a:ext cx="4041775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525" y="5958203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7722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029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259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351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140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669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</a:rPr>
              <a:pPr/>
              <a:t>9/20/2022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8" r:id="rId4"/>
    <p:sldLayoutId id="2147483680" r:id="rId5"/>
    <p:sldLayoutId id="2147483665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83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525" y="-14289"/>
            <a:ext cx="9153524" cy="2723621"/>
          </a:xfrm>
          <a:prstGeom prst="rect">
            <a:avLst/>
          </a:prstGeom>
          <a:gradFill>
            <a:gsLst>
              <a:gs pos="0">
                <a:schemeClr val="accent5">
                  <a:lumMod val="9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40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rgbClr val="00B05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20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484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 baseline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4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 baseline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4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rgbClr val="00B05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png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569"/>
            <a:ext cx="8294914" cy="67550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300" u="sng" dirty="0" smtClean="0">
                <a:solidFill>
                  <a:schemeClr val="bg1"/>
                </a:solidFill>
              </a:rPr>
              <a:t>City of Columbus Update </a:t>
            </a:r>
            <a:endParaRPr lang="en-US" sz="4300" u="sng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38799"/>
            <a:ext cx="8294914" cy="4555839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94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7660" y="6009565"/>
            <a:ext cx="3649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</a:rPr>
              <a:t>September 28, 2022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idx="1"/>
          </p:nvPr>
        </p:nvSpPr>
        <p:spPr>
          <a:xfrm>
            <a:off x="201827" y="13980"/>
            <a:ext cx="8294914" cy="639762"/>
          </a:xfrm>
        </p:spPr>
        <p:txBody>
          <a:bodyPr>
            <a:noAutofit/>
          </a:bodyPr>
          <a:lstStyle/>
          <a:p>
            <a:pPr lvl="0"/>
            <a:r>
              <a:rPr lang="en-US" sz="3200" u="sng" dirty="0" smtClean="0"/>
              <a:t>Chemically Enhanced Primary Treatment (CEPT)</a:t>
            </a:r>
            <a:endParaRPr lang="en-US" sz="3200" b="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845033"/>
            <a:ext cx="4040188" cy="4422095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Located at the SWWTP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Add </a:t>
            </a:r>
            <a:r>
              <a:rPr lang="en-US" dirty="0">
                <a:solidFill>
                  <a:prstClr val="black"/>
                </a:solidFill>
              </a:rPr>
              <a:t>110 million gallons per day (</a:t>
            </a:r>
            <a:r>
              <a:rPr lang="en-US" dirty="0" err="1">
                <a:solidFill>
                  <a:prstClr val="black"/>
                </a:solidFill>
              </a:rPr>
              <a:t>mgd</a:t>
            </a:r>
            <a:r>
              <a:rPr lang="en-US" dirty="0">
                <a:solidFill>
                  <a:prstClr val="black"/>
                </a:solidFill>
              </a:rPr>
              <a:t>) of high rate treatment </a:t>
            </a:r>
            <a:r>
              <a:rPr lang="en-US" dirty="0" smtClean="0">
                <a:solidFill>
                  <a:prstClr val="black"/>
                </a:solidFill>
              </a:rPr>
              <a:t>capacity to assist during wet weather events 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Construction substantially completed in 2019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Still in process of “tuning” operation – flexibility established in NPDES permit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95154" y="1216025"/>
            <a:ext cx="3741516" cy="4422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7200" y="650789"/>
            <a:ext cx="4040188" cy="4988011"/>
          </a:xfrm>
        </p:spPr>
        <p:txBody>
          <a:bodyPr/>
          <a:lstStyle/>
          <a:p>
            <a:r>
              <a:rPr lang="en-US" sz="1900" dirty="0" smtClean="0"/>
              <a:t>LOT Tunnel</a:t>
            </a:r>
          </a:p>
          <a:p>
            <a:pPr lvl="1"/>
            <a:r>
              <a:rPr lang="en-US" sz="1700" dirty="0" smtClean="0"/>
              <a:t>17,000 LF of </a:t>
            </a:r>
            <a:r>
              <a:rPr lang="en-US" sz="1700" dirty="0"/>
              <a:t>12-foot </a:t>
            </a:r>
            <a:r>
              <a:rPr lang="en-US" sz="1700" dirty="0" smtClean="0"/>
              <a:t>diameter </a:t>
            </a:r>
            <a:r>
              <a:rPr lang="en-US" sz="1700" dirty="0"/>
              <a:t>sewer via tunnel boring machine through soft-ground, mixed-face conditions </a:t>
            </a:r>
            <a:r>
              <a:rPr lang="en-US" sz="1700" dirty="0" smtClean="0"/>
              <a:t>and rock.</a:t>
            </a:r>
          </a:p>
          <a:p>
            <a:pPr lvl="1"/>
            <a:r>
              <a:rPr lang="en-US" sz="1700" dirty="0" smtClean="0"/>
              <a:t>Notice </a:t>
            </a:r>
            <a:r>
              <a:rPr lang="en-US" sz="1700" dirty="0"/>
              <a:t>to </a:t>
            </a:r>
            <a:r>
              <a:rPr lang="en-US" sz="1700" dirty="0" smtClean="0"/>
              <a:t>Proceed </a:t>
            </a:r>
            <a:r>
              <a:rPr lang="en-US" sz="1700" dirty="0"/>
              <a:t>issued to Granite Construction on </a:t>
            </a:r>
            <a:r>
              <a:rPr lang="en-US" sz="1700" dirty="0" smtClean="0"/>
              <a:t>3/2/21</a:t>
            </a:r>
            <a:endParaRPr lang="en-US" sz="1700" dirty="0"/>
          </a:p>
          <a:p>
            <a:pPr lvl="1"/>
            <a:r>
              <a:rPr lang="en-US" sz="1700" dirty="0" smtClean="0"/>
              <a:t>Awarded Contract Amount of $267,753,000</a:t>
            </a:r>
          </a:p>
          <a:p>
            <a:r>
              <a:rPr lang="en-US" sz="1900" dirty="0" smtClean="0"/>
              <a:t>Inflow Redirection Projects</a:t>
            </a:r>
          </a:p>
          <a:p>
            <a:r>
              <a:rPr lang="en-US" sz="1900" dirty="0" smtClean="0"/>
              <a:t>Weir Raise Projects</a:t>
            </a:r>
          </a:p>
          <a:p>
            <a:r>
              <a:rPr lang="en-US" sz="1900" dirty="0" smtClean="0"/>
              <a:t>CSO completion July 2025</a:t>
            </a:r>
          </a:p>
          <a:p>
            <a:pPr marL="0" indent="0">
              <a:buNone/>
            </a:pPr>
            <a:endParaRPr lang="en-US" sz="19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505198"/>
              </p:ext>
            </p:extLst>
          </p:nvPr>
        </p:nvGraphicFramePr>
        <p:xfrm>
          <a:off x="4569825" y="576943"/>
          <a:ext cx="4116975" cy="5061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Acrobat Document" r:id="rId3" imgW="7495938" imgH="11658230" progId="AcroExch.Document.DC">
                  <p:embed/>
                </p:oleObj>
              </mc:Choice>
              <mc:Fallback>
                <p:oleObj name="Acrobat Document" r:id="rId3" imgW="7495938" imgH="116582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69825" y="576943"/>
                        <a:ext cx="4116975" cy="5061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5443"/>
            <a:ext cx="8229600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539B"/>
                </a:solidFill>
              </a:rPr>
              <a:t>CSO Program</a:t>
            </a:r>
            <a:br>
              <a:rPr lang="en-US" b="1" dirty="0" smtClean="0">
                <a:solidFill>
                  <a:srgbClr val="00539B"/>
                </a:solidFill>
              </a:rPr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01827" y="713568"/>
            <a:ext cx="4733880" cy="4422095"/>
          </a:xfrm>
        </p:spPr>
        <p:txBody>
          <a:bodyPr/>
          <a:lstStyle/>
          <a:p>
            <a:r>
              <a:rPr lang="en-US" sz="2000" dirty="0" smtClean="0"/>
              <a:t>“WAZE for sewers”</a:t>
            </a:r>
          </a:p>
          <a:p>
            <a:r>
              <a:rPr lang="en-US" sz="2000" dirty="0" smtClean="0"/>
              <a:t>Maximize </a:t>
            </a:r>
            <a:r>
              <a:rPr lang="en-US" sz="2000" dirty="0"/>
              <a:t>treatment and </a:t>
            </a:r>
            <a:r>
              <a:rPr lang="en-US" sz="2000" dirty="0" smtClean="0"/>
              <a:t>storage</a:t>
            </a:r>
          </a:p>
          <a:p>
            <a:r>
              <a:rPr lang="en-US" sz="2000" dirty="0" smtClean="0"/>
              <a:t>Minimize overflows</a:t>
            </a:r>
          </a:p>
          <a:p>
            <a:r>
              <a:rPr lang="en-US" sz="2000" dirty="0" smtClean="0"/>
              <a:t>Design </a:t>
            </a:r>
            <a:r>
              <a:rPr lang="en-US" sz="2000" dirty="0"/>
              <a:t>system for real time </a:t>
            </a:r>
            <a:r>
              <a:rPr lang="en-US" sz="2000" dirty="0" smtClean="0"/>
              <a:t>analysis</a:t>
            </a:r>
          </a:p>
          <a:p>
            <a:r>
              <a:rPr lang="en-US" sz="2000" dirty="0" smtClean="0"/>
              <a:t>Enhance </a:t>
            </a:r>
            <a:r>
              <a:rPr lang="en-US" sz="2000" dirty="0"/>
              <a:t>awareness of current sewer </a:t>
            </a:r>
            <a:r>
              <a:rPr lang="en-US" sz="2000" dirty="0" smtClean="0"/>
              <a:t>conditions </a:t>
            </a:r>
          </a:p>
          <a:p>
            <a:r>
              <a:rPr lang="en-US" sz="2000" dirty="0" smtClean="0"/>
              <a:t>Predict </a:t>
            </a:r>
            <a:r>
              <a:rPr lang="en-US" sz="2000" dirty="0"/>
              <a:t>future depth and flow at key </a:t>
            </a:r>
            <a:r>
              <a:rPr lang="en-US" sz="2000" dirty="0" smtClean="0"/>
              <a:t>locations</a:t>
            </a:r>
          </a:p>
          <a:p>
            <a:r>
              <a:rPr lang="en-US" sz="2000" dirty="0" smtClean="0"/>
              <a:t>Develop </a:t>
            </a:r>
            <a:r>
              <a:rPr lang="en-US" sz="2000" dirty="0"/>
              <a:t>operational recommendations</a:t>
            </a:r>
          </a:p>
          <a:p>
            <a:endParaRPr lang="en-US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 bwMode="auto">
          <a:xfrm>
            <a:off x="201827" y="13980"/>
            <a:ext cx="8294914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 baseline="0">
                <a:solidFill>
                  <a:srgbClr val="00539B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42900" indent="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00" b="1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685800" indent="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50" b="1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28700" indent="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b="1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b="1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7145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u="sng" dirty="0" smtClean="0"/>
              <a:t>Real Time Control (RTC)</a:t>
            </a:r>
            <a:endParaRPr lang="en-US" sz="4000" b="0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158" y="935972"/>
            <a:ext cx="3968211" cy="4199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4000" u="sng" dirty="0"/>
              <a:t>Real Time Control (RTC)</a:t>
            </a:r>
            <a:endParaRPr lang="en-US" sz="4000" b="0" u="sng" dirty="0"/>
          </a:p>
          <a:p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216707"/>
            <a:ext cx="3760415" cy="4422095"/>
          </a:xfrm>
        </p:spPr>
        <p:txBody>
          <a:bodyPr/>
          <a:lstStyle/>
          <a:p>
            <a:r>
              <a:rPr lang="en-US" sz="2000" b="1" dirty="0"/>
              <a:t>Ongoing development</a:t>
            </a:r>
          </a:p>
          <a:p>
            <a:pPr lvl="1"/>
            <a:r>
              <a:rPr lang="en-US" dirty="0" smtClean="0"/>
              <a:t>More sensors </a:t>
            </a:r>
            <a:endParaRPr lang="en-US" dirty="0"/>
          </a:p>
          <a:p>
            <a:pPr lvl="1"/>
            <a:r>
              <a:rPr lang="en-US" dirty="0"/>
              <a:t>Precipitation data</a:t>
            </a:r>
          </a:p>
          <a:p>
            <a:pPr lvl="1"/>
            <a:r>
              <a:rPr lang="en-US" dirty="0"/>
              <a:t>Operation recommendations</a:t>
            </a:r>
          </a:p>
          <a:p>
            <a:r>
              <a:rPr lang="en-US" sz="2000" b="1" dirty="0"/>
              <a:t>Added features</a:t>
            </a:r>
          </a:p>
          <a:p>
            <a:pPr lvl="1"/>
            <a:r>
              <a:rPr lang="en-US" dirty="0"/>
              <a:t>Flight simulator</a:t>
            </a:r>
          </a:p>
          <a:p>
            <a:pPr lvl="1"/>
            <a:r>
              <a:rPr lang="en-US" dirty="0" smtClean="0"/>
              <a:t>CEPT </a:t>
            </a:r>
            <a:r>
              <a:rPr lang="en-US" dirty="0"/>
              <a:t>warning </a:t>
            </a:r>
          </a:p>
          <a:p>
            <a:pPr lvl="1"/>
            <a:r>
              <a:rPr lang="en-US" dirty="0" smtClean="0"/>
              <a:t>Tuning </a:t>
            </a:r>
            <a:r>
              <a:rPr lang="en-US" dirty="0"/>
              <a:t>of existing recommendations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978" y="933732"/>
            <a:ext cx="5298474" cy="3853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0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52888"/>
            <a:ext cx="8294914" cy="63976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4300" u="sng" dirty="0" smtClean="0"/>
              <a:t>Overflow Performance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endParaRPr lang="en-US" sz="28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8" y="692649"/>
            <a:ext cx="8669263" cy="4946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4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Central Ohio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1956" y="1216705"/>
            <a:ext cx="3513438" cy="4422095"/>
          </a:xfrm>
        </p:spPr>
        <p:txBody>
          <a:bodyPr/>
          <a:lstStyle/>
          <a:p>
            <a:r>
              <a:rPr lang="en-US" dirty="0" smtClean="0"/>
              <a:t>Recent Growth trends showing expedited growth in Central Ohio</a:t>
            </a:r>
          </a:p>
          <a:p>
            <a:r>
              <a:rPr lang="en-US" dirty="0" smtClean="0"/>
              <a:t>Working with City and Regional Partners to move forward</a:t>
            </a:r>
          </a:p>
          <a:p>
            <a:r>
              <a:rPr lang="en-US" dirty="0" smtClean="0"/>
              <a:t>Corridor concept a major initiative of the City where the Utility plays a critical role</a:t>
            </a:r>
          </a:p>
          <a:p>
            <a:r>
              <a:rPr lang="en-US" dirty="0" smtClean="0"/>
              <a:t>In addition - a new major industry will significantly change our landscape…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286" y="1216705"/>
            <a:ext cx="4369583" cy="4212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Intel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3571103" cy="4422095"/>
          </a:xfrm>
        </p:spPr>
        <p:txBody>
          <a:bodyPr/>
          <a:lstStyle/>
          <a:p>
            <a:r>
              <a:rPr lang="en-US" dirty="0" smtClean="0"/>
              <a:t>Impacts to recent capital </a:t>
            </a:r>
            <a:r>
              <a:rPr lang="en-US" dirty="0" smtClean="0"/>
              <a:t>plan with major capital investments in next 6 years</a:t>
            </a:r>
          </a:p>
          <a:p>
            <a:pPr lvl="1"/>
            <a:r>
              <a:rPr lang="en-US" dirty="0" smtClean="0"/>
              <a:t>In </a:t>
            </a:r>
            <a:r>
              <a:rPr lang="en-US" dirty="0" smtClean="0"/>
              <a:t>addition to commodity pricing and labor shortage</a:t>
            </a:r>
          </a:p>
          <a:p>
            <a:r>
              <a:rPr lang="en-US" dirty="0" smtClean="0"/>
              <a:t>First project in 2023</a:t>
            </a:r>
          </a:p>
          <a:p>
            <a:pPr lvl="1"/>
            <a:r>
              <a:rPr lang="en-US" dirty="0" smtClean="0"/>
              <a:t>RTC of gate structure off recently constructed tunnel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364537"/>
              </p:ext>
            </p:extLst>
          </p:nvPr>
        </p:nvGraphicFramePr>
        <p:xfrm>
          <a:off x="4075101" y="0"/>
          <a:ext cx="4912380" cy="5511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23317026" imgH="30175200" progId="AcroExch.Document.DC">
                  <p:embed/>
                </p:oleObj>
              </mc:Choice>
              <mc:Fallback>
                <p:oleObj name="Acrobat Document" r:id="rId3" imgW="23317026" imgH="30175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5101" y="0"/>
                        <a:ext cx="4912380" cy="5511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82924"/>
            <a:ext cx="8294913" cy="5072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681" y="219807"/>
            <a:ext cx="3078747" cy="2255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8294914" cy="63976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4300" u="sng" dirty="0"/>
              <a:t>Consent Order </a:t>
            </a:r>
            <a:r>
              <a:rPr lang="en-US" sz="4300" u="sng" dirty="0" smtClean="0"/>
              <a:t>History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5459" y="854168"/>
            <a:ext cx="7834184" cy="4422095"/>
          </a:xfrm>
        </p:spPr>
        <p:txBody>
          <a:bodyPr/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2002 Sanitary Sewer Overflow (</a:t>
            </a:r>
            <a:r>
              <a:rPr lang="en-US" sz="2400" b="1" dirty="0">
                <a:solidFill>
                  <a:prstClr val="black"/>
                </a:solidFill>
              </a:rPr>
              <a:t>SSO</a:t>
            </a:r>
            <a:r>
              <a:rPr lang="en-US" sz="2400" dirty="0">
                <a:solidFill>
                  <a:prstClr val="black"/>
                </a:solidFill>
              </a:rPr>
              <a:t>) Consent </a:t>
            </a:r>
            <a:r>
              <a:rPr lang="en-US" sz="2400" dirty="0" smtClean="0">
                <a:solidFill>
                  <a:prstClr val="black"/>
                </a:solidFill>
              </a:rPr>
              <a:t>Order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System </a:t>
            </a:r>
            <a:r>
              <a:rPr lang="en-US" sz="2000" dirty="0">
                <a:solidFill>
                  <a:prstClr val="black"/>
                </a:solidFill>
              </a:rPr>
              <a:t>Evaluation and Capacity Assurance Plan (</a:t>
            </a:r>
            <a:r>
              <a:rPr lang="en-US" sz="2000" b="1" dirty="0">
                <a:solidFill>
                  <a:prstClr val="black"/>
                </a:solidFill>
              </a:rPr>
              <a:t>SECAP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</a:p>
          <a:p>
            <a:pPr lvl="2"/>
            <a:r>
              <a:rPr lang="en-US" sz="2000" dirty="0">
                <a:solidFill>
                  <a:prstClr val="black"/>
                </a:solidFill>
              </a:rPr>
              <a:t>2045 Completion Date</a:t>
            </a: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2004 Combined Sewer Overflow (</a:t>
            </a:r>
            <a:r>
              <a:rPr lang="en-US" sz="2400" b="1" dirty="0">
                <a:solidFill>
                  <a:prstClr val="black"/>
                </a:solidFill>
              </a:rPr>
              <a:t>CSO</a:t>
            </a:r>
            <a:r>
              <a:rPr lang="en-US" sz="2400" dirty="0">
                <a:solidFill>
                  <a:prstClr val="black"/>
                </a:solidFill>
              </a:rPr>
              <a:t>) Consent </a:t>
            </a:r>
            <a:r>
              <a:rPr lang="en-US" sz="2400" dirty="0" smtClean="0">
                <a:solidFill>
                  <a:prstClr val="black"/>
                </a:solidFill>
              </a:rPr>
              <a:t>Order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CSO </a:t>
            </a:r>
            <a:r>
              <a:rPr lang="en-US" sz="2000" dirty="0">
                <a:solidFill>
                  <a:prstClr val="black"/>
                </a:solidFill>
              </a:rPr>
              <a:t>Long Term Control Plan (</a:t>
            </a:r>
            <a:r>
              <a:rPr lang="en-US" sz="2000" b="1" dirty="0">
                <a:solidFill>
                  <a:prstClr val="black"/>
                </a:solidFill>
              </a:rPr>
              <a:t>LTCP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</a:p>
          <a:p>
            <a:pPr lvl="2"/>
            <a:r>
              <a:rPr lang="en-US" sz="2000" dirty="0" smtClean="0">
                <a:solidFill>
                  <a:prstClr val="black"/>
                </a:solidFill>
              </a:rPr>
              <a:t>2025 Completion Date</a:t>
            </a:r>
            <a:endParaRPr lang="en-US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sz="2400" b="1" dirty="0">
                <a:solidFill>
                  <a:prstClr val="black"/>
                </a:solidFill>
              </a:rPr>
              <a:t>SECAP</a:t>
            </a:r>
            <a:r>
              <a:rPr lang="en-US" sz="2400" dirty="0">
                <a:solidFill>
                  <a:prstClr val="black"/>
                </a:solidFill>
              </a:rPr>
              <a:t> and </a:t>
            </a:r>
            <a:r>
              <a:rPr lang="en-US" sz="2400" b="1" dirty="0">
                <a:solidFill>
                  <a:prstClr val="black"/>
                </a:solidFill>
              </a:rPr>
              <a:t>LTCP</a:t>
            </a:r>
            <a:r>
              <a:rPr lang="en-US" sz="2400" dirty="0">
                <a:solidFill>
                  <a:prstClr val="black"/>
                </a:solidFill>
              </a:rPr>
              <a:t> were combined to form the 2005 Wet Weather Management Plan (</a:t>
            </a:r>
            <a:r>
              <a:rPr lang="en-US" sz="2400" dirty="0" smtClean="0">
                <a:solidFill>
                  <a:prstClr val="black"/>
                </a:solidFill>
              </a:rPr>
              <a:t>WWMP)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Submitted </a:t>
            </a:r>
            <a:r>
              <a:rPr lang="en-US" sz="2000" dirty="0">
                <a:solidFill>
                  <a:prstClr val="black"/>
                </a:solidFill>
              </a:rPr>
              <a:t>July 1, </a:t>
            </a:r>
            <a:r>
              <a:rPr lang="en-US" sz="2000" dirty="0" smtClean="0">
                <a:solidFill>
                  <a:prstClr val="black"/>
                </a:solidFill>
              </a:rPr>
              <a:t>2005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07386"/>
            <a:ext cx="8294914" cy="63976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4300" u="sng" dirty="0" smtClean="0"/>
              <a:t>WWMP Capital Program</a:t>
            </a:r>
            <a:endParaRPr lang="en-US" sz="43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Major Capital Projects </a:t>
            </a:r>
            <a:r>
              <a:rPr lang="en-US" sz="2400" dirty="0" smtClean="0">
                <a:solidFill>
                  <a:prstClr val="black"/>
                </a:solidFill>
              </a:rPr>
              <a:t>focused </a:t>
            </a:r>
            <a:r>
              <a:rPr lang="en-US" sz="2400" dirty="0">
                <a:solidFill>
                  <a:prstClr val="black"/>
                </a:solidFill>
              </a:rPr>
              <a:t>on treatment plant and tunnels </a:t>
            </a:r>
            <a:r>
              <a:rPr lang="en-US" sz="2400" dirty="0" smtClean="0">
                <a:solidFill>
                  <a:prstClr val="black"/>
                </a:solidFill>
              </a:rPr>
              <a:t>to address CSO and SSO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First of these projects started in 2005 at the WWTPs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Treatment </a:t>
            </a:r>
            <a:r>
              <a:rPr lang="en-US" sz="2400" dirty="0">
                <a:solidFill>
                  <a:prstClr val="black"/>
                </a:solidFill>
              </a:rPr>
              <a:t>plant project </a:t>
            </a:r>
            <a:r>
              <a:rPr lang="en-US" sz="2400" dirty="0" smtClean="0">
                <a:solidFill>
                  <a:prstClr val="black"/>
                </a:solidFill>
              </a:rPr>
              <a:t>highlights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Treatment Plant work increased each plant capacity 50</a:t>
            </a:r>
            <a:r>
              <a:rPr lang="en-US" sz="2000" dirty="0" smtClean="0">
                <a:solidFill>
                  <a:prstClr val="black"/>
                </a:solidFill>
              </a:rPr>
              <a:t>%</a:t>
            </a:r>
            <a:endParaRPr lang="en-US" sz="2000" dirty="0">
              <a:solidFill>
                <a:prstClr val="black"/>
              </a:solidFill>
            </a:endParaRPr>
          </a:p>
          <a:p>
            <a:pPr lvl="2"/>
            <a:r>
              <a:rPr lang="en-US" sz="2000" dirty="0">
                <a:solidFill>
                  <a:prstClr val="black"/>
                </a:solidFill>
              </a:rPr>
              <a:t>Projects completed in 2011</a:t>
            </a:r>
          </a:p>
          <a:p>
            <a:pPr lvl="2"/>
            <a:r>
              <a:rPr lang="en-US" sz="2000" dirty="0">
                <a:solidFill>
                  <a:prstClr val="black"/>
                </a:solidFill>
              </a:rPr>
              <a:t>Jackson Pike WWTP:  ($96 Million)</a:t>
            </a:r>
          </a:p>
          <a:p>
            <a:pPr lvl="2"/>
            <a:r>
              <a:rPr lang="en-US" sz="2000" dirty="0">
                <a:solidFill>
                  <a:prstClr val="black"/>
                </a:solidFill>
              </a:rPr>
              <a:t>Southerly WWTP:  ($550 Million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200" dirty="0">
                <a:solidFill>
                  <a:prstClr val="black"/>
                </a:solidFill>
              </a:rPr>
              <a:t>Collection System Project Highlight 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OARS tunnel provides approximately 55 MG of storage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</a:rPr>
              <a:t>Project Completed in 2017 ($371 Million)</a:t>
            </a:r>
          </a:p>
          <a:p>
            <a:pPr lvl="2"/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5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sz="half" idx="2"/>
          </p:nvPr>
        </p:nvSpPr>
        <p:spPr>
          <a:xfrm>
            <a:off x="284206" y="1329997"/>
            <a:ext cx="4040188" cy="3542271"/>
          </a:xfrm>
        </p:spPr>
        <p:txBody>
          <a:bodyPr>
            <a:normAutofit fontScale="92500"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In December 2015, Ohio EPA 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granted </a:t>
            </a: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approval for City to revamp WWMP with Blueprint Columbus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Treat the root cause of overflows – Inflow/Infiltration</a:t>
            </a:r>
            <a:endParaRPr lang="en-US" sz="2200" dirty="0" smtClean="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240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Ohio EPA in 2018 extended deadline of completion to 2045 to match original WWMP</a:t>
            </a:r>
            <a:endParaRPr lang="en-US" sz="240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8664" y="1202724"/>
            <a:ext cx="4041775" cy="379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081963" cy="728662"/>
          </a:xfrm>
        </p:spPr>
        <p:txBody>
          <a:bodyPr/>
          <a:lstStyle/>
          <a:p>
            <a:pPr marL="342900" lvl="0" indent="-342900" algn="l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</a:rPr>
              <a:t> </a:t>
            </a:r>
            <a:r>
              <a:rPr lang="en-US" sz="4000" b="1" u="sng" dirty="0" smtClean="0">
                <a:solidFill>
                  <a:srgbClr val="00539B"/>
                </a:solidFill>
              </a:rPr>
              <a:t>Blueprint Plan</a:t>
            </a:r>
            <a:endParaRPr lang="en-US" sz="4000" b="1" u="sng" dirty="0">
              <a:solidFill>
                <a:srgbClr val="00539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4822" y="148576"/>
            <a:ext cx="8294914" cy="63976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4300" u="sng" dirty="0" smtClean="0"/>
              <a:t>Blueprint Plan</a:t>
            </a:r>
            <a:endParaRPr lang="en-US" sz="43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199" y="700216"/>
            <a:ext cx="4295955" cy="4872681"/>
          </a:xfrm>
        </p:spPr>
        <p:txBody>
          <a:bodyPr/>
          <a:lstStyle/>
          <a:p>
            <a:pPr lvl="0"/>
            <a:r>
              <a:rPr lang="en-US" sz="2400" dirty="0" smtClean="0">
                <a:solidFill>
                  <a:prstClr val="black"/>
                </a:solidFill>
              </a:rPr>
              <a:t>Core Changes from the WWMP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Blueprint Neighborhoods 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</a:rPr>
              <a:t>4 Pillar Approach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Chemically</a:t>
            </a:r>
            <a:r>
              <a:rPr lang="en-US" sz="2000" dirty="0" smtClean="0">
                <a:solidFill>
                  <a:prstClr val="black"/>
                </a:solidFill>
              </a:rPr>
              <a:t> Enhanced Primary Treatment (</a:t>
            </a:r>
            <a:r>
              <a:rPr lang="en-US" sz="2000" b="1" dirty="0" smtClean="0">
                <a:solidFill>
                  <a:prstClr val="black"/>
                </a:solidFill>
              </a:rPr>
              <a:t>CEPT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</a:p>
          <a:p>
            <a:pPr lvl="2"/>
            <a:r>
              <a:rPr lang="en-US" sz="2000" dirty="0" smtClean="0">
                <a:solidFill>
                  <a:prstClr val="black"/>
                </a:solidFill>
              </a:rPr>
              <a:t>Substantially Completed in 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Lower </a:t>
            </a:r>
            <a:r>
              <a:rPr lang="en-US" sz="2000" dirty="0" err="1" smtClean="0">
                <a:solidFill>
                  <a:prstClr val="black"/>
                </a:solidFill>
              </a:rPr>
              <a:t>Olentangy</a:t>
            </a:r>
            <a:r>
              <a:rPr lang="en-US" sz="2000" dirty="0" smtClean="0">
                <a:solidFill>
                  <a:prstClr val="black"/>
                </a:solidFill>
              </a:rPr>
              <a:t> Tunnel (</a:t>
            </a:r>
            <a:r>
              <a:rPr lang="en-US" sz="2000" b="1" dirty="0" smtClean="0">
                <a:solidFill>
                  <a:prstClr val="black"/>
                </a:solidFill>
              </a:rPr>
              <a:t>LOT)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Real Time Control (</a:t>
            </a:r>
            <a:r>
              <a:rPr lang="en-US" sz="2000" b="1" dirty="0" smtClean="0">
                <a:solidFill>
                  <a:prstClr val="black"/>
                </a:solidFill>
              </a:rPr>
              <a:t>RTC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Combined Sewer Overflow (CSO) projects from the WWMP generally remained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sz="20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146" y="299400"/>
            <a:ext cx="2847079" cy="527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5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300681" y="74435"/>
            <a:ext cx="8229600" cy="63976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4300" u="sng" dirty="0" smtClean="0"/>
              <a:t>Blueprint Clintonville 1 </a:t>
            </a:r>
            <a:r>
              <a:rPr lang="en-US" sz="4300" b="0" u="sng" dirty="0" smtClean="0"/>
              <a:t>(2012)</a:t>
            </a:r>
            <a:endParaRPr lang="en-US" sz="4300" b="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2759" y="796575"/>
            <a:ext cx="4040188" cy="4422095"/>
          </a:xfrm>
        </p:spPr>
        <p:txBody>
          <a:bodyPr/>
          <a:lstStyle/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ea typeface="+mn-ea"/>
                <a:cs typeface="+mn-cs"/>
              </a:rPr>
              <a:t>Green Infrastructure </a:t>
            </a:r>
          </a:p>
          <a:p>
            <a:pPr lvl="1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ea typeface="+mn-ea"/>
              </a:rPr>
              <a:t>All 6</a:t>
            </a:r>
            <a:r>
              <a:rPr lang="en-US" dirty="0">
                <a:solidFill>
                  <a:prstClr val="black"/>
                </a:solidFill>
                <a:ea typeface="+mn-ea"/>
              </a:rPr>
              <a:t> projects complete</a:t>
            </a:r>
          </a:p>
          <a:p>
            <a:pPr lvl="1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ea typeface="+mn-ea"/>
              </a:rPr>
              <a:t>415</a:t>
            </a:r>
            <a:r>
              <a:rPr lang="en-US" dirty="0">
                <a:solidFill>
                  <a:prstClr val="black"/>
                </a:solidFill>
                <a:ea typeface="+mn-ea"/>
              </a:rPr>
              <a:t> rain gardens constructed</a:t>
            </a:r>
          </a:p>
          <a:p>
            <a:pPr marL="685800" lvl="1" indent="-228600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ea typeface="+mn-ea"/>
              </a:rPr>
              <a:t>4</a:t>
            </a:r>
            <a:r>
              <a:rPr lang="en-US" dirty="0">
                <a:solidFill>
                  <a:prstClr val="black"/>
                </a:solidFill>
                <a:ea typeface="+mn-ea"/>
              </a:rPr>
              <a:t> Blocks of Pervious Pavers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+mn-ea"/>
                <a:cs typeface="+mn-cs"/>
              </a:rPr>
              <a:t>Sump </a:t>
            </a:r>
            <a:r>
              <a:rPr lang="en-US" dirty="0">
                <a:solidFill>
                  <a:prstClr val="black"/>
                </a:solidFill>
                <a:ea typeface="+mn-ea"/>
                <a:cs typeface="+mn-cs"/>
              </a:rPr>
              <a:t>Pump Program</a:t>
            </a:r>
          </a:p>
          <a:p>
            <a:pPr marL="685800" lvl="1" indent="-228600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ea typeface="+mn-ea"/>
              </a:rPr>
              <a:t>Over </a:t>
            </a:r>
            <a:r>
              <a:rPr lang="en-US" b="1" dirty="0" smtClean="0">
                <a:solidFill>
                  <a:prstClr val="black"/>
                </a:solidFill>
                <a:ea typeface="+mn-ea"/>
              </a:rPr>
              <a:t>585</a:t>
            </a:r>
            <a:r>
              <a:rPr lang="en-US" dirty="0" smtClean="0">
                <a:solidFill>
                  <a:prstClr val="black"/>
                </a:solidFill>
                <a:ea typeface="+mn-ea"/>
              </a:rPr>
              <a:t> </a:t>
            </a:r>
            <a:r>
              <a:rPr lang="en-US" dirty="0">
                <a:solidFill>
                  <a:prstClr val="black"/>
                </a:solidFill>
                <a:ea typeface="+mn-ea"/>
              </a:rPr>
              <a:t>sump pumps installed 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+mn-ea"/>
                <a:cs typeface="+mn-cs"/>
              </a:rPr>
              <a:t>Downspout </a:t>
            </a:r>
            <a:r>
              <a:rPr lang="en-US" dirty="0">
                <a:solidFill>
                  <a:prstClr val="black"/>
                </a:solidFill>
                <a:ea typeface="+mn-ea"/>
                <a:cs typeface="+mn-cs"/>
              </a:rPr>
              <a:t>Redirection/lateral lining </a:t>
            </a:r>
            <a:endParaRPr lang="en-US" b="1" dirty="0">
              <a:solidFill>
                <a:prstClr val="black"/>
              </a:solidFill>
              <a:ea typeface="+mn-ea"/>
              <a:cs typeface="+mn-cs"/>
            </a:endParaRPr>
          </a:p>
          <a:p>
            <a:pPr marL="685800" lvl="1" indent="-228600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ea typeface="+mn-ea"/>
              </a:rPr>
              <a:t>All 6 </a:t>
            </a:r>
            <a:r>
              <a:rPr lang="en-US" dirty="0" smtClean="0">
                <a:solidFill>
                  <a:prstClr val="black"/>
                </a:solidFill>
                <a:ea typeface="+mn-ea"/>
              </a:rPr>
              <a:t>project areas </a:t>
            </a:r>
            <a:r>
              <a:rPr lang="en-US" dirty="0">
                <a:solidFill>
                  <a:prstClr val="black"/>
                </a:solidFill>
                <a:ea typeface="+mn-ea"/>
              </a:rPr>
              <a:t>completed</a:t>
            </a:r>
            <a:endParaRPr lang="en-US" b="1" dirty="0">
              <a:solidFill>
                <a:prstClr val="black"/>
              </a:solidFill>
              <a:ea typeface="+mn-ea"/>
            </a:endParaRPr>
          </a:p>
          <a:p>
            <a:pPr marL="685800" lvl="1" indent="-228600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ea typeface="+mn-ea"/>
              </a:rPr>
              <a:t>2370</a:t>
            </a:r>
            <a:r>
              <a:rPr lang="en-US" dirty="0" smtClean="0">
                <a:solidFill>
                  <a:prstClr val="black"/>
                </a:solidFill>
                <a:ea typeface="+mn-ea"/>
              </a:rPr>
              <a:t> </a:t>
            </a:r>
            <a:r>
              <a:rPr lang="en-US" dirty="0">
                <a:solidFill>
                  <a:prstClr val="black"/>
                </a:solidFill>
                <a:ea typeface="+mn-ea"/>
              </a:rPr>
              <a:t>laterals lined</a:t>
            </a:r>
          </a:p>
          <a:p>
            <a:pPr marL="685800" lvl="1" indent="-228600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ea typeface="+mn-ea"/>
              </a:rPr>
              <a:t>1790 </a:t>
            </a:r>
            <a:r>
              <a:rPr lang="en-US" b="1" dirty="0">
                <a:solidFill>
                  <a:prstClr val="black"/>
                </a:solidFill>
                <a:ea typeface="+mn-ea"/>
              </a:rPr>
              <a:t>Homes </a:t>
            </a:r>
            <a:r>
              <a:rPr lang="en-US" dirty="0">
                <a:solidFill>
                  <a:prstClr val="black"/>
                </a:solidFill>
                <a:ea typeface="+mn-ea"/>
              </a:rPr>
              <a:t>with redirected downspouts</a:t>
            </a:r>
          </a:p>
          <a:p>
            <a:r>
              <a:rPr lang="en-US" b="1" dirty="0" smtClean="0"/>
              <a:t>Active post-construction monitoring</a:t>
            </a:r>
            <a:endParaRPr lang="en-US" b="1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4645025" y="796575"/>
            <a:ext cx="4041775" cy="4824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201827" y="13980"/>
            <a:ext cx="8294914" cy="639762"/>
          </a:xfrm>
        </p:spPr>
        <p:txBody>
          <a:bodyPr>
            <a:noAutofit/>
          </a:bodyPr>
          <a:lstStyle/>
          <a:p>
            <a:pPr lvl="0"/>
            <a:r>
              <a:rPr lang="en-US" sz="4000" u="sng" dirty="0"/>
              <a:t>Blueprint Clintonville 1 </a:t>
            </a:r>
            <a:r>
              <a:rPr lang="en-US" sz="4000" b="0" u="sng" dirty="0"/>
              <a:t>(2012</a:t>
            </a:r>
            <a:r>
              <a:rPr lang="en-US" sz="4000" b="0" u="sng" dirty="0" smtClean="0"/>
              <a:t>)</a:t>
            </a:r>
            <a:endParaRPr lang="en-US" sz="4000" b="0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72" y="653742"/>
            <a:ext cx="4399472" cy="2443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144" y="653742"/>
            <a:ext cx="3812597" cy="2687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3" y="3096883"/>
            <a:ext cx="4399472" cy="2553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144" y="3341695"/>
            <a:ext cx="3812598" cy="2308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201827" y="13980"/>
            <a:ext cx="8294914" cy="639762"/>
          </a:xfrm>
        </p:spPr>
        <p:txBody>
          <a:bodyPr>
            <a:noAutofit/>
          </a:bodyPr>
          <a:lstStyle/>
          <a:p>
            <a:pPr lvl="0"/>
            <a:r>
              <a:rPr lang="en-US" sz="4000" u="sng" dirty="0"/>
              <a:t>Blueprint Clintonville 1 </a:t>
            </a:r>
            <a:r>
              <a:rPr lang="en-US" sz="4000" b="0" u="sng" dirty="0"/>
              <a:t>(2012</a:t>
            </a:r>
            <a:r>
              <a:rPr lang="en-US" sz="4000" b="0" u="sng" dirty="0" smtClean="0"/>
              <a:t>)</a:t>
            </a:r>
            <a:endParaRPr lang="en-US" sz="4000" b="0" u="sng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>
          <a:xfrm>
            <a:off x="452759" y="796575"/>
            <a:ext cx="4040188" cy="4422095"/>
          </a:xfrm>
        </p:spPr>
        <p:txBody>
          <a:bodyPr/>
          <a:lstStyle/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ea typeface="+mn-ea"/>
                <a:cs typeface="+mn-cs"/>
              </a:rPr>
              <a:t>Coordination with OSU on Blueprint Neighborhood objectives:</a:t>
            </a:r>
          </a:p>
          <a:p>
            <a:pPr marL="642938" lvl="1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ea typeface="+mn-ea"/>
              </a:rPr>
              <a:t>Two of the primary objectives:</a:t>
            </a:r>
            <a:endParaRPr lang="en-US" sz="2000" dirty="0">
              <a:solidFill>
                <a:prstClr val="black"/>
              </a:solidFill>
              <a:ea typeface="+mn-ea"/>
            </a:endParaRPr>
          </a:p>
          <a:p>
            <a:pPr marL="828675" lvl="2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ea typeface="+mn-ea"/>
              </a:rPr>
              <a:t>Analyzing the change in </a:t>
            </a:r>
            <a:r>
              <a:rPr lang="en-US" sz="2000" dirty="0" err="1" smtClean="0">
                <a:solidFill>
                  <a:prstClr val="black"/>
                </a:solidFill>
                <a:ea typeface="+mn-ea"/>
              </a:rPr>
              <a:t>stormwater</a:t>
            </a:r>
            <a:r>
              <a:rPr lang="en-US" sz="2000" dirty="0" smtClean="0">
                <a:solidFill>
                  <a:prstClr val="black"/>
                </a:solidFill>
                <a:ea typeface="+mn-ea"/>
              </a:rPr>
              <a:t> flows</a:t>
            </a:r>
          </a:p>
          <a:p>
            <a:pPr marL="828675" lvl="2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ea typeface="+mn-ea"/>
              </a:rPr>
              <a:t>Water quality improvements</a:t>
            </a:r>
          </a:p>
          <a:p>
            <a:pPr marL="300038" lvl="1" indent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2000" dirty="0" smtClean="0">
              <a:solidFill>
                <a:prstClr val="black"/>
              </a:solidFill>
              <a:ea typeface="+mn-ea"/>
            </a:endParaRP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+mn-cs"/>
              </a:rPr>
              <a:t>Coordination with Model Team and Data Analysis:</a:t>
            </a:r>
          </a:p>
          <a:p>
            <a:pPr marL="528638" lvl="1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Evaluation of the effectiveness in meeting the Blueprint objective </a:t>
            </a:r>
          </a:p>
          <a:p>
            <a:pPr marL="528638" lvl="1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cs typeface="+mn-cs"/>
            </a:endParaRPr>
          </a:p>
          <a:p>
            <a:pPr marL="300038" lvl="1" indent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dirty="0">
              <a:solidFill>
                <a:prstClr val="black"/>
              </a:solidFill>
              <a:ea typeface="+mn-ea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948" y="1194486"/>
            <a:ext cx="4519248" cy="3056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4333" y="8532"/>
            <a:ext cx="6586640" cy="639762"/>
          </a:xfrm>
        </p:spPr>
        <p:txBody>
          <a:bodyPr>
            <a:noAutofit/>
          </a:bodyPr>
          <a:lstStyle/>
          <a:p>
            <a:pPr lvl="0"/>
            <a:r>
              <a:rPr lang="en-US" sz="4000" u="sng" dirty="0" smtClean="0"/>
              <a:t>Blueprint Neighborhoods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74333" y="987292"/>
            <a:ext cx="3340931" cy="4422095"/>
          </a:xfrm>
        </p:spPr>
        <p:txBody>
          <a:bodyPr/>
          <a:lstStyle/>
          <a:p>
            <a:r>
              <a:rPr lang="en-US" sz="2200" b="1" dirty="0" smtClean="0">
                <a:solidFill>
                  <a:srgbClr val="0070C0"/>
                </a:solidFill>
              </a:rPr>
              <a:t>Blueprint</a:t>
            </a:r>
            <a:r>
              <a:rPr lang="en-US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 smtClean="0"/>
              <a:t>Neighborhood Areas</a:t>
            </a:r>
          </a:p>
          <a:p>
            <a:r>
              <a:rPr lang="en-US" sz="2100" dirty="0" smtClean="0"/>
              <a:t>Currently in various phases in these upcoming neighborhoods:</a:t>
            </a:r>
          </a:p>
          <a:p>
            <a:pPr lvl="1"/>
            <a:r>
              <a:rPr lang="en-US" dirty="0" smtClean="0"/>
              <a:t>Hilltop (2014)</a:t>
            </a:r>
          </a:p>
          <a:p>
            <a:pPr lvl="1"/>
            <a:r>
              <a:rPr lang="en-US" dirty="0" smtClean="0"/>
              <a:t>Miller/Kelton (2014)</a:t>
            </a:r>
          </a:p>
          <a:p>
            <a:pPr lvl="1"/>
            <a:r>
              <a:rPr lang="en-US" dirty="0" smtClean="0"/>
              <a:t>W. Franklinton (2015)</a:t>
            </a:r>
          </a:p>
          <a:p>
            <a:pPr lvl="1"/>
            <a:r>
              <a:rPr lang="en-US" dirty="0" smtClean="0"/>
              <a:t>Fifth by Northwest (2015)</a:t>
            </a:r>
          </a:p>
          <a:p>
            <a:pPr lvl="1"/>
            <a:r>
              <a:rPr lang="en-US" dirty="0" smtClean="0"/>
              <a:t>Near South (2017)</a:t>
            </a:r>
          </a:p>
          <a:p>
            <a:pPr lvl="1"/>
            <a:r>
              <a:rPr lang="en-US" dirty="0" smtClean="0"/>
              <a:t>James/Livingston (2019)</a:t>
            </a:r>
          </a:p>
          <a:p>
            <a:pPr lvl="1"/>
            <a:r>
              <a:rPr lang="en-US" dirty="0" smtClean="0"/>
              <a:t>PROJECTS TO CONTINUE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r="3142" b="9874"/>
          <a:stretch/>
        </p:blipFill>
        <p:spPr bwMode="auto">
          <a:xfrm>
            <a:off x="4044777" y="873211"/>
            <a:ext cx="4588477" cy="439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5" y="5733535"/>
            <a:ext cx="2652585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9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tilities Branding template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ity Branding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Utilities Branding template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ity Branding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Utilities Branding template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Utilities Branding template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Utilities Branding template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Utilities Branding template</Template>
  <TotalTime>15816</TotalTime>
  <Words>632</Words>
  <Application>Microsoft Office PowerPoint</Application>
  <PresentationFormat>On-screen Show (4:3)</PresentationFormat>
  <Paragraphs>117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ＭＳ Ｐゴシック</vt:lpstr>
      <vt:lpstr>Arial</vt:lpstr>
      <vt:lpstr>Calibri</vt:lpstr>
      <vt:lpstr>Utilities Branding template</vt:lpstr>
      <vt:lpstr>City Branding</vt:lpstr>
      <vt:lpstr>1_Utilities Branding template</vt:lpstr>
      <vt:lpstr>1_City Branding</vt:lpstr>
      <vt:lpstr>2_Utilities Branding template</vt:lpstr>
      <vt:lpstr>3_Utilities Branding template</vt:lpstr>
      <vt:lpstr>4_Utilities Branding template</vt:lpstr>
      <vt:lpstr>Acrobat Document</vt:lpstr>
      <vt:lpstr>Adobe Acrobat Document</vt:lpstr>
      <vt:lpstr>PowerPoint Presentation</vt:lpstr>
      <vt:lpstr>PowerPoint Presentation</vt:lpstr>
      <vt:lpstr>PowerPoint Presentation</vt:lpstr>
      <vt:lpstr> Blueprint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Columbus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Mohr, Laura Y.</dc:creator>
  <cp:lastModifiedBy>Newsome, John G.</cp:lastModifiedBy>
  <cp:revision>369</cp:revision>
  <cp:lastPrinted>2021-05-07T21:19:03Z</cp:lastPrinted>
  <dcterms:created xsi:type="dcterms:W3CDTF">2015-12-24T13:19:54Z</dcterms:created>
  <dcterms:modified xsi:type="dcterms:W3CDTF">2022-09-20T18:38:34Z</dcterms:modified>
</cp:coreProperties>
</file>